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570" r:id="rId3"/>
    <p:sldId id="353" r:id="rId4"/>
    <p:sldId id="597" r:id="rId5"/>
    <p:sldId id="571" r:id="rId6"/>
    <p:sldId id="660" r:id="rId7"/>
    <p:sldId id="661" r:id="rId8"/>
    <p:sldId id="662" r:id="rId9"/>
    <p:sldId id="600" r:id="rId10"/>
    <p:sldId id="587" r:id="rId11"/>
    <p:sldId id="416" r:id="rId12"/>
    <p:sldId id="415" r:id="rId13"/>
    <p:sldId id="598" r:id="rId14"/>
    <p:sldId id="599" r:id="rId15"/>
    <p:sldId id="621" r:id="rId16"/>
    <p:sldId id="622" r:id="rId17"/>
    <p:sldId id="626" r:id="rId18"/>
    <p:sldId id="602" r:id="rId19"/>
    <p:sldId id="614" r:id="rId20"/>
    <p:sldId id="612" r:id="rId21"/>
    <p:sldId id="615" r:id="rId22"/>
    <p:sldId id="616" r:id="rId23"/>
    <p:sldId id="617" r:id="rId24"/>
    <p:sldId id="618" r:id="rId25"/>
    <p:sldId id="619" r:id="rId26"/>
    <p:sldId id="606" r:id="rId27"/>
    <p:sldId id="624" r:id="rId28"/>
    <p:sldId id="629" r:id="rId29"/>
    <p:sldId id="630" r:id="rId30"/>
    <p:sldId id="645" r:id="rId31"/>
    <p:sldId id="632" r:id="rId32"/>
    <p:sldId id="633" r:id="rId33"/>
    <p:sldId id="635" r:id="rId34"/>
    <p:sldId id="636" r:id="rId35"/>
    <p:sldId id="640" r:id="rId36"/>
    <p:sldId id="637" r:id="rId37"/>
    <p:sldId id="638" r:id="rId38"/>
    <p:sldId id="639" r:id="rId39"/>
    <p:sldId id="641" r:id="rId40"/>
    <p:sldId id="643" r:id="rId41"/>
    <p:sldId id="603" r:id="rId42"/>
    <p:sldId id="620" r:id="rId43"/>
    <p:sldId id="647" r:id="rId44"/>
    <p:sldId id="648" r:id="rId45"/>
    <p:sldId id="649" r:id="rId46"/>
    <p:sldId id="652" r:id="rId47"/>
    <p:sldId id="625" r:id="rId48"/>
    <p:sldId id="653" r:id="rId49"/>
    <p:sldId id="591" r:id="rId50"/>
    <p:sldId id="592" r:id="rId51"/>
    <p:sldId id="658" r:id="rId52"/>
    <p:sldId id="659" r:id="rId53"/>
    <p:sldId id="644" r:id="rId54"/>
    <p:sldId id="657" r:id="rId55"/>
    <p:sldId id="593" r:id="rId56"/>
    <p:sldId id="596" r:id="rId57"/>
    <p:sldId id="581" r:id="rId58"/>
    <p:sldId id="583" r:id="rId59"/>
    <p:sldId id="588" r:id="rId60"/>
    <p:sldId id="56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660066"/>
    <a:srgbClr val="CC00FF"/>
    <a:srgbClr val="C00000"/>
    <a:srgbClr val="9DC3E6"/>
    <a:srgbClr val="800000"/>
    <a:srgbClr val="FFFFCC"/>
    <a:srgbClr val="4D4D4D"/>
    <a:srgbClr val="26619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7342" autoAdjust="0"/>
  </p:normalViewPr>
  <p:slideViewPr>
    <p:cSldViewPr snapToGrid="0" showGuides="1">
      <p:cViewPr varScale="1">
        <p:scale>
          <a:sx n="87" d="100"/>
          <a:sy n="87" d="100"/>
        </p:scale>
        <p:origin x="600" y="56"/>
      </p:cViewPr>
      <p:guideLst>
        <p:guide orient="horz" pos="2160"/>
        <p:guide pos="3840"/>
      </p:guideLst>
    </p:cSldViewPr>
  </p:slideViewPr>
  <p:notesTextViewPr>
    <p:cViewPr>
      <p:scale>
        <a:sx n="3" d="2"/>
        <a:sy n="3" d="2"/>
      </p:scale>
      <p:origin x="0" y="0"/>
    </p:cViewPr>
  </p:notesTextViewPr>
  <p:sorterViewPr>
    <p:cViewPr>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62BAB-D672-4581-AF30-325052B521E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9FF42C1-E970-4103-AB61-579037AA58AF}">
      <dgm:prSet custT="1"/>
      <dgm:spPr>
        <a:solidFill>
          <a:schemeClr val="bg1"/>
        </a:solidFill>
        <a:ln>
          <a:solidFill>
            <a:schemeClr val="tx1"/>
          </a:solidFill>
        </a:ln>
      </dgm:spPr>
      <dgm:t>
        <a:bodyPr/>
        <a:lstStyle/>
        <a:p>
          <a:pPr rtl="0"/>
          <a:r>
            <a:rPr lang="en-US" sz="2000" b="1" dirty="0" smtClean="0">
              <a:solidFill>
                <a:schemeClr val="accent2">
                  <a:lumMod val="50000"/>
                </a:schemeClr>
              </a:solidFill>
              <a:latin typeface="Calibri" pitchFamily="34" charset="0"/>
              <a:cs typeface="Calibri" pitchFamily="34" charset="0"/>
            </a:rPr>
            <a:t>Regressive</a:t>
          </a:r>
          <a:endParaRPr lang="en-US" sz="2000" b="1" dirty="0">
            <a:solidFill>
              <a:schemeClr val="accent2">
                <a:lumMod val="50000"/>
              </a:schemeClr>
            </a:solidFill>
            <a:latin typeface="Calibri" pitchFamily="34" charset="0"/>
            <a:cs typeface="Calibri" pitchFamily="34" charset="0"/>
          </a:endParaRPr>
        </a:p>
      </dgm:t>
    </dgm:pt>
    <dgm:pt modelId="{93C9ACD8-1375-4047-93B7-4E917BA4042E}" type="parTrans" cxnId="{117C6142-015D-4247-82CB-B4EDFBA6E4DF}">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B5DD157E-D7B0-4E29-A93F-69065A0DA454}" type="sibTrans" cxnId="{117C6142-015D-4247-82CB-B4EDFBA6E4DF}">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3C7DBA5F-D9A1-4ACD-B53C-03DC836BF89D}">
      <dgm:prSet custT="1"/>
      <dgm:spPr>
        <a:solidFill>
          <a:schemeClr val="bg2">
            <a:lumMod val="40000"/>
            <a:lumOff val="60000"/>
          </a:schemeClr>
        </a:solidFill>
        <a:ln>
          <a:solidFill>
            <a:schemeClr val="tx1"/>
          </a:solidFill>
        </a:ln>
      </dgm:spPr>
      <dgm:t>
        <a:bodyPr/>
        <a:lstStyle/>
        <a:p>
          <a:pPr rtl="0"/>
          <a:r>
            <a:rPr lang="en-US" sz="2000" b="1" dirty="0" smtClean="0">
              <a:solidFill>
                <a:schemeClr val="accent2">
                  <a:lumMod val="50000"/>
                </a:schemeClr>
              </a:solidFill>
              <a:latin typeface="Calibri" pitchFamily="34" charset="0"/>
              <a:cs typeface="Calibri" pitchFamily="34" charset="0"/>
            </a:rPr>
            <a:t>Stasis</a:t>
          </a:r>
        </a:p>
        <a:p>
          <a:pPr rtl="0"/>
          <a:endParaRPr lang="en-US" sz="2000" b="1" dirty="0" smtClean="0">
            <a:solidFill>
              <a:schemeClr val="accent2">
                <a:lumMod val="50000"/>
              </a:schemeClr>
            </a:solidFill>
            <a:latin typeface="Calibri" pitchFamily="34" charset="0"/>
            <a:cs typeface="Calibri" pitchFamily="34" charset="0"/>
          </a:endParaRPr>
        </a:p>
        <a:p>
          <a:pPr rtl="0"/>
          <a:endParaRPr lang="en-US" sz="2000" b="1" dirty="0">
            <a:solidFill>
              <a:schemeClr val="accent2">
                <a:lumMod val="50000"/>
              </a:schemeClr>
            </a:solidFill>
            <a:latin typeface="Calibri" pitchFamily="34" charset="0"/>
            <a:cs typeface="Calibri" pitchFamily="34" charset="0"/>
          </a:endParaRPr>
        </a:p>
      </dgm:t>
    </dgm:pt>
    <dgm:pt modelId="{DC85B3AF-49BD-49DC-904B-BCFC7B6A3564}" type="parTrans" cxnId="{755D47D2-772E-42ED-8E52-D62AFF59CBFC}">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D0B2BE91-6539-4ACA-84EF-DBE87495794C}" type="sibTrans" cxnId="{755D47D2-772E-42ED-8E52-D62AFF59CBFC}">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E5062CFB-ED74-4E35-B0AE-27512DE65940}">
      <dgm:prSet custT="1"/>
      <dgm:spPr>
        <a:solidFill>
          <a:schemeClr val="bg1"/>
        </a:solidFill>
        <a:ln>
          <a:solidFill>
            <a:schemeClr val="tx1"/>
          </a:solidFill>
        </a:ln>
      </dgm:spPr>
      <dgm:t>
        <a:bodyPr/>
        <a:lstStyle/>
        <a:p>
          <a:pPr rtl="0"/>
          <a:r>
            <a:rPr lang="en-US" sz="2000" b="1" dirty="0" smtClean="0">
              <a:solidFill>
                <a:schemeClr val="accent2">
                  <a:lumMod val="50000"/>
                </a:schemeClr>
              </a:solidFill>
              <a:latin typeface="Calibri" pitchFamily="34" charset="0"/>
              <a:cs typeface="Calibri" pitchFamily="34" charset="0"/>
            </a:rPr>
            <a:t>Incremental /  Evolutionary</a:t>
          </a:r>
        </a:p>
        <a:p>
          <a:pPr rtl="0"/>
          <a:endParaRPr lang="en-US" sz="2000" b="1" dirty="0" smtClean="0">
            <a:solidFill>
              <a:schemeClr val="accent2">
                <a:lumMod val="50000"/>
              </a:schemeClr>
            </a:solidFill>
            <a:latin typeface="Calibri" pitchFamily="34" charset="0"/>
            <a:cs typeface="Calibri" pitchFamily="34" charset="0"/>
          </a:endParaRPr>
        </a:p>
        <a:p>
          <a:pPr rtl="0"/>
          <a:endParaRPr lang="en-US" sz="2000" b="1" dirty="0">
            <a:solidFill>
              <a:schemeClr val="accent2">
                <a:lumMod val="50000"/>
              </a:schemeClr>
            </a:solidFill>
            <a:latin typeface="Calibri" pitchFamily="34" charset="0"/>
            <a:cs typeface="Calibri" pitchFamily="34" charset="0"/>
          </a:endParaRPr>
        </a:p>
      </dgm:t>
    </dgm:pt>
    <dgm:pt modelId="{6DE9B5CF-941F-4CD9-A07C-78A9A8B6767E}" type="parTrans" cxnId="{1DB56A46-1C63-46C5-9AED-EECDBDD44FF7}">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7B7B9C10-535F-4423-A6AB-0F59DE955451}" type="sibTrans" cxnId="{1DB56A46-1C63-46C5-9AED-EECDBDD44FF7}">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8681881B-62A3-4C61-A7CC-B4028FD5FA03}">
      <dgm:prSet custT="1"/>
      <dgm:spPr>
        <a:solidFill>
          <a:srgbClr val="2B67AF"/>
        </a:solidFill>
        <a:ln>
          <a:solidFill>
            <a:schemeClr val="tx1"/>
          </a:solidFill>
        </a:ln>
      </dgm:spPr>
      <dgm:t>
        <a:bodyPr/>
        <a:lstStyle/>
        <a:p>
          <a:pPr rtl="0"/>
          <a:r>
            <a:rPr lang="en-US" sz="2000" b="1" dirty="0" smtClean="0">
              <a:solidFill>
                <a:schemeClr val="bg1"/>
              </a:solidFill>
              <a:latin typeface="Calibri" pitchFamily="34" charset="0"/>
              <a:cs typeface="Calibri" pitchFamily="34" charset="0"/>
            </a:rPr>
            <a:t>Transformative</a:t>
          </a:r>
        </a:p>
        <a:p>
          <a:pPr rtl="0"/>
          <a:endParaRPr lang="en-US" sz="2000" b="1" dirty="0" smtClean="0">
            <a:solidFill>
              <a:schemeClr val="bg1"/>
            </a:solidFill>
            <a:latin typeface="Calibri" pitchFamily="34" charset="0"/>
            <a:cs typeface="Calibri" pitchFamily="34" charset="0"/>
          </a:endParaRPr>
        </a:p>
        <a:p>
          <a:pPr rtl="0"/>
          <a:endParaRPr lang="en-US" sz="2000" b="1" dirty="0" smtClean="0">
            <a:solidFill>
              <a:schemeClr val="bg1"/>
            </a:solidFill>
            <a:latin typeface="Calibri" pitchFamily="34" charset="0"/>
            <a:cs typeface="Calibri" pitchFamily="34" charset="0"/>
          </a:endParaRPr>
        </a:p>
        <a:p>
          <a:pPr rtl="0"/>
          <a:endParaRPr lang="en-US" sz="2000" b="1" dirty="0">
            <a:solidFill>
              <a:schemeClr val="bg1"/>
            </a:solidFill>
            <a:latin typeface="Calibri" pitchFamily="34" charset="0"/>
            <a:cs typeface="Calibri" pitchFamily="34" charset="0"/>
          </a:endParaRPr>
        </a:p>
      </dgm:t>
    </dgm:pt>
    <dgm:pt modelId="{685D138B-3335-4454-855E-50FBC14A0404}" type="parTrans" cxnId="{EDCD73CB-50F6-4CD9-B762-7780F75E6381}">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B6FA3944-C06F-4FE3-8AC6-8534630BB906}" type="sibTrans" cxnId="{EDCD73CB-50F6-4CD9-B762-7780F75E6381}">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DEB08998-634E-43B6-A4E0-F299DD5FFE1D}">
      <dgm:prSet custT="1"/>
      <dgm:spPr>
        <a:solidFill>
          <a:schemeClr val="tx1"/>
        </a:solidFill>
        <a:ln>
          <a:solidFill>
            <a:schemeClr val="tx1"/>
          </a:solidFill>
        </a:ln>
      </dgm:spPr>
      <dgm:t>
        <a:bodyPr/>
        <a:lstStyle/>
        <a:p>
          <a:pPr rtl="0"/>
          <a:endParaRPr lang="en-US" sz="400" b="1" dirty="0" smtClean="0">
            <a:solidFill>
              <a:schemeClr val="bg1"/>
            </a:solidFill>
            <a:latin typeface="Calibri" pitchFamily="34" charset="0"/>
            <a:cs typeface="Calibri" pitchFamily="34" charset="0"/>
          </a:endParaRPr>
        </a:p>
        <a:p>
          <a:pPr rtl="0"/>
          <a:endParaRPr lang="en-US" sz="500" b="1" dirty="0" smtClean="0">
            <a:solidFill>
              <a:schemeClr val="bg1"/>
            </a:solidFill>
            <a:latin typeface="Calibri" pitchFamily="34" charset="0"/>
            <a:cs typeface="Calibri" pitchFamily="34" charset="0"/>
          </a:endParaRPr>
        </a:p>
        <a:p>
          <a:pPr rtl="0"/>
          <a:r>
            <a:rPr lang="en-US" sz="2000" b="1" dirty="0" smtClean="0">
              <a:solidFill>
                <a:schemeClr val="bg1"/>
              </a:solidFill>
              <a:latin typeface="Calibri" pitchFamily="34" charset="0"/>
              <a:cs typeface="Calibri" pitchFamily="34" charset="0"/>
            </a:rPr>
            <a:t>Radical /</a:t>
          </a:r>
        </a:p>
        <a:p>
          <a:pPr rtl="0"/>
          <a:r>
            <a:rPr lang="en-US" sz="2000" b="1" dirty="0" smtClean="0">
              <a:solidFill>
                <a:schemeClr val="bg1"/>
              </a:solidFill>
              <a:latin typeface="Calibri" pitchFamily="34" charset="0"/>
              <a:cs typeface="Calibri" pitchFamily="34" charset="0"/>
            </a:rPr>
            <a:t>Disruptive</a:t>
          </a:r>
        </a:p>
        <a:p>
          <a:pPr rtl="0"/>
          <a:endParaRPr lang="en-US" sz="2000" b="1" dirty="0" smtClean="0">
            <a:solidFill>
              <a:schemeClr val="bg1"/>
            </a:solidFill>
            <a:latin typeface="Calibri" pitchFamily="34" charset="0"/>
            <a:cs typeface="Calibri" pitchFamily="34" charset="0"/>
          </a:endParaRPr>
        </a:p>
        <a:p>
          <a:pPr rtl="0"/>
          <a:endParaRPr lang="en-US" sz="2000" b="1" dirty="0" smtClean="0">
            <a:solidFill>
              <a:schemeClr val="bg1"/>
            </a:solidFill>
            <a:latin typeface="Calibri" pitchFamily="34" charset="0"/>
            <a:cs typeface="Calibri" pitchFamily="34" charset="0"/>
          </a:endParaRPr>
        </a:p>
        <a:p>
          <a:pPr rtl="0"/>
          <a:endParaRPr lang="en-US" sz="2000" b="1" dirty="0">
            <a:solidFill>
              <a:schemeClr val="bg1"/>
            </a:solidFill>
            <a:latin typeface="Calibri" pitchFamily="34" charset="0"/>
            <a:cs typeface="Calibri" pitchFamily="34" charset="0"/>
          </a:endParaRPr>
        </a:p>
      </dgm:t>
    </dgm:pt>
    <dgm:pt modelId="{09E210CB-5F7A-4F7B-ABB5-66028BDC890E}" type="parTrans" cxnId="{76C5CBD7-A677-458C-B40C-D843A914A0A1}">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B74789CA-3FB6-49CE-A6B4-E656E0D012AB}" type="sibTrans" cxnId="{76C5CBD7-A677-458C-B40C-D843A914A0A1}">
      <dgm:prSet/>
      <dgm:spPr/>
      <dgm:t>
        <a:bodyPr/>
        <a:lstStyle/>
        <a:p>
          <a:endParaRPr lang="en-US" sz="1700" b="1">
            <a:solidFill>
              <a:schemeClr val="bg1">
                <a:lumMod val="85000"/>
                <a:lumOff val="15000"/>
              </a:schemeClr>
            </a:solidFill>
            <a:latin typeface="Calibri" pitchFamily="34" charset="0"/>
            <a:cs typeface="Calibri" pitchFamily="34" charset="0"/>
          </a:endParaRPr>
        </a:p>
      </dgm:t>
    </dgm:pt>
    <dgm:pt modelId="{E901ADDF-4572-4BDF-BAA7-BB1E68D5D07F}" type="pres">
      <dgm:prSet presAssocID="{F7462BAB-D672-4581-AF30-325052B521EE}" presName="CompostProcess" presStyleCnt="0">
        <dgm:presLayoutVars>
          <dgm:dir/>
          <dgm:resizeHandles val="exact"/>
        </dgm:presLayoutVars>
      </dgm:prSet>
      <dgm:spPr/>
      <dgm:t>
        <a:bodyPr/>
        <a:lstStyle/>
        <a:p>
          <a:endParaRPr lang="en-US"/>
        </a:p>
      </dgm:t>
    </dgm:pt>
    <dgm:pt modelId="{96866FD6-D1AF-45EF-8496-6E3D75DB0E97}" type="pres">
      <dgm:prSet presAssocID="{F7462BAB-D672-4581-AF30-325052B521EE}" presName="arrow" presStyleLbl="bgShp" presStyleIdx="0" presStyleCnt="1"/>
      <dgm:spPr/>
    </dgm:pt>
    <dgm:pt modelId="{D886A177-7B0B-4526-9FF8-9AF041EA6467}" type="pres">
      <dgm:prSet presAssocID="{F7462BAB-D672-4581-AF30-325052B521EE}" presName="linearProcess" presStyleCnt="0"/>
      <dgm:spPr/>
    </dgm:pt>
    <dgm:pt modelId="{B44AAA14-5AE9-4A18-8BA9-55795560CC97}" type="pres">
      <dgm:prSet presAssocID="{69FF42C1-E970-4103-AB61-579037AA58AF}" presName="textNode" presStyleLbl="node1" presStyleIdx="0" presStyleCnt="5" custScaleX="190188" custLinFactX="1337" custLinFactNeighborX="100000">
        <dgm:presLayoutVars>
          <dgm:bulletEnabled val="1"/>
        </dgm:presLayoutVars>
      </dgm:prSet>
      <dgm:spPr/>
      <dgm:t>
        <a:bodyPr/>
        <a:lstStyle/>
        <a:p>
          <a:endParaRPr lang="en-US"/>
        </a:p>
      </dgm:t>
    </dgm:pt>
    <dgm:pt modelId="{EF8CD78A-F6E8-46DA-86F7-1637F53C7191}" type="pres">
      <dgm:prSet presAssocID="{B5DD157E-D7B0-4E29-A93F-69065A0DA454}" presName="sibTrans" presStyleCnt="0"/>
      <dgm:spPr/>
    </dgm:pt>
    <dgm:pt modelId="{A4E0B812-B67B-46AB-8499-B57BB0F66438}" type="pres">
      <dgm:prSet presAssocID="{3C7DBA5F-D9A1-4ACD-B53C-03DC836BF89D}" presName="textNode" presStyleLbl="node1" presStyleIdx="1" presStyleCnt="5" custScaleX="139416" custLinFactX="9895" custLinFactNeighborX="100000">
        <dgm:presLayoutVars>
          <dgm:bulletEnabled val="1"/>
        </dgm:presLayoutVars>
      </dgm:prSet>
      <dgm:spPr/>
      <dgm:t>
        <a:bodyPr/>
        <a:lstStyle/>
        <a:p>
          <a:endParaRPr lang="en-US"/>
        </a:p>
      </dgm:t>
    </dgm:pt>
    <dgm:pt modelId="{F345F124-821C-4EF5-894B-09FA474EB874}" type="pres">
      <dgm:prSet presAssocID="{D0B2BE91-6539-4ACA-84EF-DBE87495794C}" presName="sibTrans" presStyleCnt="0"/>
      <dgm:spPr/>
    </dgm:pt>
    <dgm:pt modelId="{48337BAE-12B9-448A-9E3E-A8908F6DC04C}" type="pres">
      <dgm:prSet presAssocID="{E5062CFB-ED74-4E35-B0AE-27512DE65940}" presName="textNode" presStyleLbl="node1" presStyleIdx="2" presStyleCnt="5" custScaleX="210325" custLinFactNeighborX="94350" custLinFactNeighborY="763">
        <dgm:presLayoutVars>
          <dgm:bulletEnabled val="1"/>
        </dgm:presLayoutVars>
      </dgm:prSet>
      <dgm:spPr/>
      <dgm:t>
        <a:bodyPr/>
        <a:lstStyle/>
        <a:p>
          <a:endParaRPr lang="en-US"/>
        </a:p>
      </dgm:t>
    </dgm:pt>
    <dgm:pt modelId="{D732D285-9561-448A-B447-EAEA6B9141E9}" type="pres">
      <dgm:prSet presAssocID="{7B7B9C10-535F-4423-A6AB-0F59DE955451}" presName="sibTrans" presStyleCnt="0"/>
      <dgm:spPr/>
    </dgm:pt>
    <dgm:pt modelId="{C400AA41-5C3F-4208-9CC1-78B0B77F1F1C}" type="pres">
      <dgm:prSet presAssocID="{8681881B-62A3-4C61-A7CC-B4028FD5FA03}" presName="textNode" presStyleLbl="node1" presStyleIdx="3" presStyleCnt="5" custScaleX="222019" custLinFactNeighborX="38406">
        <dgm:presLayoutVars>
          <dgm:bulletEnabled val="1"/>
        </dgm:presLayoutVars>
      </dgm:prSet>
      <dgm:spPr/>
      <dgm:t>
        <a:bodyPr/>
        <a:lstStyle/>
        <a:p>
          <a:endParaRPr lang="en-US"/>
        </a:p>
      </dgm:t>
    </dgm:pt>
    <dgm:pt modelId="{3963CE98-26FA-4135-875A-E61C399F4322}" type="pres">
      <dgm:prSet presAssocID="{B6FA3944-C06F-4FE3-8AC6-8534630BB906}" presName="sibTrans" presStyleCnt="0"/>
      <dgm:spPr/>
    </dgm:pt>
    <dgm:pt modelId="{CE5070A1-A2FA-4006-8651-2711AD9E00A5}" type="pres">
      <dgm:prSet presAssocID="{DEB08998-634E-43B6-A4E0-F299DD5FFE1D}" presName="textNode" presStyleLbl="node1" presStyleIdx="4" presStyleCnt="5" custScaleX="160218">
        <dgm:presLayoutVars>
          <dgm:bulletEnabled val="1"/>
        </dgm:presLayoutVars>
      </dgm:prSet>
      <dgm:spPr/>
      <dgm:t>
        <a:bodyPr/>
        <a:lstStyle/>
        <a:p>
          <a:endParaRPr lang="en-US"/>
        </a:p>
      </dgm:t>
    </dgm:pt>
  </dgm:ptLst>
  <dgm:cxnLst>
    <dgm:cxn modelId="{1DB56A46-1C63-46C5-9AED-EECDBDD44FF7}" srcId="{F7462BAB-D672-4581-AF30-325052B521EE}" destId="{E5062CFB-ED74-4E35-B0AE-27512DE65940}" srcOrd="2" destOrd="0" parTransId="{6DE9B5CF-941F-4CD9-A07C-78A9A8B6767E}" sibTransId="{7B7B9C10-535F-4423-A6AB-0F59DE955451}"/>
    <dgm:cxn modelId="{3ACE7714-7E25-4BA5-8A79-B71619DE6F63}" type="presOf" srcId="{F7462BAB-D672-4581-AF30-325052B521EE}" destId="{E901ADDF-4572-4BDF-BAA7-BB1E68D5D07F}" srcOrd="0" destOrd="0" presId="urn:microsoft.com/office/officeart/2005/8/layout/hProcess9"/>
    <dgm:cxn modelId="{EDCD73CB-50F6-4CD9-B762-7780F75E6381}" srcId="{F7462BAB-D672-4581-AF30-325052B521EE}" destId="{8681881B-62A3-4C61-A7CC-B4028FD5FA03}" srcOrd="3" destOrd="0" parTransId="{685D138B-3335-4454-855E-50FBC14A0404}" sibTransId="{B6FA3944-C06F-4FE3-8AC6-8534630BB906}"/>
    <dgm:cxn modelId="{117C6142-015D-4247-82CB-B4EDFBA6E4DF}" srcId="{F7462BAB-D672-4581-AF30-325052B521EE}" destId="{69FF42C1-E970-4103-AB61-579037AA58AF}" srcOrd="0" destOrd="0" parTransId="{93C9ACD8-1375-4047-93B7-4E917BA4042E}" sibTransId="{B5DD157E-D7B0-4E29-A93F-69065A0DA454}"/>
    <dgm:cxn modelId="{755D47D2-772E-42ED-8E52-D62AFF59CBFC}" srcId="{F7462BAB-D672-4581-AF30-325052B521EE}" destId="{3C7DBA5F-D9A1-4ACD-B53C-03DC836BF89D}" srcOrd="1" destOrd="0" parTransId="{DC85B3AF-49BD-49DC-904B-BCFC7B6A3564}" sibTransId="{D0B2BE91-6539-4ACA-84EF-DBE87495794C}"/>
    <dgm:cxn modelId="{4CA9EF5A-31F1-4814-B182-8D9FD7AC6221}" type="presOf" srcId="{E5062CFB-ED74-4E35-B0AE-27512DE65940}" destId="{48337BAE-12B9-448A-9E3E-A8908F6DC04C}" srcOrd="0" destOrd="0" presId="urn:microsoft.com/office/officeart/2005/8/layout/hProcess9"/>
    <dgm:cxn modelId="{838C1127-411E-4E7B-9904-1473AED5F2A3}" type="presOf" srcId="{DEB08998-634E-43B6-A4E0-F299DD5FFE1D}" destId="{CE5070A1-A2FA-4006-8651-2711AD9E00A5}" srcOrd="0" destOrd="0" presId="urn:microsoft.com/office/officeart/2005/8/layout/hProcess9"/>
    <dgm:cxn modelId="{F846586D-4714-45AA-8C98-CD0DC1CAE180}" type="presOf" srcId="{69FF42C1-E970-4103-AB61-579037AA58AF}" destId="{B44AAA14-5AE9-4A18-8BA9-55795560CC97}" srcOrd="0" destOrd="0" presId="urn:microsoft.com/office/officeart/2005/8/layout/hProcess9"/>
    <dgm:cxn modelId="{034EE31F-9F20-4316-A705-5C9314D4D64D}" type="presOf" srcId="{3C7DBA5F-D9A1-4ACD-B53C-03DC836BF89D}" destId="{A4E0B812-B67B-46AB-8499-B57BB0F66438}" srcOrd="0" destOrd="0" presId="urn:microsoft.com/office/officeart/2005/8/layout/hProcess9"/>
    <dgm:cxn modelId="{6C6DAC50-8420-4667-876D-9BE0FBED2A46}" type="presOf" srcId="{8681881B-62A3-4C61-A7CC-B4028FD5FA03}" destId="{C400AA41-5C3F-4208-9CC1-78B0B77F1F1C}" srcOrd="0" destOrd="0" presId="urn:microsoft.com/office/officeart/2005/8/layout/hProcess9"/>
    <dgm:cxn modelId="{76C5CBD7-A677-458C-B40C-D843A914A0A1}" srcId="{F7462BAB-D672-4581-AF30-325052B521EE}" destId="{DEB08998-634E-43B6-A4E0-F299DD5FFE1D}" srcOrd="4" destOrd="0" parTransId="{09E210CB-5F7A-4F7B-ABB5-66028BDC890E}" sibTransId="{B74789CA-3FB6-49CE-A6B4-E656E0D012AB}"/>
    <dgm:cxn modelId="{04EBE327-9B53-40E0-95EA-4BD9FD949697}" type="presParOf" srcId="{E901ADDF-4572-4BDF-BAA7-BB1E68D5D07F}" destId="{96866FD6-D1AF-45EF-8496-6E3D75DB0E97}" srcOrd="0" destOrd="0" presId="urn:microsoft.com/office/officeart/2005/8/layout/hProcess9"/>
    <dgm:cxn modelId="{A29CFF13-3E4F-4F51-80A3-7635BB838F88}" type="presParOf" srcId="{E901ADDF-4572-4BDF-BAA7-BB1E68D5D07F}" destId="{D886A177-7B0B-4526-9FF8-9AF041EA6467}" srcOrd="1" destOrd="0" presId="urn:microsoft.com/office/officeart/2005/8/layout/hProcess9"/>
    <dgm:cxn modelId="{02B45799-4C28-4557-96AD-A8236212F00B}" type="presParOf" srcId="{D886A177-7B0B-4526-9FF8-9AF041EA6467}" destId="{B44AAA14-5AE9-4A18-8BA9-55795560CC97}" srcOrd="0" destOrd="0" presId="urn:microsoft.com/office/officeart/2005/8/layout/hProcess9"/>
    <dgm:cxn modelId="{517C8041-33B6-4DE6-8A59-370F407A8995}" type="presParOf" srcId="{D886A177-7B0B-4526-9FF8-9AF041EA6467}" destId="{EF8CD78A-F6E8-46DA-86F7-1637F53C7191}" srcOrd="1" destOrd="0" presId="urn:microsoft.com/office/officeart/2005/8/layout/hProcess9"/>
    <dgm:cxn modelId="{85AB0BEA-044C-43BB-9381-89C0B7391F0E}" type="presParOf" srcId="{D886A177-7B0B-4526-9FF8-9AF041EA6467}" destId="{A4E0B812-B67B-46AB-8499-B57BB0F66438}" srcOrd="2" destOrd="0" presId="urn:microsoft.com/office/officeart/2005/8/layout/hProcess9"/>
    <dgm:cxn modelId="{B16BDA5E-B31C-4457-A6FF-C8DA11EAB9F7}" type="presParOf" srcId="{D886A177-7B0B-4526-9FF8-9AF041EA6467}" destId="{F345F124-821C-4EF5-894B-09FA474EB874}" srcOrd="3" destOrd="0" presId="urn:microsoft.com/office/officeart/2005/8/layout/hProcess9"/>
    <dgm:cxn modelId="{BB3F2883-FF28-43A3-A584-C2F533E868AC}" type="presParOf" srcId="{D886A177-7B0B-4526-9FF8-9AF041EA6467}" destId="{48337BAE-12B9-448A-9E3E-A8908F6DC04C}" srcOrd="4" destOrd="0" presId="urn:microsoft.com/office/officeart/2005/8/layout/hProcess9"/>
    <dgm:cxn modelId="{D34763ED-0CA1-43D3-ACC6-7D2FA5D18855}" type="presParOf" srcId="{D886A177-7B0B-4526-9FF8-9AF041EA6467}" destId="{D732D285-9561-448A-B447-EAEA6B9141E9}" srcOrd="5" destOrd="0" presId="urn:microsoft.com/office/officeart/2005/8/layout/hProcess9"/>
    <dgm:cxn modelId="{9385DEC1-B718-4DC6-A8A0-712FFA015468}" type="presParOf" srcId="{D886A177-7B0B-4526-9FF8-9AF041EA6467}" destId="{C400AA41-5C3F-4208-9CC1-78B0B77F1F1C}" srcOrd="6" destOrd="0" presId="urn:microsoft.com/office/officeart/2005/8/layout/hProcess9"/>
    <dgm:cxn modelId="{9E7CCC2F-1576-4DB2-A852-6EEC7D45615A}" type="presParOf" srcId="{D886A177-7B0B-4526-9FF8-9AF041EA6467}" destId="{3963CE98-26FA-4135-875A-E61C399F4322}" srcOrd="7" destOrd="0" presId="urn:microsoft.com/office/officeart/2005/8/layout/hProcess9"/>
    <dgm:cxn modelId="{1571345F-753C-4D6E-9BF3-A5383A5309BE}" type="presParOf" srcId="{D886A177-7B0B-4526-9FF8-9AF041EA6467}" destId="{CE5070A1-A2FA-4006-8651-2711AD9E00A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9A8509-7282-415F-947F-B6759E9BC55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AD8ABA1-5316-4FD7-93C6-E174E79E0F19}">
      <dgm:prSet custT="1"/>
      <dgm:spPr>
        <a:solidFill>
          <a:srgbClr val="C00000"/>
        </a:solidFill>
        <a:ln>
          <a:solidFill>
            <a:schemeClr val="tx2">
              <a:lumMod val="50000"/>
            </a:schemeClr>
          </a:solidFill>
        </a:ln>
        <a:scene3d>
          <a:camera prst="orthographicFront"/>
          <a:lightRig rig="threePt" dir="t"/>
        </a:scene3d>
        <a:sp3d>
          <a:bevelT/>
        </a:sp3d>
      </dgm:spPr>
      <dgm:t>
        <a:bodyPr/>
        <a:lstStyle/>
        <a:p>
          <a:pPr rtl="0"/>
          <a:r>
            <a:rPr lang="en-US" sz="2000" dirty="0" smtClean="0"/>
            <a:t>build and maintain strong scholarly information resources </a:t>
          </a:r>
          <a:endParaRPr lang="en-US" sz="2000" dirty="0"/>
        </a:p>
      </dgm:t>
    </dgm:pt>
    <dgm:pt modelId="{9061D78D-A7F6-4B3B-86EE-D3E7B38C0B5B}" type="parTrans" cxnId="{F8E43D30-1F28-4CB0-882E-8DA6255E19DB}">
      <dgm:prSet/>
      <dgm:spPr/>
      <dgm:t>
        <a:bodyPr/>
        <a:lstStyle/>
        <a:p>
          <a:endParaRPr lang="en-US" sz="2000"/>
        </a:p>
      </dgm:t>
    </dgm:pt>
    <dgm:pt modelId="{62886FDC-4CCC-4FB6-B2D2-3E2165AE00EB}" type="sibTrans" cxnId="{F8E43D30-1F28-4CB0-882E-8DA6255E19DB}">
      <dgm:prSet/>
      <dgm:spPr/>
      <dgm:t>
        <a:bodyPr/>
        <a:lstStyle/>
        <a:p>
          <a:endParaRPr lang="en-US" sz="2000"/>
        </a:p>
      </dgm:t>
    </dgm:pt>
    <dgm:pt modelId="{7A26525C-D5ED-431D-A7EF-3463855AAB09}">
      <dgm:prSet custT="1"/>
      <dgm:spPr>
        <a:solidFill>
          <a:srgbClr val="660066"/>
        </a:solidFill>
        <a:scene3d>
          <a:camera prst="orthographicFront"/>
          <a:lightRig rig="threePt" dir="t"/>
        </a:scene3d>
        <a:sp3d>
          <a:bevelT/>
        </a:sp3d>
      </dgm:spPr>
      <dgm:t>
        <a:bodyPr/>
        <a:lstStyle/>
        <a:p>
          <a:pPr rtl="0"/>
          <a:r>
            <a:rPr lang="en-US" sz="2000" dirty="0" smtClean="0"/>
            <a:t>foster faculty and student engagement and productivity in their intellectual pursuits</a:t>
          </a:r>
          <a:endParaRPr lang="en-US" sz="2000" dirty="0"/>
        </a:p>
      </dgm:t>
    </dgm:pt>
    <dgm:pt modelId="{02DC0DBE-C203-44B1-93A1-168AACF4C0C9}" type="parTrans" cxnId="{CAAE4E05-4F35-489C-AA5A-80AA14664BC3}">
      <dgm:prSet/>
      <dgm:spPr/>
      <dgm:t>
        <a:bodyPr/>
        <a:lstStyle/>
        <a:p>
          <a:endParaRPr lang="en-US" sz="2000"/>
        </a:p>
      </dgm:t>
    </dgm:pt>
    <dgm:pt modelId="{CB6A5F42-45C5-4BBA-AF38-FFE70E0779AD}" type="sibTrans" cxnId="{CAAE4E05-4F35-489C-AA5A-80AA14664BC3}">
      <dgm:prSet/>
      <dgm:spPr/>
      <dgm:t>
        <a:bodyPr/>
        <a:lstStyle/>
        <a:p>
          <a:endParaRPr lang="en-US" sz="2000"/>
        </a:p>
      </dgm:t>
    </dgm:pt>
    <dgm:pt modelId="{8CF49BB8-D480-47D8-B199-719830DF2714}">
      <dgm:prSet custT="1"/>
      <dgm:spPr>
        <a:solidFill>
          <a:schemeClr val="accent6">
            <a:lumMod val="50000"/>
          </a:schemeClr>
        </a:solidFill>
        <a:scene3d>
          <a:camera prst="orthographicFront"/>
          <a:lightRig rig="threePt" dir="t"/>
        </a:scene3d>
        <a:sp3d>
          <a:bevelT/>
        </a:sp3d>
      </dgm:spPr>
      <dgm:t>
        <a:bodyPr/>
        <a:lstStyle/>
        <a:p>
          <a:pPr rtl="0"/>
          <a:r>
            <a:rPr lang="en-US" sz="2000" dirty="0" smtClean="0"/>
            <a:t>maintain a strong commitment to provide high quality services for our faculty and students</a:t>
          </a:r>
          <a:endParaRPr lang="en-US" sz="2000" dirty="0"/>
        </a:p>
      </dgm:t>
    </dgm:pt>
    <dgm:pt modelId="{C612E891-D6A7-4653-9DEC-A9F05A006525}" type="parTrans" cxnId="{D6D735A4-CFA1-4A43-8F7A-1E8E1AAC3E7B}">
      <dgm:prSet/>
      <dgm:spPr/>
      <dgm:t>
        <a:bodyPr/>
        <a:lstStyle/>
        <a:p>
          <a:endParaRPr lang="en-US" sz="2000"/>
        </a:p>
      </dgm:t>
    </dgm:pt>
    <dgm:pt modelId="{F0C0F391-19C1-46EF-86C9-415B0D81A074}" type="sibTrans" cxnId="{D6D735A4-CFA1-4A43-8F7A-1E8E1AAC3E7B}">
      <dgm:prSet/>
      <dgm:spPr/>
      <dgm:t>
        <a:bodyPr/>
        <a:lstStyle/>
        <a:p>
          <a:endParaRPr lang="en-US" sz="2000"/>
        </a:p>
      </dgm:t>
    </dgm:pt>
    <dgm:pt modelId="{BCB02C62-B50E-4EE2-877F-72926336C640}">
      <dgm:prSet custT="1"/>
      <dgm:spPr>
        <a:solidFill>
          <a:srgbClr val="0000CC"/>
        </a:solidFill>
        <a:scene3d>
          <a:camera prst="orthographicFront"/>
          <a:lightRig rig="threePt" dir="t"/>
        </a:scene3d>
        <a:sp3d>
          <a:bevelT/>
        </a:sp3d>
      </dgm:spPr>
      <dgm:t>
        <a:bodyPr/>
        <a:lstStyle/>
        <a:p>
          <a:pPr rtl="0"/>
          <a:r>
            <a:rPr lang="en-US" sz="2000" dirty="0" smtClean="0"/>
            <a:t>work collaboratively on campus and with other institutions to maximize the availability of information</a:t>
          </a:r>
          <a:endParaRPr lang="en-US" sz="2000" dirty="0"/>
        </a:p>
      </dgm:t>
    </dgm:pt>
    <dgm:pt modelId="{C8C73CAD-B014-4878-AB27-2F2C0FD73161}" type="parTrans" cxnId="{956E3C4C-6912-4176-9962-4F9BCBDD1EF8}">
      <dgm:prSet/>
      <dgm:spPr/>
      <dgm:t>
        <a:bodyPr/>
        <a:lstStyle/>
        <a:p>
          <a:endParaRPr lang="en-US" sz="2000"/>
        </a:p>
      </dgm:t>
    </dgm:pt>
    <dgm:pt modelId="{63FC3DC5-E19E-44DE-B09A-1BF55F245EE5}" type="sibTrans" cxnId="{956E3C4C-6912-4176-9962-4F9BCBDD1EF8}">
      <dgm:prSet/>
      <dgm:spPr/>
      <dgm:t>
        <a:bodyPr/>
        <a:lstStyle/>
        <a:p>
          <a:endParaRPr lang="en-US" sz="2000"/>
        </a:p>
      </dgm:t>
    </dgm:pt>
    <dgm:pt modelId="{D64E1511-B51E-49BD-A9CA-E8CF0F2637D4}">
      <dgm:prSet custT="1"/>
      <dgm:spPr>
        <a:solidFill>
          <a:schemeClr val="accent3">
            <a:lumMod val="50000"/>
          </a:schemeClr>
        </a:solidFill>
        <a:scene3d>
          <a:camera prst="orthographicFront"/>
          <a:lightRig rig="threePt" dir="t"/>
        </a:scene3d>
        <a:sp3d>
          <a:bevelT/>
        </a:sp3d>
      </dgm:spPr>
      <dgm:t>
        <a:bodyPr/>
        <a:lstStyle/>
        <a:p>
          <a:pPr rtl="0"/>
          <a:r>
            <a:rPr lang="en-US" sz="2000" dirty="0" smtClean="0"/>
            <a:t>retain a vibrant commitment to inclusion and diversity in programs, services and staffing</a:t>
          </a:r>
          <a:endParaRPr lang="en-US" sz="2000" dirty="0"/>
        </a:p>
      </dgm:t>
    </dgm:pt>
    <dgm:pt modelId="{B296C10C-0895-44B6-B864-B7340ADD6F36}" type="parTrans" cxnId="{06C5C1B3-5807-40EB-A6A6-36FE8AD3A504}">
      <dgm:prSet/>
      <dgm:spPr/>
      <dgm:t>
        <a:bodyPr/>
        <a:lstStyle/>
        <a:p>
          <a:endParaRPr lang="en-US" sz="2000"/>
        </a:p>
      </dgm:t>
    </dgm:pt>
    <dgm:pt modelId="{A10183A6-B331-4295-826B-D8DFEC5BD85A}" type="sibTrans" cxnId="{06C5C1B3-5807-40EB-A6A6-36FE8AD3A504}">
      <dgm:prSet/>
      <dgm:spPr/>
      <dgm:t>
        <a:bodyPr/>
        <a:lstStyle/>
        <a:p>
          <a:endParaRPr lang="en-US" sz="2000"/>
        </a:p>
      </dgm:t>
    </dgm:pt>
    <dgm:pt modelId="{6A072357-0B49-4977-899F-8AC97BDFCEED}" type="pres">
      <dgm:prSet presAssocID="{E29A8509-7282-415F-947F-B6759E9BC55C}" presName="diagram" presStyleCnt="0">
        <dgm:presLayoutVars>
          <dgm:dir/>
          <dgm:resizeHandles val="exact"/>
        </dgm:presLayoutVars>
      </dgm:prSet>
      <dgm:spPr/>
      <dgm:t>
        <a:bodyPr/>
        <a:lstStyle/>
        <a:p>
          <a:endParaRPr lang="en-US"/>
        </a:p>
      </dgm:t>
    </dgm:pt>
    <dgm:pt modelId="{35AE2841-57D9-4754-943B-9E4E44476CDD}" type="pres">
      <dgm:prSet presAssocID="{1AD8ABA1-5316-4FD7-93C6-E174E79E0F19}" presName="node" presStyleLbl="node1" presStyleIdx="0" presStyleCnt="5" custScaleY="147472">
        <dgm:presLayoutVars>
          <dgm:bulletEnabled val="1"/>
        </dgm:presLayoutVars>
      </dgm:prSet>
      <dgm:spPr/>
      <dgm:t>
        <a:bodyPr/>
        <a:lstStyle/>
        <a:p>
          <a:endParaRPr lang="en-US"/>
        </a:p>
      </dgm:t>
    </dgm:pt>
    <dgm:pt modelId="{A10E6B07-FC06-49CA-9B80-291A676DD8A7}" type="pres">
      <dgm:prSet presAssocID="{62886FDC-4CCC-4FB6-B2D2-3E2165AE00EB}" presName="sibTrans" presStyleCnt="0"/>
      <dgm:spPr>
        <a:scene3d>
          <a:camera prst="orthographicFront"/>
          <a:lightRig rig="threePt" dir="t"/>
        </a:scene3d>
        <a:sp3d>
          <a:bevelT/>
        </a:sp3d>
      </dgm:spPr>
    </dgm:pt>
    <dgm:pt modelId="{E75A4AB5-DCC8-4E7C-8CA1-C952856B7066}" type="pres">
      <dgm:prSet presAssocID="{7A26525C-D5ED-431D-A7EF-3463855AAB09}" presName="node" presStyleLbl="node1" presStyleIdx="1" presStyleCnt="5" custScaleY="147472">
        <dgm:presLayoutVars>
          <dgm:bulletEnabled val="1"/>
        </dgm:presLayoutVars>
      </dgm:prSet>
      <dgm:spPr/>
      <dgm:t>
        <a:bodyPr/>
        <a:lstStyle/>
        <a:p>
          <a:endParaRPr lang="en-US"/>
        </a:p>
      </dgm:t>
    </dgm:pt>
    <dgm:pt modelId="{A84F81A8-047F-448C-8645-150EAC39D45A}" type="pres">
      <dgm:prSet presAssocID="{CB6A5F42-45C5-4BBA-AF38-FFE70E0779AD}" presName="sibTrans" presStyleCnt="0"/>
      <dgm:spPr>
        <a:scene3d>
          <a:camera prst="orthographicFront"/>
          <a:lightRig rig="threePt" dir="t"/>
        </a:scene3d>
        <a:sp3d>
          <a:bevelT/>
        </a:sp3d>
      </dgm:spPr>
    </dgm:pt>
    <dgm:pt modelId="{1C64B791-DA67-4098-B58A-DD5DBBFD5F3D}" type="pres">
      <dgm:prSet presAssocID="{8CF49BB8-D480-47D8-B199-719830DF2714}" presName="node" presStyleLbl="node1" presStyleIdx="2" presStyleCnt="5" custScaleY="147472">
        <dgm:presLayoutVars>
          <dgm:bulletEnabled val="1"/>
        </dgm:presLayoutVars>
      </dgm:prSet>
      <dgm:spPr/>
      <dgm:t>
        <a:bodyPr/>
        <a:lstStyle/>
        <a:p>
          <a:endParaRPr lang="en-US"/>
        </a:p>
      </dgm:t>
    </dgm:pt>
    <dgm:pt modelId="{C2045E55-D4DF-4522-92CC-65D970A43466}" type="pres">
      <dgm:prSet presAssocID="{F0C0F391-19C1-46EF-86C9-415B0D81A074}" presName="sibTrans" presStyleCnt="0"/>
      <dgm:spPr>
        <a:scene3d>
          <a:camera prst="orthographicFront"/>
          <a:lightRig rig="threePt" dir="t"/>
        </a:scene3d>
        <a:sp3d>
          <a:bevelT/>
        </a:sp3d>
      </dgm:spPr>
    </dgm:pt>
    <dgm:pt modelId="{D1C13650-F9D4-4941-9799-BF128BEAD891}" type="pres">
      <dgm:prSet presAssocID="{BCB02C62-B50E-4EE2-877F-72926336C640}" presName="node" presStyleLbl="node1" presStyleIdx="3" presStyleCnt="5" custScaleY="161059">
        <dgm:presLayoutVars>
          <dgm:bulletEnabled val="1"/>
        </dgm:presLayoutVars>
      </dgm:prSet>
      <dgm:spPr/>
      <dgm:t>
        <a:bodyPr/>
        <a:lstStyle/>
        <a:p>
          <a:endParaRPr lang="en-US"/>
        </a:p>
      </dgm:t>
    </dgm:pt>
    <dgm:pt modelId="{FA6597C0-1451-4099-8C6D-3372BA3E00D4}" type="pres">
      <dgm:prSet presAssocID="{63FC3DC5-E19E-44DE-B09A-1BF55F245EE5}" presName="sibTrans" presStyleCnt="0"/>
      <dgm:spPr/>
    </dgm:pt>
    <dgm:pt modelId="{7E1533DE-FFD6-438F-A8F2-A226FF87B1AC}" type="pres">
      <dgm:prSet presAssocID="{D64E1511-B51E-49BD-A9CA-E8CF0F2637D4}" presName="node" presStyleLbl="node1" presStyleIdx="4" presStyleCnt="5" custScaleY="161059">
        <dgm:presLayoutVars>
          <dgm:bulletEnabled val="1"/>
        </dgm:presLayoutVars>
      </dgm:prSet>
      <dgm:spPr/>
      <dgm:t>
        <a:bodyPr/>
        <a:lstStyle/>
        <a:p>
          <a:endParaRPr lang="en-US"/>
        </a:p>
      </dgm:t>
    </dgm:pt>
  </dgm:ptLst>
  <dgm:cxnLst>
    <dgm:cxn modelId="{1A961DE3-680B-4875-89BE-4F4465506C64}" type="presOf" srcId="{BCB02C62-B50E-4EE2-877F-72926336C640}" destId="{D1C13650-F9D4-4941-9799-BF128BEAD891}" srcOrd="0" destOrd="0" presId="urn:microsoft.com/office/officeart/2005/8/layout/default"/>
    <dgm:cxn modelId="{CAAE4E05-4F35-489C-AA5A-80AA14664BC3}" srcId="{E29A8509-7282-415F-947F-B6759E9BC55C}" destId="{7A26525C-D5ED-431D-A7EF-3463855AAB09}" srcOrd="1" destOrd="0" parTransId="{02DC0DBE-C203-44B1-93A1-168AACF4C0C9}" sibTransId="{CB6A5F42-45C5-4BBA-AF38-FFE70E0779AD}"/>
    <dgm:cxn modelId="{F8033C23-179C-46D5-85A6-4E0E17A214B1}" type="presOf" srcId="{8CF49BB8-D480-47D8-B199-719830DF2714}" destId="{1C64B791-DA67-4098-B58A-DD5DBBFD5F3D}" srcOrd="0" destOrd="0" presId="urn:microsoft.com/office/officeart/2005/8/layout/default"/>
    <dgm:cxn modelId="{F8E43D30-1F28-4CB0-882E-8DA6255E19DB}" srcId="{E29A8509-7282-415F-947F-B6759E9BC55C}" destId="{1AD8ABA1-5316-4FD7-93C6-E174E79E0F19}" srcOrd="0" destOrd="0" parTransId="{9061D78D-A7F6-4B3B-86EE-D3E7B38C0B5B}" sibTransId="{62886FDC-4CCC-4FB6-B2D2-3E2165AE00EB}"/>
    <dgm:cxn modelId="{06C5C1B3-5807-40EB-A6A6-36FE8AD3A504}" srcId="{E29A8509-7282-415F-947F-B6759E9BC55C}" destId="{D64E1511-B51E-49BD-A9CA-E8CF0F2637D4}" srcOrd="4" destOrd="0" parTransId="{B296C10C-0895-44B6-B864-B7340ADD6F36}" sibTransId="{A10183A6-B331-4295-826B-D8DFEC5BD85A}"/>
    <dgm:cxn modelId="{6376E71C-126C-4349-9E33-8F31976B4FF7}" type="presOf" srcId="{1AD8ABA1-5316-4FD7-93C6-E174E79E0F19}" destId="{35AE2841-57D9-4754-943B-9E4E44476CDD}" srcOrd="0" destOrd="0" presId="urn:microsoft.com/office/officeart/2005/8/layout/default"/>
    <dgm:cxn modelId="{956E3C4C-6912-4176-9962-4F9BCBDD1EF8}" srcId="{E29A8509-7282-415F-947F-B6759E9BC55C}" destId="{BCB02C62-B50E-4EE2-877F-72926336C640}" srcOrd="3" destOrd="0" parTransId="{C8C73CAD-B014-4878-AB27-2F2C0FD73161}" sibTransId="{63FC3DC5-E19E-44DE-B09A-1BF55F245EE5}"/>
    <dgm:cxn modelId="{D6D735A4-CFA1-4A43-8F7A-1E8E1AAC3E7B}" srcId="{E29A8509-7282-415F-947F-B6759E9BC55C}" destId="{8CF49BB8-D480-47D8-B199-719830DF2714}" srcOrd="2" destOrd="0" parTransId="{C612E891-D6A7-4653-9DEC-A9F05A006525}" sibTransId="{F0C0F391-19C1-46EF-86C9-415B0D81A074}"/>
    <dgm:cxn modelId="{6B220139-C0F9-4D2C-8A83-ABA2137A1FDD}" type="presOf" srcId="{7A26525C-D5ED-431D-A7EF-3463855AAB09}" destId="{E75A4AB5-DCC8-4E7C-8CA1-C952856B7066}" srcOrd="0" destOrd="0" presId="urn:microsoft.com/office/officeart/2005/8/layout/default"/>
    <dgm:cxn modelId="{05D349E8-1610-47A2-8107-A06944B7079F}" type="presOf" srcId="{D64E1511-B51E-49BD-A9CA-E8CF0F2637D4}" destId="{7E1533DE-FFD6-438F-A8F2-A226FF87B1AC}" srcOrd="0" destOrd="0" presId="urn:microsoft.com/office/officeart/2005/8/layout/default"/>
    <dgm:cxn modelId="{8019466E-BDB5-4554-95BD-46A2937B3C25}" type="presOf" srcId="{E29A8509-7282-415F-947F-B6759E9BC55C}" destId="{6A072357-0B49-4977-899F-8AC97BDFCEED}" srcOrd="0" destOrd="0" presId="urn:microsoft.com/office/officeart/2005/8/layout/default"/>
    <dgm:cxn modelId="{911900BE-2736-46FD-837A-2474496C4148}" type="presParOf" srcId="{6A072357-0B49-4977-899F-8AC97BDFCEED}" destId="{35AE2841-57D9-4754-943B-9E4E44476CDD}" srcOrd="0" destOrd="0" presId="urn:microsoft.com/office/officeart/2005/8/layout/default"/>
    <dgm:cxn modelId="{B602414C-7FEA-4440-91C4-826FC6821F1B}" type="presParOf" srcId="{6A072357-0B49-4977-899F-8AC97BDFCEED}" destId="{A10E6B07-FC06-49CA-9B80-291A676DD8A7}" srcOrd="1" destOrd="0" presId="urn:microsoft.com/office/officeart/2005/8/layout/default"/>
    <dgm:cxn modelId="{AEE21D1E-B6D7-45CE-AA67-826DB2C2D9A1}" type="presParOf" srcId="{6A072357-0B49-4977-899F-8AC97BDFCEED}" destId="{E75A4AB5-DCC8-4E7C-8CA1-C952856B7066}" srcOrd="2" destOrd="0" presId="urn:microsoft.com/office/officeart/2005/8/layout/default"/>
    <dgm:cxn modelId="{6F6653E2-E927-4DF6-B002-32B3C26A4494}" type="presParOf" srcId="{6A072357-0B49-4977-899F-8AC97BDFCEED}" destId="{A84F81A8-047F-448C-8645-150EAC39D45A}" srcOrd="3" destOrd="0" presId="urn:microsoft.com/office/officeart/2005/8/layout/default"/>
    <dgm:cxn modelId="{A8463ADE-6E7A-4FF1-BD08-3098127D3C2D}" type="presParOf" srcId="{6A072357-0B49-4977-899F-8AC97BDFCEED}" destId="{1C64B791-DA67-4098-B58A-DD5DBBFD5F3D}" srcOrd="4" destOrd="0" presId="urn:microsoft.com/office/officeart/2005/8/layout/default"/>
    <dgm:cxn modelId="{8D2DBC9D-DCF6-4031-BAE1-000B9A70BB4F}" type="presParOf" srcId="{6A072357-0B49-4977-899F-8AC97BDFCEED}" destId="{C2045E55-D4DF-4522-92CC-65D970A43466}" srcOrd="5" destOrd="0" presId="urn:microsoft.com/office/officeart/2005/8/layout/default"/>
    <dgm:cxn modelId="{80E8C67D-060E-46F4-B627-AA2FACDCDF28}" type="presParOf" srcId="{6A072357-0B49-4977-899F-8AC97BDFCEED}" destId="{D1C13650-F9D4-4941-9799-BF128BEAD891}" srcOrd="6" destOrd="0" presId="urn:microsoft.com/office/officeart/2005/8/layout/default"/>
    <dgm:cxn modelId="{25BA2E68-53E6-475F-A2B4-F7709D2A0197}" type="presParOf" srcId="{6A072357-0B49-4977-899F-8AC97BDFCEED}" destId="{FA6597C0-1451-4099-8C6D-3372BA3E00D4}" srcOrd="7" destOrd="0" presId="urn:microsoft.com/office/officeart/2005/8/layout/default"/>
    <dgm:cxn modelId="{DB81101D-A539-49F5-9CC5-84FB078EBDA9}" type="presParOf" srcId="{6A072357-0B49-4977-899F-8AC97BDFCEED}" destId="{7E1533DE-FFD6-438F-A8F2-A226FF87B1A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A60B15-E28A-4926-A7C7-8400A66032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D4F5B12-A398-4D3D-BB91-A96A07A951C1}">
      <dgm:prSet phldrT="[Text]" custT="1"/>
      <dgm:spPr>
        <a:solidFill>
          <a:schemeClr val="tx1">
            <a:lumMod val="65000"/>
            <a:lumOff val="35000"/>
          </a:schemeClr>
        </a:solidFill>
        <a:ln>
          <a:solidFill>
            <a:schemeClr val="tx1"/>
          </a:solidFill>
        </a:ln>
        <a:effectLst>
          <a:outerShdw blurRad="50800" dist="38100" dir="2700000" algn="tl" rotWithShape="0">
            <a:prstClr val="black">
              <a:alpha val="40000"/>
            </a:prstClr>
          </a:outerShdw>
        </a:effectLst>
      </dgm:spPr>
      <dgm:t>
        <a:bodyPr/>
        <a:lstStyle/>
        <a:p>
          <a:r>
            <a:rPr lang="en-US" sz="1200" b="1" dirty="0" smtClean="0">
              <a:solidFill>
                <a:schemeClr val="bg1"/>
              </a:solidFill>
            </a:rPr>
            <a:t>Associate Provost </a:t>
          </a:r>
        </a:p>
        <a:p>
          <a:r>
            <a:rPr lang="en-US" sz="1200" b="1" dirty="0" smtClean="0">
              <a:solidFill>
                <a:schemeClr val="bg1"/>
              </a:solidFill>
            </a:rPr>
            <a:t>&amp; Univ. Librarian</a:t>
          </a:r>
          <a:endParaRPr lang="en-US" sz="1200" b="1" dirty="0">
            <a:solidFill>
              <a:schemeClr val="bg1"/>
            </a:solidFill>
          </a:endParaRPr>
        </a:p>
      </dgm:t>
    </dgm:pt>
    <dgm:pt modelId="{FD8FD328-706B-424F-9E45-D7C91CCF7109}" type="parTrans" cxnId="{D64864FC-1427-4541-B01C-F29B6415AF40}">
      <dgm:prSet/>
      <dgm:spPr/>
      <dgm:t>
        <a:bodyPr/>
        <a:lstStyle/>
        <a:p>
          <a:endParaRPr lang="en-US" sz="1200"/>
        </a:p>
      </dgm:t>
    </dgm:pt>
    <dgm:pt modelId="{98A31D17-D05A-4011-8157-7A91A7575C2B}" type="sibTrans" cxnId="{D64864FC-1427-4541-B01C-F29B6415AF40}">
      <dgm:prSet/>
      <dgm:spPr/>
      <dgm:t>
        <a:bodyPr/>
        <a:lstStyle/>
        <a:p>
          <a:endParaRPr lang="en-US" sz="1200"/>
        </a:p>
      </dgm:t>
    </dgm:pt>
    <dgm:pt modelId="{04D75113-96DD-407A-B2D0-3E390CBA860D}">
      <dgm:prSet phldrT="[Text]" custT="1"/>
      <dgm:spPr>
        <a:solidFill>
          <a:schemeClr val="accent3">
            <a:lumMod val="50000"/>
          </a:schemeClr>
        </a:solidFill>
        <a:ln>
          <a:noFill/>
        </a:ln>
        <a:effectLst>
          <a:outerShdw blurRad="50800" dist="38100" dir="2700000" algn="tl" rotWithShape="0">
            <a:prstClr val="black">
              <a:alpha val="40000"/>
            </a:prstClr>
          </a:outerShdw>
        </a:effectLst>
      </dgm:spPr>
      <dgm:t>
        <a:bodyPr/>
        <a:lstStyle/>
        <a:p>
          <a:r>
            <a:rPr lang="en-US" sz="1200" b="1" dirty="0" smtClean="0">
              <a:solidFill>
                <a:schemeClr val="bg1"/>
              </a:solidFill>
            </a:rPr>
            <a:t>Creation                         &amp; Curation</a:t>
          </a:r>
          <a:endParaRPr lang="en-US" sz="1200" b="1" dirty="0">
            <a:solidFill>
              <a:schemeClr val="bg1"/>
            </a:solidFill>
          </a:endParaRPr>
        </a:p>
      </dgm:t>
    </dgm:pt>
    <dgm:pt modelId="{6BBB66A7-54D6-4FF2-BC52-532008A2E782}" type="parTrans" cxnId="{C04D61CE-7758-4BAB-8437-B1D8D63D59AD}">
      <dgm:prSet/>
      <dgm:spPr>
        <a:ln>
          <a:solidFill>
            <a:schemeClr val="tx1"/>
          </a:solidFill>
        </a:ln>
      </dgm:spPr>
      <dgm:t>
        <a:bodyPr/>
        <a:lstStyle/>
        <a:p>
          <a:endParaRPr lang="en-US" sz="1200">
            <a:solidFill>
              <a:schemeClr val="tx1"/>
            </a:solidFill>
          </a:endParaRPr>
        </a:p>
      </dgm:t>
    </dgm:pt>
    <dgm:pt modelId="{FE19846C-EEAE-417E-AC43-3CE727EDD719}" type="sibTrans" cxnId="{C04D61CE-7758-4BAB-8437-B1D8D63D59AD}">
      <dgm:prSet/>
      <dgm:spPr/>
      <dgm:t>
        <a:bodyPr/>
        <a:lstStyle/>
        <a:p>
          <a:endParaRPr lang="en-US" sz="1200"/>
        </a:p>
      </dgm:t>
    </dgm:pt>
    <dgm:pt modelId="{60D14945-9138-4AED-B917-2E4F8AF17CC9}">
      <dgm:prSet phldrT="[Text]" custT="1"/>
      <dgm:spPr>
        <a:solidFill>
          <a:schemeClr val="accent1">
            <a:lumMod val="50000"/>
          </a:schemeClr>
        </a:solidFill>
        <a:ln>
          <a:noFill/>
        </a:ln>
        <a:effectLst>
          <a:outerShdw blurRad="50800" dist="38100" dir="2700000" algn="tl" rotWithShape="0">
            <a:prstClr val="black">
              <a:alpha val="40000"/>
            </a:prstClr>
          </a:outerShdw>
        </a:effectLst>
      </dgm:spPr>
      <dgm:t>
        <a:bodyPr/>
        <a:lstStyle/>
        <a:p>
          <a:r>
            <a:rPr lang="en-US" sz="1200" b="1" dirty="0" smtClean="0">
              <a:solidFill>
                <a:schemeClr val="bg1"/>
              </a:solidFill>
            </a:rPr>
            <a:t>Academic                Engagement</a:t>
          </a:r>
          <a:endParaRPr lang="en-US" sz="1200" b="1" dirty="0">
            <a:solidFill>
              <a:schemeClr val="bg1"/>
            </a:solidFill>
          </a:endParaRPr>
        </a:p>
      </dgm:t>
    </dgm:pt>
    <dgm:pt modelId="{35E6BEEF-439B-4FD8-96A7-70E5E682B26F}" type="parTrans" cxnId="{A1BE87F1-D90C-4D36-954A-D69D37AD2F1D}">
      <dgm:prSet/>
      <dgm:spPr>
        <a:ln>
          <a:solidFill>
            <a:schemeClr val="tx1"/>
          </a:solidFill>
        </a:ln>
      </dgm:spPr>
      <dgm:t>
        <a:bodyPr/>
        <a:lstStyle/>
        <a:p>
          <a:endParaRPr lang="en-US" sz="1200"/>
        </a:p>
      </dgm:t>
    </dgm:pt>
    <dgm:pt modelId="{F21BF6C6-22C4-4717-B7F4-D572F373D58B}" type="sibTrans" cxnId="{A1BE87F1-D90C-4D36-954A-D69D37AD2F1D}">
      <dgm:prSet/>
      <dgm:spPr/>
      <dgm:t>
        <a:bodyPr/>
        <a:lstStyle/>
        <a:p>
          <a:endParaRPr lang="en-US" sz="1200"/>
        </a:p>
      </dgm:t>
    </dgm:pt>
    <dgm:pt modelId="{D15F3A95-C821-4B65-BAAB-27A6920BF646}">
      <dgm:prSet phldrT="[Text]" custT="1"/>
      <dgm:spPr>
        <a:solidFill>
          <a:schemeClr val="accent4">
            <a:lumMod val="75000"/>
          </a:schemeClr>
        </a:solidFill>
        <a:ln>
          <a:noFill/>
        </a:ln>
        <a:effectLst>
          <a:outerShdw blurRad="50800" dist="38100" dir="2700000" algn="tl" rotWithShape="0">
            <a:prstClr val="black">
              <a:alpha val="40000"/>
            </a:prstClr>
          </a:outerShdw>
        </a:effectLst>
      </dgm:spPr>
      <dgm:t>
        <a:bodyPr/>
        <a:lstStyle/>
        <a:p>
          <a:r>
            <a:rPr lang="en-US" sz="1200" b="1" dirty="0" smtClean="0">
              <a:solidFill>
                <a:schemeClr val="bg1"/>
              </a:solidFill>
            </a:rPr>
            <a:t>Public Engagement &amp; Library Admin.</a:t>
          </a:r>
          <a:endParaRPr lang="en-US" sz="1200" b="1" dirty="0">
            <a:solidFill>
              <a:schemeClr val="bg1"/>
            </a:solidFill>
          </a:endParaRPr>
        </a:p>
      </dgm:t>
    </dgm:pt>
    <dgm:pt modelId="{8D594A90-3E74-4E3D-81A5-7E771A6C3E50}" type="parTrans" cxnId="{987F7AFD-CC5E-407D-AEA2-C1050A3E41F0}">
      <dgm:prSet/>
      <dgm:spPr>
        <a:ln>
          <a:solidFill>
            <a:schemeClr val="tx1"/>
          </a:solidFill>
        </a:ln>
      </dgm:spPr>
      <dgm:t>
        <a:bodyPr/>
        <a:lstStyle/>
        <a:p>
          <a:endParaRPr lang="en-US" sz="1200"/>
        </a:p>
      </dgm:t>
    </dgm:pt>
    <dgm:pt modelId="{8CDF9F81-41A5-493D-A8F8-F1BBCCA028E0}" type="sibTrans" cxnId="{987F7AFD-CC5E-407D-AEA2-C1050A3E41F0}">
      <dgm:prSet/>
      <dgm:spPr/>
      <dgm:t>
        <a:bodyPr/>
        <a:lstStyle/>
        <a:p>
          <a:endParaRPr lang="en-US" sz="1200"/>
        </a:p>
      </dgm:t>
    </dgm:pt>
    <dgm:pt modelId="{4E10447B-2977-48A1-A839-82AAD8959A2F}">
      <dgm:prSet phldrT="[Text]" custT="1"/>
      <dgm:spPr>
        <a:solidFill>
          <a:schemeClr val="accent3">
            <a:lumMod val="40000"/>
            <a:lumOff val="60000"/>
          </a:schemeClr>
        </a:solidFill>
        <a:ln w="19050">
          <a:solidFill>
            <a:schemeClr val="tx1"/>
          </a:solidFill>
        </a:ln>
        <a:effectLst>
          <a:outerShdw blurRad="50800" dist="38100" dir="2700000" algn="tl" rotWithShape="0">
            <a:prstClr val="black">
              <a:alpha val="40000"/>
            </a:prstClr>
          </a:outerShdw>
        </a:effectLst>
      </dgm:spPr>
      <dgm:t>
        <a:bodyPr/>
        <a:lstStyle/>
        <a:p>
          <a:r>
            <a:rPr lang="en-US" sz="1200" b="1" dirty="0" smtClean="0">
              <a:solidFill>
                <a:schemeClr val="tx1"/>
              </a:solidFill>
            </a:rPr>
            <a:t>Digital Learning &amp; Scholarship Services</a:t>
          </a:r>
        </a:p>
      </dgm:t>
    </dgm:pt>
    <dgm:pt modelId="{FF127935-8D62-4619-B382-221C574A150C}" type="parTrans" cxnId="{7F5A2409-F05C-478B-8F3B-E28DFFDE256D}">
      <dgm:prSet/>
      <dgm:spPr/>
      <dgm:t>
        <a:bodyPr/>
        <a:lstStyle/>
        <a:p>
          <a:endParaRPr lang="en-US" sz="1200"/>
        </a:p>
      </dgm:t>
    </dgm:pt>
    <dgm:pt modelId="{59AE32AA-6B8F-4778-A00B-88B19505F95D}" type="sibTrans" cxnId="{7F5A2409-F05C-478B-8F3B-E28DFFDE256D}">
      <dgm:prSet/>
      <dgm:spPr/>
      <dgm:t>
        <a:bodyPr/>
        <a:lstStyle/>
        <a:p>
          <a:endParaRPr lang="en-US" sz="1200"/>
        </a:p>
      </dgm:t>
    </dgm:pt>
    <dgm:pt modelId="{3C0CB2FC-194E-4A86-96C6-049664DAC12A}">
      <dgm:prSet phldrT="[Text]" custT="1"/>
      <dgm:spPr>
        <a:solidFill>
          <a:schemeClr val="tx2">
            <a:lumMod val="20000"/>
            <a:lumOff val="80000"/>
          </a:schemeClr>
        </a:solidFill>
        <a:ln w="19050">
          <a:solidFill>
            <a:schemeClr val="tx1"/>
          </a:solidFill>
        </a:ln>
        <a:effectLst>
          <a:outerShdw blurRad="50800" dist="38100" dir="2700000" algn="tl" rotWithShape="0">
            <a:prstClr val="black">
              <a:alpha val="40000"/>
            </a:prstClr>
          </a:outerShdw>
        </a:effectLst>
      </dgm:spPr>
      <dgm:t>
        <a:bodyPr/>
        <a:lstStyle/>
        <a:p>
          <a:r>
            <a:rPr lang="en-US" sz="1200" b="1" dirty="0" smtClean="0">
              <a:solidFill>
                <a:schemeClr val="tx1"/>
              </a:solidFill>
            </a:rPr>
            <a:t>Research Services</a:t>
          </a:r>
        </a:p>
      </dgm:t>
    </dgm:pt>
    <dgm:pt modelId="{46123E45-0BCD-4526-946B-91B23902AA54}" type="parTrans" cxnId="{E234CFFA-8468-45CB-8E1D-7AA7E669E66B}">
      <dgm:prSet/>
      <dgm:spPr/>
      <dgm:t>
        <a:bodyPr/>
        <a:lstStyle/>
        <a:p>
          <a:endParaRPr lang="en-US" sz="1200"/>
        </a:p>
      </dgm:t>
    </dgm:pt>
    <dgm:pt modelId="{8DF9138D-5EC4-456B-AC61-C7DA6322CD28}" type="sibTrans" cxnId="{E234CFFA-8468-45CB-8E1D-7AA7E669E66B}">
      <dgm:prSet/>
      <dgm:spPr/>
      <dgm:t>
        <a:bodyPr/>
        <a:lstStyle/>
        <a:p>
          <a:endParaRPr lang="en-US" sz="1200"/>
        </a:p>
      </dgm:t>
    </dgm:pt>
    <dgm:pt modelId="{E4AB900E-6965-48AB-843B-2246E60F8C66}">
      <dgm:prSet phldrT="[Text]" custT="1"/>
      <dgm:spPr>
        <a:solidFill>
          <a:schemeClr val="tx2">
            <a:lumMod val="20000"/>
            <a:lumOff val="80000"/>
          </a:schemeClr>
        </a:solidFill>
        <a:ln w="19050">
          <a:solidFill>
            <a:schemeClr val="tx1"/>
          </a:solidFill>
        </a:ln>
        <a:effectLst>
          <a:outerShdw blurRad="50800" dist="38100" dir="2700000" algn="tl" rotWithShape="0">
            <a:prstClr val="black">
              <a:alpha val="40000"/>
            </a:prstClr>
          </a:outerShdw>
        </a:effectLst>
      </dgm:spPr>
      <dgm:t>
        <a:bodyPr anchor="t"/>
        <a:lstStyle/>
        <a:p>
          <a:pPr algn="ctr"/>
          <a:endParaRPr lang="en-US" sz="100" b="1" dirty="0" smtClean="0">
            <a:solidFill>
              <a:schemeClr val="tx1"/>
            </a:solidFill>
          </a:endParaRPr>
        </a:p>
        <a:p>
          <a:pPr algn="ctr"/>
          <a:r>
            <a:rPr lang="en-US" sz="1200" b="1" dirty="0" smtClean="0">
              <a:solidFill>
                <a:schemeClr val="tx1"/>
              </a:solidFill>
            </a:rPr>
            <a:t>Acquisition                           &amp; Metadata Services</a:t>
          </a:r>
        </a:p>
      </dgm:t>
    </dgm:pt>
    <dgm:pt modelId="{2599FD8B-0550-4573-90E4-C047C9477BD4}" type="parTrans" cxnId="{2E826503-4427-4A6D-823C-809ED4366D6E}">
      <dgm:prSet/>
      <dgm:spPr/>
      <dgm:t>
        <a:bodyPr/>
        <a:lstStyle/>
        <a:p>
          <a:endParaRPr lang="en-US" sz="1200"/>
        </a:p>
      </dgm:t>
    </dgm:pt>
    <dgm:pt modelId="{73D29CDC-CBF2-4EEA-B47A-68FA85FC073A}" type="sibTrans" cxnId="{2E826503-4427-4A6D-823C-809ED4366D6E}">
      <dgm:prSet/>
      <dgm:spPr/>
      <dgm:t>
        <a:bodyPr/>
        <a:lstStyle/>
        <a:p>
          <a:endParaRPr lang="en-US" sz="1200"/>
        </a:p>
      </dgm:t>
    </dgm:pt>
    <dgm:pt modelId="{7563412B-5271-4FC5-A2A5-9BCB5028BF40}">
      <dgm:prSet phldrT="[Text]" custT="1"/>
      <dgm:spPr>
        <a:solidFill>
          <a:schemeClr val="accent3">
            <a:lumMod val="40000"/>
            <a:lumOff val="60000"/>
          </a:schemeClr>
        </a:solidFill>
        <a:ln w="19050">
          <a:solidFill>
            <a:schemeClr val="tx1"/>
          </a:solidFill>
        </a:ln>
        <a:effectLst>
          <a:outerShdw blurRad="50800" dist="38100" dir="2700000" algn="tl" rotWithShape="0">
            <a:prstClr val="black">
              <a:alpha val="40000"/>
            </a:prstClr>
          </a:outerShdw>
        </a:effectLst>
      </dgm:spPr>
      <dgm:t>
        <a:bodyPr anchor="t"/>
        <a:lstStyle/>
        <a:p>
          <a:r>
            <a:rPr lang="en-US" sz="1200" b="1" dirty="0" smtClean="0">
              <a:solidFill>
                <a:schemeClr val="tx1"/>
              </a:solidFill>
            </a:rPr>
            <a:t>Scholarly Resources &amp; Special Collections</a:t>
          </a:r>
        </a:p>
        <a:p>
          <a:endParaRPr lang="en-US" sz="100" b="1" dirty="0" smtClean="0">
            <a:solidFill>
              <a:schemeClr val="tx1"/>
            </a:solidFill>
          </a:endParaRPr>
        </a:p>
      </dgm:t>
    </dgm:pt>
    <dgm:pt modelId="{7A108DD3-53C5-432E-BD24-FF8CD15553A3}" type="parTrans" cxnId="{D8D9542B-9B1B-4478-9B80-55BD14899311}">
      <dgm:prSet/>
      <dgm:spPr/>
      <dgm:t>
        <a:bodyPr/>
        <a:lstStyle/>
        <a:p>
          <a:endParaRPr lang="en-US" sz="1200"/>
        </a:p>
      </dgm:t>
    </dgm:pt>
    <dgm:pt modelId="{B7DD295B-DFF2-4F4B-8745-4EEB72F47227}" type="sibTrans" cxnId="{D8D9542B-9B1B-4478-9B80-55BD14899311}">
      <dgm:prSet/>
      <dgm:spPr/>
      <dgm:t>
        <a:bodyPr/>
        <a:lstStyle/>
        <a:p>
          <a:endParaRPr lang="en-US" sz="1200"/>
        </a:p>
      </dgm:t>
    </dgm:pt>
    <dgm:pt modelId="{FC33E234-6A0B-4067-BC8C-5ABB7D684B74}">
      <dgm:prSet phldrT="[Text]" custT="1"/>
      <dgm:spPr>
        <a:solidFill>
          <a:schemeClr val="tx2">
            <a:lumMod val="20000"/>
            <a:lumOff val="80000"/>
          </a:schemeClr>
        </a:solidFill>
        <a:ln w="19050">
          <a:solidFill>
            <a:schemeClr val="tx1"/>
          </a:solidFill>
        </a:ln>
        <a:effectLst>
          <a:outerShdw blurRad="50800" dist="38100" dir="2700000" algn="tl" rotWithShape="0">
            <a:prstClr val="black">
              <a:alpha val="40000"/>
            </a:prstClr>
          </a:outerShdw>
        </a:effectLst>
      </dgm:spPr>
      <dgm:t>
        <a:bodyPr/>
        <a:lstStyle/>
        <a:p>
          <a:r>
            <a:rPr lang="en-US" sz="1200" b="1" dirty="0" smtClean="0">
              <a:solidFill>
                <a:schemeClr val="tx1"/>
              </a:solidFill>
            </a:rPr>
            <a:t>Access &amp; Delivery Services</a:t>
          </a:r>
          <a:endParaRPr lang="en-US" sz="1200" b="1" dirty="0">
            <a:solidFill>
              <a:schemeClr val="tx1"/>
            </a:solidFill>
          </a:endParaRPr>
        </a:p>
      </dgm:t>
    </dgm:pt>
    <dgm:pt modelId="{D6964F83-AF10-4796-BBC5-290BF6793522}" type="parTrans" cxnId="{B15C3EB1-3BE6-4A97-95C4-23E00E4849E3}">
      <dgm:prSet/>
      <dgm:spPr/>
      <dgm:t>
        <a:bodyPr/>
        <a:lstStyle/>
        <a:p>
          <a:endParaRPr lang="en-US" sz="1200"/>
        </a:p>
      </dgm:t>
    </dgm:pt>
    <dgm:pt modelId="{4CEB583B-BE5A-4160-A882-7995D27B238B}" type="sibTrans" cxnId="{B15C3EB1-3BE6-4A97-95C4-23E00E4849E3}">
      <dgm:prSet/>
      <dgm:spPr/>
      <dgm:t>
        <a:bodyPr/>
        <a:lstStyle/>
        <a:p>
          <a:endParaRPr lang="en-US" sz="1200"/>
        </a:p>
      </dgm:t>
    </dgm:pt>
    <dgm:pt modelId="{79653911-CD43-4982-8DD6-11E5AF1B7F79}">
      <dgm:prSet custT="1"/>
      <dgm:spPr>
        <a:solidFill>
          <a:schemeClr val="accent4">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en-US" sz="1200" b="1" dirty="0" smtClean="0">
              <a:solidFill>
                <a:schemeClr val="tx1"/>
              </a:solidFill>
            </a:rPr>
            <a:t>Human Resources &amp; Diversity Services</a:t>
          </a:r>
          <a:endParaRPr lang="en-US" sz="1200" b="1" dirty="0">
            <a:solidFill>
              <a:schemeClr val="tx1"/>
            </a:solidFill>
          </a:endParaRPr>
        </a:p>
      </dgm:t>
    </dgm:pt>
    <dgm:pt modelId="{2B268E4A-11C3-4493-8D6A-E23C0B135F24}" type="parTrans" cxnId="{2D9DF262-8AEC-462A-9B72-3A4D3C6DF0A1}">
      <dgm:prSet/>
      <dgm:spPr/>
      <dgm:t>
        <a:bodyPr/>
        <a:lstStyle/>
        <a:p>
          <a:endParaRPr lang="en-US" sz="1200"/>
        </a:p>
      </dgm:t>
    </dgm:pt>
    <dgm:pt modelId="{7B9C33EB-42CF-4ABD-AE87-93D79896A911}" type="sibTrans" cxnId="{2D9DF262-8AEC-462A-9B72-3A4D3C6DF0A1}">
      <dgm:prSet/>
      <dgm:spPr/>
      <dgm:t>
        <a:bodyPr/>
        <a:lstStyle/>
        <a:p>
          <a:endParaRPr lang="en-US" sz="1200"/>
        </a:p>
      </dgm:t>
    </dgm:pt>
    <dgm:pt modelId="{87E46912-15BB-4657-9C16-E4D3F9B78D70}">
      <dgm:prSet custT="1"/>
      <dgm:spPr>
        <a:solidFill>
          <a:schemeClr val="accent4">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en-US" sz="1200" b="1" dirty="0" smtClean="0">
              <a:solidFill>
                <a:schemeClr val="tx1"/>
              </a:solidFill>
            </a:rPr>
            <a:t>Planning, Budget &amp; Assessment</a:t>
          </a:r>
        </a:p>
      </dgm:t>
    </dgm:pt>
    <dgm:pt modelId="{79D805B2-1933-4048-9524-54695CB6F0F8}" type="parTrans" cxnId="{DF6D1B45-7180-43CB-BE35-BACC666F33E0}">
      <dgm:prSet/>
      <dgm:spPr/>
      <dgm:t>
        <a:bodyPr/>
        <a:lstStyle/>
        <a:p>
          <a:endParaRPr lang="en-US" sz="1200"/>
        </a:p>
      </dgm:t>
    </dgm:pt>
    <dgm:pt modelId="{84FB4F9A-1128-4691-BBB6-1575BAC7B9CD}" type="sibTrans" cxnId="{DF6D1B45-7180-43CB-BE35-BACC666F33E0}">
      <dgm:prSet/>
      <dgm:spPr/>
      <dgm:t>
        <a:bodyPr/>
        <a:lstStyle/>
        <a:p>
          <a:endParaRPr lang="en-US" sz="1200"/>
        </a:p>
      </dgm:t>
    </dgm:pt>
    <dgm:pt modelId="{73455452-FAE6-4CF3-B1C8-D589370C10DB}" type="asst">
      <dgm:prSet custT="1"/>
      <dgm:spPr>
        <a:solidFill>
          <a:schemeClr val="bg1">
            <a:lumMod val="50000"/>
          </a:schemeClr>
        </a:solidFill>
        <a:ln>
          <a:solidFill>
            <a:schemeClr val="tx1"/>
          </a:solidFill>
        </a:ln>
        <a:effectLst>
          <a:outerShdw blurRad="50800" dist="38100" dir="2700000" algn="tl" rotWithShape="0">
            <a:prstClr val="black">
              <a:alpha val="40000"/>
            </a:prstClr>
          </a:outerShdw>
        </a:effectLst>
      </dgm:spPr>
      <dgm:t>
        <a:bodyPr/>
        <a:lstStyle/>
        <a:p>
          <a:r>
            <a:rPr lang="en-US" sz="1200" b="1" dirty="0" smtClean="0"/>
            <a:t>Development</a:t>
          </a:r>
          <a:endParaRPr lang="en-US" sz="1200" b="1" dirty="0"/>
        </a:p>
      </dgm:t>
    </dgm:pt>
    <dgm:pt modelId="{782F5A93-70FB-4AF7-9403-12B5D3D74026}" type="parTrans" cxnId="{8EE16E3D-5806-4086-A528-9FF2488DBF66}">
      <dgm:prSet/>
      <dgm:spPr>
        <a:ln>
          <a:solidFill>
            <a:schemeClr val="tx1"/>
          </a:solidFill>
        </a:ln>
      </dgm:spPr>
      <dgm:t>
        <a:bodyPr/>
        <a:lstStyle/>
        <a:p>
          <a:endParaRPr lang="en-US" sz="1200"/>
        </a:p>
      </dgm:t>
    </dgm:pt>
    <dgm:pt modelId="{0E99B014-DD5C-49BD-A54C-B661F03CE093}" type="sibTrans" cxnId="{8EE16E3D-5806-4086-A528-9FF2488DBF66}">
      <dgm:prSet/>
      <dgm:spPr/>
      <dgm:t>
        <a:bodyPr/>
        <a:lstStyle/>
        <a:p>
          <a:endParaRPr lang="en-US" sz="1200"/>
        </a:p>
      </dgm:t>
    </dgm:pt>
    <dgm:pt modelId="{923820C3-5083-4FDB-AE11-85DB8F043D90}" type="pres">
      <dgm:prSet presAssocID="{2DA60B15-E28A-4926-A7C7-8400A660321D}" presName="hierChild1" presStyleCnt="0">
        <dgm:presLayoutVars>
          <dgm:orgChart val="1"/>
          <dgm:chPref val="1"/>
          <dgm:dir/>
          <dgm:animOne val="branch"/>
          <dgm:animLvl val="lvl"/>
          <dgm:resizeHandles/>
        </dgm:presLayoutVars>
      </dgm:prSet>
      <dgm:spPr/>
      <dgm:t>
        <a:bodyPr/>
        <a:lstStyle/>
        <a:p>
          <a:endParaRPr lang="en-US"/>
        </a:p>
      </dgm:t>
    </dgm:pt>
    <dgm:pt modelId="{54F0EC25-DE4E-467F-98BF-AFBAA2D24842}" type="pres">
      <dgm:prSet presAssocID="{BD4F5B12-A398-4D3D-BB91-A96A07A951C1}" presName="hierRoot1" presStyleCnt="0">
        <dgm:presLayoutVars>
          <dgm:hierBranch val="init"/>
        </dgm:presLayoutVars>
      </dgm:prSet>
      <dgm:spPr/>
      <dgm:t>
        <a:bodyPr/>
        <a:lstStyle/>
        <a:p>
          <a:endParaRPr lang="en-US"/>
        </a:p>
      </dgm:t>
    </dgm:pt>
    <dgm:pt modelId="{6BFA3214-6412-46CF-935A-DA8375B62DEA}" type="pres">
      <dgm:prSet presAssocID="{BD4F5B12-A398-4D3D-BB91-A96A07A951C1}" presName="rootComposite1" presStyleCnt="0"/>
      <dgm:spPr/>
      <dgm:t>
        <a:bodyPr/>
        <a:lstStyle/>
        <a:p>
          <a:endParaRPr lang="en-US"/>
        </a:p>
      </dgm:t>
    </dgm:pt>
    <dgm:pt modelId="{7287FF7C-A06D-4F8C-BA20-7A99BA1E7360}" type="pres">
      <dgm:prSet presAssocID="{BD4F5B12-A398-4D3D-BB91-A96A07A951C1}" presName="rootText1" presStyleLbl="node0" presStyleIdx="0" presStyleCnt="1" custScaleX="144798" custScaleY="88382" custLinFactNeighborX="0" custLinFactNeighborY="13238">
        <dgm:presLayoutVars>
          <dgm:chPref val="3"/>
        </dgm:presLayoutVars>
      </dgm:prSet>
      <dgm:spPr/>
      <dgm:t>
        <a:bodyPr/>
        <a:lstStyle/>
        <a:p>
          <a:endParaRPr lang="en-US"/>
        </a:p>
      </dgm:t>
    </dgm:pt>
    <dgm:pt modelId="{B52D5D3B-E4FC-4061-9A21-32665401ABA0}" type="pres">
      <dgm:prSet presAssocID="{BD4F5B12-A398-4D3D-BB91-A96A07A951C1}" presName="rootConnector1" presStyleLbl="node1" presStyleIdx="0" presStyleCnt="0"/>
      <dgm:spPr/>
      <dgm:t>
        <a:bodyPr/>
        <a:lstStyle/>
        <a:p>
          <a:endParaRPr lang="en-US"/>
        </a:p>
      </dgm:t>
    </dgm:pt>
    <dgm:pt modelId="{D7280870-CC9C-46BD-9509-73F03C5343FB}" type="pres">
      <dgm:prSet presAssocID="{BD4F5B12-A398-4D3D-BB91-A96A07A951C1}" presName="hierChild2" presStyleCnt="0"/>
      <dgm:spPr/>
      <dgm:t>
        <a:bodyPr/>
        <a:lstStyle/>
        <a:p>
          <a:endParaRPr lang="en-US"/>
        </a:p>
      </dgm:t>
    </dgm:pt>
    <dgm:pt modelId="{B46B21FC-049A-4C19-87C2-364051FDB85A}" type="pres">
      <dgm:prSet presAssocID="{6BBB66A7-54D6-4FF2-BC52-532008A2E782}" presName="Name37" presStyleLbl="parChTrans1D2" presStyleIdx="0" presStyleCnt="4"/>
      <dgm:spPr/>
      <dgm:t>
        <a:bodyPr/>
        <a:lstStyle/>
        <a:p>
          <a:endParaRPr lang="en-US"/>
        </a:p>
      </dgm:t>
    </dgm:pt>
    <dgm:pt modelId="{41CE5E27-D1BD-4FC5-8C59-5618539B7E92}" type="pres">
      <dgm:prSet presAssocID="{04D75113-96DD-407A-B2D0-3E390CBA860D}" presName="hierRoot2" presStyleCnt="0">
        <dgm:presLayoutVars>
          <dgm:hierBranch val="init"/>
        </dgm:presLayoutVars>
      </dgm:prSet>
      <dgm:spPr/>
      <dgm:t>
        <a:bodyPr/>
        <a:lstStyle/>
        <a:p>
          <a:endParaRPr lang="en-US"/>
        </a:p>
      </dgm:t>
    </dgm:pt>
    <dgm:pt modelId="{4BE8C2BD-734E-4BE4-B1D7-782C2B8DEFD8}" type="pres">
      <dgm:prSet presAssocID="{04D75113-96DD-407A-B2D0-3E390CBA860D}" presName="rootComposite" presStyleCnt="0"/>
      <dgm:spPr/>
      <dgm:t>
        <a:bodyPr/>
        <a:lstStyle/>
        <a:p>
          <a:endParaRPr lang="en-US"/>
        </a:p>
      </dgm:t>
    </dgm:pt>
    <dgm:pt modelId="{2409BD64-70C1-42CB-8964-2ABD2B2E8B36}" type="pres">
      <dgm:prSet presAssocID="{04D75113-96DD-407A-B2D0-3E390CBA860D}" presName="rootText" presStyleLbl="node2" presStyleIdx="0" presStyleCnt="3" custScaleX="122510" custScaleY="80153" custLinFactNeighborX="-4463" custLinFactNeighborY="-65087">
        <dgm:presLayoutVars>
          <dgm:chPref val="3"/>
        </dgm:presLayoutVars>
      </dgm:prSet>
      <dgm:spPr/>
      <dgm:t>
        <a:bodyPr/>
        <a:lstStyle/>
        <a:p>
          <a:endParaRPr lang="en-US"/>
        </a:p>
      </dgm:t>
    </dgm:pt>
    <dgm:pt modelId="{AA8EF496-6104-438F-936A-074F832DD32A}" type="pres">
      <dgm:prSet presAssocID="{04D75113-96DD-407A-B2D0-3E390CBA860D}" presName="rootConnector" presStyleLbl="node2" presStyleIdx="0" presStyleCnt="3"/>
      <dgm:spPr/>
      <dgm:t>
        <a:bodyPr/>
        <a:lstStyle/>
        <a:p>
          <a:endParaRPr lang="en-US"/>
        </a:p>
      </dgm:t>
    </dgm:pt>
    <dgm:pt modelId="{9BAFB364-A1BB-421A-BB67-C94B24C758FE}" type="pres">
      <dgm:prSet presAssocID="{04D75113-96DD-407A-B2D0-3E390CBA860D}" presName="hierChild4" presStyleCnt="0"/>
      <dgm:spPr/>
      <dgm:t>
        <a:bodyPr/>
        <a:lstStyle/>
        <a:p>
          <a:endParaRPr lang="en-US"/>
        </a:p>
      </dgm:t>
    </dgm:pt>
    <dgm:pt modelId="{4394C062-0B32-420B-823A-1A826F2FE11C}" type="pres">
      <dgm:prSet presAssocID="{FF127935-8D62-4619-B382-221C574A150C}" presName="Name37" presStyleLbl="parChTrans1D3" presStyleIdx="0" presStyleCnt="7"/>
      <dgm:spPr/>
      <dgm:t>
        <a:bodyPr/>
        <a:lstStyle/>
        <a:p>
          <a:endParaRPr lang="en-US"/>
        </a:p>
      </dgm:t>
    </dgm:pt>
    <dgm:pt modelId="{01201656-F915-4622-97D8-CCFDB63D7F5F}" type="pres">
      <dgm:prSet presAssocID="{4E10447B-2977-48A1-A839-82AAD8959A2F}" presName="hierRoot2" presStyleCnt="0">
        <dgm:presLayoutVars>
          <dgm:hierBranch val="init"/>
        </dgm:presLayoutVars>
      </dgm:prSet>
      <dgm:spPr/>
      <dgm:t>
        <a:bodyPr/>
        <a:lstStyle/>
        <a:p>
          <a:endParaRPr lang="en-US"/>
        </a:p>
      </dgm:t>
    </dgm:pt>
    <dgm:pt modelId="{729E3DBF-4A3A-4123-992A-F07B219D9FB8}" type="pres">
      <dgm:prSet presAssocID="{4E10447B-2977-48A1-A839-82AAD8959A2F}" presName="rootComposite" presStyleCnt="0"/>
      <dgm:spPr/>
      <dgm:t>
        <a:bodyPr/>
        <a:lstStyle/>
        <a:p>
          <a:endParaRPr lang="en-US"/>
        </a:p>
      </dgm:t>
    </dgm:pt>
    <dgm:pt modelId="{73BB86EB-F216-41D7-8D55-408E7C504F19}" type="pres">
      <dgm:prSet presAssocID="{4E10447B-2977-48A1-A839-82AAD8959A2F}" presName="rootText" presStyleLbl="node3" presStyleIdx="0" presStyleCnt="7" custScaleX="123585" custScaleY="79884" custLinFactNeighborX="-8356" custLinFactNeighborY="-76231">
        <dgm:presLayoutVars>
          <dgm:chPref val="3"/>
        </dgm:presLayoutVars>
      </dgm:prSet>
      <dgm:spPr/>
      <dgm:t>
        <a:bodyPr/>
        <a:lstStyle/>
        <a:p>
          <a:endParaRPr lang="en-US"/>
        </a:p>
      </dgm:t>
    </dgm:pt>
    <dgm:pt modelId="{DF80043E-FB42-45E3-A542-659DBE072EFB}" type="pres">
      <dgm:prSet presAssocID="{4E10447B-2977-48A1-A839-82AAD8959A2F}" presName="rootConnector" presStyleLbl="node3" presStyleIdx="0" presStyleCnt="7"/>
      <dgm:spPr/>
      <dgm:t>
        <a:bodyPr/>
        <a:lstStyle/>
        <a:p>
          <a:endParaRPr lang="en-US"/>
        </a:p>
      </dgm:t>
    </dgm:pt>
    <dgm:pt modelId="{40B2C728-172E-49B2-95A2-8BF68D847210}" type="pres">
      <dgm:prSet presAssocID="{4E10447B-2977-48A1-A839-82AAD8959A2F}" presName="hierChild4" presStyleCnt="0"/>
      <dgm:spPr/>
      <dgm:t>
        <a:bodyPr/>
        <a:lstStyle/>
        <a:p>
          <a:endParaRPr lang="en-US"/>
        </a:p>
      </dgm:t>
    </dgm:pt>
    <dgm:pt modelId="{FA6D1F5F-A889-4B5F-A6B4-55B917C21DCE}" type="pres">
      <dgm:prSet presAssocID="{4E10447B-2977-48A1-A839-82AAD8959A2F}" presName="hierChild5" presStyleCnt="0"/>
      <dgm:spPr/>
      <dgm:t>
        <a:bodyPr/>
        <a:lstStyle/>
        <a:p>
          <a:endParaRPr lang="en-US"/>
        </a:p>
      </dgm:t>
    </dgm:pt>
    <dgm:pt modelId="{69620F47-1EA5-4205-B47C-E3E2E99A2B28}" type="pres">
      <dgm:prSet presAssocID="{7A108DD3-53C5-432E-BD24-FF8CD15553A3}" presName="Name37" presStyleLbl="parChTrans1D3" presStyleIdx="1" presStyleCnt="7"/>
      <dgm:spPr/>
      <dgm:t>
        <a:bodyPr/>
        <a:lstStyle/>
        <a:p>
          <a:endParaRPr lang="en-US"/>
        </a:p>
      </dgm:t>
    </dgm:pt>
    <dgm:pt modelId="{573492D0-DC04-42C5-8A0C-4BCBC9EED025}" type="pres">
      <dgm:prSet presAssocID="{7563412B-5271-4FC5-A2A5-9BCB5028BF40}" presName="hierRoot2" presStyleCnt="0">
        <dgm:presLayoutVars>
          <dgm:hierBranch val="init"/>
        </dgm:presLayoutVars>
      </dgm:prSet>
      <dgm:spPr/>
    </dgm:pt>
    <dgm:pt modelId="{578DD273-D71F-4154-9386-8C6092F136E2}" type="pres">
      <dgm:prSet presAssocID="{7563412B-5271-4FC5-A2A5-9BCB5028BF40}" presName="rootComposite" presStyleCnt="0"/>
      <dgm:spPr/>
    </dgm:pt>
    <dgm:pt modelId="{C108FF62-9B8C-4C84-9631-716D0B5D4764}" type="pres">
      <dgm:prSet presAssocID="{7563412B-5271-4FC5-A2A5-9BCB5028BF40}" presName="rootText" presStyleLbl="node3" presStyleIdx="1" presStyleCnt="7" custScaleX="124671" custScaleY="72744" custLinFactNeighborX="-7827" custLinFactNeighborY="-94946">
        <dgm:presLayoutVars>
          <dgm:chPref val="3"/>
        </dgm:presLayoutVars>
      </dgm:prSet>
      <dgm:spPr/>
      <dgm:t>
        <a:bodyPr/>
        <a:lstStyle/>
        <a:p>
          <a:endParaRPr lang="en-US"/>
        </a:p>
      </dgm:t>
    </dgm:pt>
    <dgm:pt modelId="{53E0F19F-5645-464A-9F77-00555B935455}" type="pres">
      <dgm:prSet presAssocID="{7563412B-5271-4FC5-A2A5-9BCB5028BF40}" presName="rootConnector" presStyleLbl="node3" presStyleIdx="1" presStyleCnt="7"/>
      <dgm:spPr/>
      <dgm:t>
        <a:bodyPr/>
        <a:lstStyle/>
        <a:p>
          <a:endParaRPr lang="en-US"/>
        </a:p>
      </dgm:t>
    </dgm:pt>
    <dgm:pt modelId="{05FDB48A-CE7C-46EA-A9F2-88ADA7F82A2A}" type="pres">
      <dgm:prSet presAssocID="{7563412B-5271-4FC5-A2A5-9BCB5028BF40}" presName="hierChild4" presStyleCnt="0"/>
      <dgm:spPr/>
    </dgm:pt>
    <dgm:pt modelId="{8E0A3D74-BFBA-404C-AB75-41DDD1F2A9D1}" type="pres">
      <dgm:prSet presAssocID="{7563412B-5271-4FC5-A2A5-9BCB5028BF40}" presName="hierChild5" presStyleCnt="0"/>
      <dgm:spPr/>
    </dgm:pt>
    <dgm:pt modelId="{29691E87-4F27-422F-9D73-224AA67861B1}" type="pres">
      <dgm:prSet presAssocID="{04D75113-96DD-407A-B2D0-3E390CBA860D}" presName="hierChild5" presStyleCnt="0"/>
      <dgm:spPr/>
      <dgm:t>
        <a:bodyPr/>
        <a:lstStyle/>
        <a:p>
          <a:endParaRPr lang="en-US"/>
        </a:p>
      </dgm:t>
    </dgm:pt>
    <dgm:pt modelId="{01AC7056-3AA4-4507-92EA-FB4B4518EDE0}" type="pres">
      <dgm:prSet presAssocID="{35E6BEEF-439B-4FD8-96A7-70E5E682B26F}" presName="Name37" presStyleLbl="parChTrans1D2" presStyleIdx="1" presStyleCnt="4"/>
      <dgm:spPr/>
      <dgm:t>
        <a:bodyPr/>
        <a:lstStyle/>
        <a:p>
          <a:endParaRPr lang="en-US"/>
        </a:p>
      </dgm:t>
    </dgm:pt>
    <dgm:pt modelId="{88B4D595-410B-4E6C-ADBB-8F2399CF6009}" type="pres">
      <dgm:prSet presAssocID="{60D14945-9138-4AED-B917-2E4F8AF17CC9}" presName="hierRoot2" presStyleCnt="0">
        <dgm:presLayoutVars>
          <dgm:hierBranch val="init"/>
        </dgm:presLayoutVars>
      </dgm:prSet>
      <dgm:spPr/>
      <dgm:t>
        <a:bodyPr/>
        <a:lstStyle/>
        <a:p>
          <a:endParaRPr lang="en-US"/>
        </a:p>
      </dgm:t>
    </dgm:pt>
    <dgm:pt modelId="{3D38A470-C644-4026-99CA-65A62B836869}" type="pres">
      <dgm:prSet presAssocID="{60D14945-9138-4AED-B917-2E4F8AF17CC9}" presName="rootComposite" presStyleCnt="0"/>
      <dgm:spPr/>
      <dgm:t>
        <a:bodyPr/>
        <a:lstStyle/>
        <a:p>
          <a:endParaRPr lang="en-US"/>
        </a:p>
      </dgm:t>
    </dgm:pt>
    <dgm:pt modelId="{75F07519-7E89-469B-840A-7F076B5EC277}" type="pres">
      <dgm:prSet presAssocID="{60D14945-9138-4AED-B917-2E4F8AF17CC9}" presName="rootText" presStyleLbl="node2" presStyleIdx="1" presStyleCnt="3" custScaleX="159584" custScaleY="75087" custLinFactNeighborX="-278" custLinFactNeighborY="-67669">
        <dgm:presLayoutVars>
          <dgm:chPref val="3"/>
        </dgm:presLayoutVars>
      </dgm:prSet>
      <dgm:spPr/>
      <dgm:t>
        <a:bodyPr/>
        <a:lstStyle/>
        <a:p>
          <a:endParaRPr lang="en-US"/>
        </a:p>
      </dgm:t>
    </dgm:pt>
    <dgm:pt modelId="{0236389D-89E0-4EDC-B8DC-F78C28819534}" type="pres">
      <dgm:prSet presAssocID="{60D14945-9138-4AED-B917-2E4F8AF17CC9}" presName="rootConnector" presStyleLbl="node2" presStyleIdx="1" presStyleCnt="3"/>
      <dgm:spPr/>
      <dgm:t>
        <a:bodyPr/>
        <a:lstStyle/>
        <a:p>
          <a:endParaRPr lang="en-US"/>
        </a:p>
      </dgm:t>
    </dgm:pt>
    <dgm:pt modelId="{0C63F67C-3DDE-4C8E-BB61-55FBB409EFA3}" type="pres">
      <dgm:prSet presAssocID="{60D14945-9138-4AED-B917-2E4F8AF17CC9}" presName="hierChild4" presStyleCnt="0"/>
      <dgm:spPr/>
      <dgm:t>
        <a:bodyPr/>
        <a:lstStyle/>
        <a:p>
          <a:endParaRPr lang="en-US"/>
        </a:p>
      </dgm:t>
    </dgm:pt>
    <dgm:pt modelId="{79CF9CDD-03F3-4A19-A0DE-FF9EF7101059}" type="pres">
      <dgm:prSet presAssocID="{46123E45-0BCD-4526-946B-91B23902AA54}" presName="Name37" presStyleLbl="parChTrans1D3" presStyleIdx="2" presStyleCnt="7"/>
      <dgm:spPr/>
      <dgm:t>
        <a:bodyPr/>
        <a:lstStyle/>
        <a:p>
          <a:endParaRPr lang="en-US"/>
        </a:p>
      </dgm:t>
    </dgm:pt>
    <dgm:pt modelId="{223783A5-1E53-47F9-9FD0-611C72AABBCC}" type="pres">
      <dgm:prSet presAssocID="{3C0CB2FC-194E-4A86-96C6-049664DAC12A}" presName="hierRoot2" presStyleCnt="0">
        <dgm:presLayoutVars>
          <dgm:hierBranch val="init"/>
        </dgm:presLayoutVars>
      </dgm:prSet>
      <dgm:spPr/>
      <dgm:t>
        <a:bodyPr/>
        <a:lstStyle/>
        <a:p>
          <a:endParaRPr lang="en-US"/>
        </a:p>
      </dgm:t>
    </dgm:pt>
    <dgm:pt modelId="{A183349D-B09A-48E7-961C-57BDC4FFC766}" type="pres">
      <dgm:prSet presAssocID="{3C0CB2FC-194E-4A86-96C6-049664DAC12A}" presName="rootComposite" presStyleCnt="0"/>
      <dgm:spPr/>
      <dgm:t>
        <a:bodyPr/>
        <a:lstStyle/>
        <a:p>
          <a:endParaRPr lang="en-US"/>
        </a:p>
      </dgm:t>
    </dgm:pt>
    <dgm:pt modelId="{7F73BD25-0547-4E66-B5F8-655EF7DD7320}" type="pres">
      <dgm:prSet presAssocID="{3C0CB2FC-194E-4A86-96C6-049664DAC12A}" presName="rootText" presStyleLbl="node3" presStyleIdx="2" presStyleCnt="7" custScaleX="145308" custScaleY="69468" custLinFactNeighborX="-12406" custLinFactNeighborY="-71165">
        <dgm:presLayoutVars>
          <dgm:chPref val="3"/>
        </dgm:presLayoutVars>
      </dgm:prSet>
      <dgm:spPr/>
      <dgm:t>
        <a:bodyPr/>
        <a:lstStyle/>
        <a:p>
          <a:endParaRPr lang="en-US"/>
        </a:p>
      </dgm:t>
    </dgm:pt>
    <dgm:pt modelId="{C6790656-2C9C-4760-9676-C498DFB2D990}" type="pres">
      <dgm:prSet presAssocID="{3C0CB2FC-194E-4A86-96C6-049664DAC12A}" presName="rootConnector" presStyleLbl="node3" presStyleIdx="2" presStyleCnt="7"/>
      <dgm:spPr/>
      <dgm:t>
        <a:bodyPr/>
        <a:lstStyle/>
        <a:p>
          <a:endParaRPr lang="en-US"/>
        </a:p>
      </dgm:t>
    </dgm:pt>
    <dgm:pt modelId="{30848CE7-BE51-48DA-A0AE-083E4AFF4CD9}" type="pres">
      <dgm:prSet presAssocID="{3C0CB2FC-194E-4A86-96C6-049664DAC12A}" presName="hierChild4" presStyleCnt="0"/>
      <dgm:spPr/>
      <dgm:t>
        <a:bodyPr/>
        <a:lstStyle/>
        <a:p>
          <a:endParaRPr lang="en-US"/>
        </a:p>
      </dgm:t>
    </dgm:pt>
    <dgm:pt modelId="{6AAA8591-C455-4F71-BFC4-B400919019C7}" type="pres">
      <dgm:prSet presAssocID="{3C0CB2FC-194E-4A86-96C6-049664DAC12A}" presName="hierChild5" presStyleCnt="0"/>
      <dgm:spPr/>
      <dgm:t>
        <a:bodyPr/>
        <a:lstStyle/>
        <a:p>
          <a:endParaRPr lang="en-US"/>
        </a:p>
      </dgm:t>
    </dgm:pt>
    <dgm:pt modelId="{EE1CB246-5CDD-4433-8E60-399D2918B667}" type="pres">
      <dgm:prSet presAssocID="{2599FD8B-0550-4573-90E4-C047C9477BD4}" presName="Name37" presStyleLbl="parChTrans1D3" presStyleIdx="3" presStyleCnt="7"/>
      <dgm:spPr/>
      <dgm:t>
        <a:bodyPr/>
        <a:lstStyle/>
        <a:p>
          <a:endParaRPr lang="en-US"/>
        </a:p>
      </dgm:t>
    </dgm:pt>
    <dgm:pt modelId="{F04AE8B6-A0E5-4BFD-8625-199A3A4F8A8A}" type="pres">
      <dgm:prSet presAssocID="{E4AB900E-6965-48AB-843B-2246E60F8C66}" presName="hierRoot2" presStyleCnt="0">
        <dgm:presLayoutVars>
          <dgm:hierBranch val="init"/>
        </dgm:presLayoutVars>
      </dgm:prSet>
      <dgm:spPr/>
    </dgm:pt>
    <dgm:pt modelId="{78D8EDB6-7F53-42BD-866A-0522F17D11FE}" type="pres">
      <dgm:prSet presAssocID="{E4AB900E-6965-48AB-843B-2246E60F8C66}" presName="rootComposite" presStyleCnt="0"/>
      <dgm:spPr/>
    </dgm:pt>
    <dgm:pt modelId="{EA032396-677C-420C-AEDD-8A239B7BAF85}" type="pres">
      <dgm:prSet presAssocID="{E4AB900E-6965-48AB-843B-2246E60F8C66}" presName="rootText" presStyleLbl="node3" presStyleIdx="3" presStyleCnt="7" custScaleX="142859" custScaleY="71134" custLinFactNeighborX="-10256" custLinFactNeighborY="-76817">
        <dgm:presLayoutVars>
          <dgm:chPref val="3"/>
        </dgm:presLayoutVars>
      </dgm:prSet>
      <dgm:spPr/>
      <dgm:t>
        <a:bodyPr/>
        <a:lstStyle/>
        <a:p>
          <a:endParaRPr lang="en-US"/>
        </a:p>
      </dgm:t>
    </dgm:pt>
    <dgm:pt modelId="{B0F35AA2-1F8B-4402-8F7A-9D12DFC1B5F3}" type="pres">
      <dgm:prSet presAssocID="{E4AB900E-6965-48AB-843B-2246E60F8C66}" presName="rootConnector" presStyleLbl="node3" presStyleIdx="3" presStyleCnt="7"/>
      <dgm:spPr/>
      <dgm:t>
        <a:bodyPr/>
        <a:lstStyle/>
        <a:p>
          <a:endParaRPr lang="en-US"/>
        </a:p>
      </dgm:t>
    </dgm:pt>
    <dgm:pt modelId="{EC7A0244-2FB1-45B6-B67D-955B175B6803}" type="pres">
      <dgm:prSet presAssocID="{E4AB900E-6965-48AB-843B-2246E60F8C66}" presName="hierChild4" presStyleCnt="0"/>
      <dgm:spPr/>
    </dgm:pt>
    <dgm:pt modelId="{763EC2AB-35DA-4F03-A29C-E740AB780A25}" type="pres">
      <dgm:prSet presAssocID="{E4AB900E-6965-48AB-843B-2246E60F8C66}" presName="hierChild5" presStyleCnt="0"/>
      <dgm:spPr/>
    </dgm:pt>
    <dgm:pt modelId="{7BCBF818-F8FC-48BF-AC24-8DFD52B437B5}" type="pres">
      <dgm:prSet presAssocID="{D6964F83-AF10-4796-BBC5-290BF6793522}" presName="Name37" presStyleLbl="parChTrans1D3" presStyleIdx="4" presStyleCnt="7"/>
      <dgm:spPr/>
      <dgm:t>
        <a:bodyPr/>
        <a:lstStyle/>
        <a:p>
          <a:endParaRPr lang="en-US"/>
        </a:p>
      </dgm:t>
    </dgm:pt>
    <dgm:pt modelId="{10294896-504D-454F-B088-A0451C8BBA4D}" type="pres">
      <dgm:prSet presAssocID="{FC33E234-6A0B-4067-BC8C-5ABB7D684B74}" presName="hierRoot2" presStyleCnt="0">
        <dgm:presLayoutVars>
          <dgm:hierBranch val="init"/>
        </dgm:presLayoutVars>
      </dgm:prSet>
      <dgm:spPr/>
    </dgm:pt>
    <dgm:pt modelId="{04064717-CA1F-49E8-8E49-2E1929082B9F}" type="pres">
      <dgm:prSet presAssocID="{FC33E234-6A0B-4067-BC8C-5ABB7D684B74}" presName="rootComposite" presStyleCnt="0"/>
      <dgm:spPr/>
    </dgm:pt>
    <dgm:pt modelId="{F9B25F5E-5190-4196-B7B7-7661109EE091}" type="pres">
      <dgm:prSet presAssocID="{FC33E234-6A0B-4067-BC8C-5ABB7D684B74}" presName="rootText" presStyleLbl="node3" presStyleIdx="4" presStyleCnt="7" custScaleX="144534" custScaleY="76468" custLinFactNeighborX="-10140" custLinFactNeighborY="-83671">
        <dgm:presLayoutVars>
          <dgm:chPref val="3"/>
        </dgm:presLayoutVars>
      </dgm:prSet>
      <dgm:spPr/>
      <dgm:t>
        <a:bodyPr/>
        <a:lstStyle/>
        <a:p>
          <a:endParaRPr lang="en-US"/>
        </a:p>
      </dgm:t>
    </dgm:pt>
    <dgm:pt modelId="{7183CA3B-D5B5-45F7-8147-FF0B0381E115}" type="pres">
      <dgm:prSet presAssocID="{FC33E234-6A0B-4067-BC8C-5ABB7D684B74}" presName="rootConnector" presStyleLbl="node3" presStyleIdx="4" presStyleCnt="7"/>
      <dgm:spPr/>
      <dgm:t>
        <a:bodyPr/>
        <a:lstStyle/>
        <a:p>
          <a:endParaRPr lang="en-US"/>
        </a:p>
      </dgm:t>
    </dgm:pt>
    <dgm:pt modelId="{00418ADD-D5A8-4182-AEA6-8A6082ABCC94}" type="pres">
      <dgm:prSet presAssocID="{FC33E234-6A0B-4067-BC8C-5ABB7D684B74}" presName="hierChild4" presStyleCnt="0"/>
      <dgm:spPr/>
    </dgm:pt>
    <dgm:pt modelId="{09F90FBF-EB0F-4627-8AF2-9ED94511167B}" type="pres">
      <dgm:prSet presAssocID="{FC33E234-6A0B-4067-BC8C-5ABB7D684B74}" presName="hierChild5" presStyleCnt="0"/>
      <dgm:spPr/>
    </dgm:pt>
    <dgm:pt modelId="{39866AF3-B408-4DC2-8626-17229B6DD90C}" type="pres">
      <dgm:prSet presAssocID="{60D14945-9138-4AED-B917-2E4F8AF17CC9}" presName="hierChild5" presStyleCnt="0"/>
      <dgm:spPr/>
      <dgm:t>
        <a:bodyPr/>
        <a:lstStyle/>
        <a:p>
          <a:endParaRPr lang="en-US"/>
        </a:p>
      </dgm:t>
    </dgm:pt>
    <dgm:pt modelId="{E6E25002-7A6A-46B4-9F93-B81CDFC8919A}" type="pres">
      <dgm:prSet presAssocID="{8D594A90-3E74-4E3D-81A5-7E771A6C3E50}" presName="Name37" presStyleLbl="parChTrans1D2" presStyleIdx="2" presStyleCnt="4"/>
      <dgm:spPr/>
      <dgm:t>
        <a:bodyPr/>
        <a:lstStyle/>
        <a:p>
          <a:endParaRPr lang="en-US"/>
        </a:p>
      </dgm:t>
    </dgm:pt>
    <dgm:pt modelId="{FDB16104-EBB5-458F-A7E7-78ED940C807E}" type="pres">
      <dgm:prSet presAssocID="{D15F3A95-C821-4B65-BAAB-27A6920BF646}" presName="hierRoot2" presStyleCnt="0">
        <dgm:presLayoutVars>
          <dgm:hierBranch val="r"/>
        </dgm:presLayoutVars>
      </dgm:prSet>
      <dgm:spPr/>
      <dgm:t>
        <a:bodyPr/>
        <a:lstStyle/>
        <a:p>
          <a:endParaRPr lang="en-US"/>
        </a:p>
      </dgm:t>
    </dgm:pt>
    <dgm:pt modelId="{4E3DA604-2300-402B-9D68-8EF1801AE23E}" type="pres">
      <dgm:prSet presAssocID="{D15F3A95-C821-4B65-BAAB-27A6920BF646}" presName="rootComposite" presStyleCnt="0"/>
      <dgm:spPr/>
      <dgm:t>
        <a:bodyPr/>
        <a:lstStyle/>
        <a:p>
          <a:endParaRPr lang="en-US"/>
        </a:p>
      </dgm:t>
    </dgm:pt>
    <dgm:pt modelId="{1E38D808-1AAC-4862-A638-D7C478C3B2A0}" type="pres">
      <dgm:prSet presAssocID="{D15F3A95-C821-4B65-BAAB-27A6920BF646}" presName="rootText" presStyleLbl="node2" presStyleIdx="2" presStyleCnt="3" custScaleX="120561" custScaleY="69441" custLinFactNeighborX="-6769" custLinFactNeighborY="-65203">
        <dgm:presLayoutVars>
          <dgm:chPref val="3"/>
        </dgm:presLayoutVars>
      </dgm:prSet>
      <dgm:spPr/>
      <dgm:t>
        <a:bodyPr/>
        <a:lstStyle/>
        <a:p>
          <a:endParaRPr lang="en-US"/>
        </a:p>
      </dgm:t>
    </dgm:pt>
    <dgm:pt modelId="{171E1765-FFEB-4A87-B219-89212F08E9E7}" type="pres">
      <dgm:prSet presAssocID="{D15F3A95-C821-4B65-BAAB-27A6920BF646}" presName="rootConnector" presStyleLbl="node2" presStyleIdx="2" presStyleCnt="3"/>
      <dgm:spPr/>
      <dgm:t>
        <a:bodyPr/>
        <a:lstStyle/>
        <a:p>
          <a:endParaRPr lang="en-US"/>
        </a:p>
      </dgm:t>
    </dgm:pt>
    <dgm:pt modelId="{88353E2B-E4EB-4929-BB82-349CE60F75D3}" type="pres">
      <dgm:prSet presAssocID="{D15F3A95-C821-4B65-BAAB-27A6920BF646}" presName="hierChild4" presStyleCnt="0"/>
      <dgm:spPr/>
      <dgm:t>
        <a:bodyPr/>
        <a:lstStyle/>
        <a:p>
          <a:endParaRPr lang="en-US"/>
        </a:p>
      </dgm:t>
    </dgm:pt>
    <dgm:pt modelId="{F1E716C2-035F-49E7-9262-0F8B7B93D6B5}" type="pres">
      <dgm:prSet presAssocID="{2B268E4A-11C3-4493-8D6A-E23C0B135F24}" presName="Name50" presStyleLbl="parChTrans1D3" presStyleIdx="5" presStyleCnt="7"/>
      <dgm:spPr/>
      <dgm:t>
        <a:bodyPr/>
        <a:lstStyle/>
        <a:p>
          <a:endParaRPr lang="en-US"/>
        </a:p>
      </dgm:t>
    </dgm:pt>
    <dgm:pt modelId="{39B104E0-B017-427B-AA2F-8398F24F3998}" type="pres">
      <dgm:prSet presAssocID="{79653911-CD43-4982-8DD6-11E5AF1B7F79}" presName="hierRoot2" presStyleCnt="0">
        <dgm:presLayoutVars>
          <dgm:hierBranch val="init"/>
        </dgm:presLayoutVars>
      </dgm:prSet>
      <dgm:spPr/>
    </dgm:pt>
    <dgm:pt modelId="{28ABFDB5-02C8-43B2-8A12-745CA1D9E097}" type="pres">
      <dgm:prSet presAssocID="{79653911-CD43-4982-8DD6-11E5AF1B7F79}" presName="rootComposite" presStyleCnt="0"/>
      <dgm:spPr/>
    </dgm:pt>
    <dgm:pt modelId="{76209331-39BA-4342-9800-711ADCBE9EC6}" type="pres">
      <dgm:prSet presAssocID="{79653911-CD43-4982-8DD6-11E5AF1B7F79}" presName="rootText" presStyleLbl="node3" presStyleIdx="5" presStyleCnt="7" custScaleX="115988" custScaleY="79505" custLinFactNeighborX="-13584" custLinFactNeighborY="-65519">
        <dgm:presLayoutVars>
          <dgm:chPref val="3"/>
        </dgm:presLayoutVars>
      </dgm:prSet>
      <dgm:spPr/>
      <dgm:t>
        <a:bodyPr/>
        <a:lstStyle/>
        <a:p>
          <a:endParaRPr lang="en-US"/>
        </a:p>
      </dgm:t>
    </dgm:pt>
    <dgm:pt modelId="{9BCFB941-9BF0-4583-8BD0-0879A618942D}" type="pres">
      <dgm:prSet presAssocID="{79653911-CD43-4982-8DD6-11E5AF1B7F79}" presName="rootConnector" presStyleLbl="node3" presStyleIdx="5" presStyleCnt="7"/>
      <dgm:spPr/>
      <dgm:t>
        <a:bodyPr/>
        <a:lstStyle/>
        <a:p>
          <a:endParaRPr lang="en-US"/>
        </a:p>
      </dgm:t>
    </dgm:pt>
    <dgm:pt modelId="{5114C28A-36B9-40EB-AB31-B1DFB5A57BEB}" type="pres">
      <dgm:prSet presAssocID="{79653911-CD43-4982-8DD6-11E5AF1B7F79}" presName="hierChild4" presStyleCnt="0"/>
      <dgm:spPr/>
    </dgm:pt>
    <dgm:pt modelId="{EE5007C8-0417-412B-BFBD-BD53F8B1767C}" type="pres">
      <dgm:prSet presAssocID="{79653911-CD43-4982-8DD6-11E5AF1B7F79}" presName="hierChild5" presStyleCnt="0"/>
      <dgm:spPr/>
    </dgm:pt>
    <dgm:pt modelId="{5A6FF9F5-F348-46E8-B1FD-211FE83BBB47}" type="pres">
      <dgm:prSet presAssocID="{79D805B2-1933-4048-9524-54695CB6F0F8}" presName="Name50" presStyleLbl="parChTrans1D3" presStyleIdx="6" presStyleCnt="7"/>
      <dgm:spPr/>
      <dgm:t>
        <a:bodyPr/>
        <a:lstStyle/>
        <a:p>
          <a:endParaRPr lang="en-US"/>
        </a:p>
      </dgm:t>
    </dgm:pt>
    <dgm:pt modelId="{C4EE882B-A31E-4774-B544-3EEDD2AFBE5C}" type="pres">
      <dgm:prSet presAssocID="{87E46912-15BB-4657-9C16-E4D3F9B78D70}" presName="hierRoot2" presStyleCnt="0">
        <dgm:presLayoutVars>
          <dgm:hierBranch val="init"/>
        </dgm:presLayoutVars>
      </dgm:prSet>
      <dgm:spPr/>
    </dgm:pt>
    <dgm:pt modelId="{3E7F768E-DF11-456C-8261-298BD7C8EB0F}" type="pres">
      <dgm:prSet presAssocID="{87E46912-15BB-4657-9C16-E4D3F9B78D70}" presName="rootComposite" presStyleCnt="0"/>
      <dgm:spPr/>
    </dgm:pt>
    <dgm:pt modelId="{395CD67F-F17D-487E-A4DD-EEB4E42C1E85}" type="pres">
      <dgm:prSet presAssocID="{87E46912-15BB-4657-9C16-E4D3F9B78D70}" presName="rootText" presStyleLbl="node3" presStyleIdx="6" presStyleCnt="7" custScaleX="114406" custScaleY="76596" custLinFactNeighborX="-12266" custLinFactNeighborY="-85805">
        <dgm:presLayoutVars>
          <dgm:chPref val="3"/>
        </dgm:presLayoutVars>
      </dgm:prSet>
      <dgm:spPr/>
      <dgm:t>
        <a:bodyPr/>
        <a:lstStyle/>
        <a:p>
          <a:endParaRPr lang="en-US"/>
        </a:p>
      </dgm:t>
    </dgm:pt>
    <dgm:pt modelId="{0C7F0749-EB05-4064-8260-C15885D82A31}" type="pres">
      <dgm:prSet presAssocID="{87E46912-15BB-4657-9C16-E4D3F9B78D70}" presName="rootConnector" presStyleLbl="node3" presStyleIdx="6" presStyleCnt="7"/>
      <dgm:spPr/>
      <dgm:t>
        <a:bodyPr/>
        <a:lstStyle/>
        <a:p>
          <a:endParaRPr lang="en-US"/>
        </a:p>
      </dgm:t>
    </dgm:pt>
    <dgm:pt modelId="{7B6F7263-0846-45E5-A7DF-1A852F06876E}" type="pres">
      <dgm:prSet presAssocID="{87E46912-15BB-4657-9C16-E4D3F9B78D70}" presName="hierChild4" presStyleCnt="0"/>
      <dgm:spPr/>
    </dgm:pt>
    <dgm:pt modelId="{F97D0485-76A9-458B-844B-0BCA2DF4200F}" type="pres">
      <dgm:prSet presAssocID="{87E46912-15BB-4657-9C16-E4D3F9B78D70}" presName="hierChild5" presStyleCnt="0"/>
      <dgm:spPr/>
    </dgm:pt>
    <dgm:pt modelId="{5B600201-93E3-431D-BE18-CC6B49D13713}" type="pres">
      <dgm:prSet presAssocID="{D15F3A95-C821-4B65-BAAB-27A6920BF646}" presName="hierChild5" presStyleCnt="0"/>
      <dgm:spPr/>
      <dgm:t>
        <a:bodyPr/>
        <a:lstStyle/>
        <a:p>
          <a:endParaRPr lang="en-US"/>
        </a:p>
      </dgm:t>
    </dgm:pt>
    <dgm:pt modelId="{0420DD84-58BA-4739-8911-5FBC2EAE829D}" type="pres">
      <dgm:prSet presAssocID="{BD4F5B12-A398-4D3D-BB91-A96A07A951C1}" presName="hierChild3" presStyleCnt="0"/>
      <dgm:spPr/>
      <dgm:t>
        <a:bodyPr/>
        <a:lstStyle/>
        <a:p>
          <a:endParaRPr lang="en-US"/>
        </a:p>
      </dgm:t>
    </dgm:pt>
    <dgm:pt modelId="{9E69F42D-73E3-43F2-9FE0-F5E095835408}" type="pres">
      <dgm:prSet presAssocID="{782F5A93-70FB-4AF7-9403-12B5D3D74026}" presName="Name111" presStyleLbl="parChTrans1D2" presStyleIdx="3" presStyleCnt="4"/>
      <dgm:spPr/>
      <dgm:t>
        <a:bodyPr/>
        <a:lstStyle/>
        <a:p>
          <a:endParaRPr lang="en-US"/>
        </a:p>
      </dgm:t>
    </dgm:pt>
    <dgm:pt modelId="{49534D9C-B6F1-4DF1-9E2C-5FBAAC16B397}" type="pres">
      <dgm:prSet presAssocID="{73455452-FAE6-4CF3-B1C8-D589370C10DB}" presName="hierRoot3" presStyleCnt="0">
        <dgm:presLayoutVars>
          <dgm:hierBranch val="init"/>
        </dgm:presLayoutVars>
      </dgm:prSet>
      <dgm:spPr/>
    </dgm:pt>
    <dgm:pt modelId="{258CD3A5-B2A3-4882-A53E-0C56FE88265D}" type="pres">
      <dgm:prSet presAssocID="{73455452-FAE6-4CF3-B1C8-D589370C10DB}" presName="rootComposite3" presStyleCnt="0"/>
      <dgm:spPr/>
    </dgm:pt>
    <dgm:pt modelId="{72B24BD9-B738-4563-A66E-1171305D9478}" type="pres">
      <dgm:prSet presAssocID="{73455452-FAE6-4CF3-B1C8-D589370C10DB}" presName="rootText3" presStyleLbl="asst1" presStyleIdx="0" presStyleCnt="1" custScaleX="131151" custScaleY="63960" custLinFactX="120221" custLinFactNeighborX="200000" custLinFactNeighborY="-56931">
        <dgm:presLayoutVars>
          <dgm:chPref val="3"/>
        </dgm:presLayoutVars>
      </dgm:prSet>
      <dgm:spPr/>
      <dgm:t>
        <a:bodyPr/>
        <a:lstStyle/>
        <a:p>
          <a:endParaRPr lang="en-US"/>
        </a:p>
      </dgm:t>
    </dgm:pt>
    <dgm:pt modelId="{4A07885E-F1BA-4875-A215-0DFD10DAD709}" type="pres">
      <dgm:prSet presAssocID="{73455452-FAE6-4CF3-B1C8-D589370C10DB}" presName="rootConnector3" presStyleLbl="asst1" presStyleIdx="0" presStyleCnt="1"/>
      <dgm:spPr/>
      <dgm:t>
        <a:bodyPr/>
        <a:lstStyle/>
        <a:p>
          <a:endParaRPr lang="en-US"/>
        </a:p>
      </dgm:t>
    </dgm:pt>
    <dgm:pt modelId="{1FBAEEA5-E949-47F1-9EA5-E303BA3C662C}" type="pres">
      <dgm:prSet presAssocID="{73455452-FAE6-4CF3-B1C8-D589370C10DB}" presName="hierChild6" presStyleCnt="0"/>
      <dgm:spPr/>
    </dgm:pt>
    <dgm:pt modelId="{ADF3549C-E0C1-42F6-83B1-10A8D5B1F866}" type="pres">
      <dgm:prSet presAssocID="{73455452-FAE6-4CF3-B1C8-D589370C10DB}" presName="hierChild7" presStyleCnt="0"/>
      <dgm:spPr/>
    </dgm:pt>
  </dgm:ptLst>
  <dgm:cxnLst>
    <dgm:cxn modelId="{FB69CD00-2722-4835-A0B4-2BABAA095217}" type="presOf" srcId="{8D594A90-3E74-4E3D-81A5-7E771A6C3E50}" destId="{E6E25002-7A6A-46B4-9F93-B81CDFC8919A}" srcOrd="0" destOrd="0" presId="urn:microsoft.com/office/officeart/2005/8/layout/orgChart1"/>
    <dgm:cxn modelId="{44313888-4ACE-48F3-A04D-99D8693A7047}" type="presOf" srcId="{04D75113-96DD-407A-B2D0-3E390CBA860D}" destId="{2409BD64-70C1-42CB-8964-2ABD2B2E8B36}" srcOrd="0" destOrd="0" presId="urn:microsoft.com/office/officeart/2005/8/layout/orgChart1"/>
    <dgm:cxn modelId="{5CA40386-1D7A-4AC0-9292-E4A425FF0BCF}" type="presOf" srcId="{60D14945-9138-4AED-B917-2E4F8AF17CC9}" destId="{75F07519-7E89-469B-840A-7F076B5EC277}" srcOrd="0" destOrd="0" presId="urn:microsoft.com/office/officeart/2005/8/layout/orgChart1"/>
    <dgm:cxn modelId="{587E1D88-8A33-4318-9434-7D4F8063B6F2}" type="presOf" srcId="{FC33E234-6A0B-4067-BC8C-5ABB7D684B74}" destId="{F9B25F5E-5190-4196-B7B7-7661109EE091}" srcOrd="0" destOrd="0" presId="urn:microsoft.com/office/officeart/2005/8/layout/orgChart1"/>
    <dgm:cxn modelId="{06564729-9850-46FF-96E4-3132EB2A7966}" type="presOf" srcId="{D15F3A95-C821-4B65-BAAB-27A6920BF646}" destId="{1E38D808-1AAC-4862-A638-D7C478C3B2A0}" srcOrd="0" destOrd="0" presId="urn:microsoft.com/office/officeart/2005/8/layout/orgChart1"/>
    <dgm:cxn modelId="{D4038282-245C-4DF5-89CB-73B770FD80FD}" type="presOf" srcId="{D15F3A95-C821-4B65-BAAB-27A6920BF646}" destId="{171E1765-FFEB-4A87-B219-89212F08E9E7}" srcOrd="1" destOrd="0" presId="urn:microsoft.com/office/officeart/2005/8/layout/orgChart1"/>
    <dgm:cxn modelId="{B7C54638-9212-420C-9197-69131760B1E8}" type="presOf" srcId="{4E10447B-2977-48A1-A839-82AAD8959A2F}" destId="{73BB86EB-F216-41D7-8D55-408E7C504F19}" srcOrd="0" destOrd="0" presId="urn:microsoft.com/office/officeart/2005/8/layout/orgChart1"/>
    <dgm:cxn modelId="{BDA16B76-E473-49EF-BF38-12FB6BAA2629}" type="presOf" srcId="{04D75113-96DD-407A-B2D0-3E390CBA860D}" destId="{AA8EF496-6104-438F-936A-074F832DD32A}" srcOrd="1" destOrd="0" presId="urn:microsoft.com/office/officeart/2005/8/layout/orgChart1"/>
    <dgm:cxn modelId="{48CDA8E7-827E-4A06-A341-B65960CEA158}" type="presOf" srcId="{7563412B-5271-4FC5-A2A5-9BCB5028BF40}" destId="{53E0F19F-5645-464A-9F77-00555B935455}" srcOrd="1" destOrd="0" presId="urn:microsoft.com/office/officeart/2005/8/layout/orgChart1"/>
    <dgm:cxn modelId="{6A8346CF-12B8-4A17-A3C6-0A5AB7422007}" type="presOf" srcId="{FF127935-8D62-4619-B382-221C574A150C}" destId="{4394C062-0B32-420B-823A-1A826F2FE11C}" srcOrd="0" destOrd="0" presId="urn:microsoft.com/office/officeart/2005/8/layout/orgChart1"/>
    <dgm:cxn modelId="{A4705B38-268A-47EA-9D92-AC07071F6BB7}" type="presOf" srcId="{BD4F5B12-A398-4D3D-BB91-A96A07A951C1}" destId="{7287FF7C-A06D-4F8C-BA20-7A99BA1E7360}" srcOrd="0" destOrd="0" presId="urn:microsoft.com/office/officeart/2005/8/layout/orgChart1"/>
    <dgm:cxn modelId="{4AB7D287-DC28-4EB1-95D5-369EE25569F7}" type="presOf" srcId="{2599FD8B-0550-4573-90E4-C047C9477BD4}" destId="{EE1CB246-5CDD-4433-8E60-399D2918B667}" srcOrd="0" destOrd="0" presId="urn:microsoft.com/office/officeart/2005/8/layout/orgChart1"/>
    <dgm:cxn modelId="{BA0BFB8A-9C84-44EF-90E0-6FE0AE139968}" type="presOf" srcId="{2DA60B15-E28A-4926-A7C7-8400A660321D}" destId="{923820C3-5083-4FDB-AE11-85DB8F043D90}" srcOrd="0" destOrd="0" presId="urn:microsoft.com/office/officeart/2005/8/layout/orgChart1"/>
    <dgm:cxn modelId="{74816DDC-A206-4E5A-AA10-0866654AE629}" type="presOf" srcId="{E4AB900E-6965-48AB-843B-2246E60F8C66}" destId="{B0F35AA2-1F8B-4402-8F7A-9D12DFC1B5F3}" srcOrd="1" destOrd="0" presId="urn:microsoft.com/office/officeart/2005/8/layout/orgChart1"/>
    <dgm:cxn modelId="{7973B7BD-6428-4134-B4B3-5F03A7AAE56B}" type="presOf" srcId="{73455452-FAE6-4CF3-B1C8-D589370C10DB}" destId="{4A07885E-F1BA-4875-A215-0DFD10DAD709}" srcOrd="1" destOrd="0" presId="urn:microsoft.com/office/officeart/2005/8/layout/orgChart1"/>
    <dgm:cxn modelId="{D8FE8B8D-62DD-4FC6-B4FA-14C572E31B2F}" type="presOf" srcId="{BD4F5B12-A398-4D3D-BB91-A96A07A951C1}" destId="{B52D5D3B-E4FC-4061-9A21-32665401ABA0}" srcOrd="1" destOrd="0" presId="urn:microsoft.com/office/officeart/2005/8/layout/orgChart1"/>
    <dgm:cxn modelId="{906DD7AD-2FFF-4C07-95DC-B33C78920AB5}" type="presOf" srcId="{87E46912-15BB-4657-9C16-E4D3F9B78D70}" destId="{0C7F0749-EB05-4064-8260-C15885D82A31}" srcOrd="1" destOrd="0" presId="urn:microsoft.com/office/officeart/2005/8/layout/orgChart1"/>
    <dgm:cxn modelId="{8EE16E3D-5806-4086-A528-9FF2488DBF66}" srcId="{BD4F5B12-A398-4D3D-BB91-A96A07A951C1}" destId="{73455452-FAE6-4CF3-B1C8-D589370C10DB}" srcOrd="3" destOrd="0" parTransId="{782F5A93-70FB-4AF7-9403-12B5D3D74026}" sibTransId="{0E99B014-DD5C-49BD-A54C-B661F03CE093}"/>
    <dgm:cxn modelId="{12BBBA53-BA2C-454A-B69E-28B6DA77302B}" type="presOf" srcId="{3C0CB2FC-194E-4A86-96C6-049664DAC12A}" destId="{7F73BD25-0547-4E66-B5F8-655EF7DD7320}" srcOrd="0" destOrd="0" presId="urn:microsoft.com/office/officeart/2005/8/layout/orgChart1"/>
    <dgm:cxn modelId="{93330E5A-BC59-4A5D-90D2-C5274C6F6B70}" type="presOf" srcId="{7A108DD3-53C5-432E-BD24-FF8CD15553A3}" destId="{69620F47-1EA5-4205-B47C-E3E2E99A2B28}" srcOrd="0" destOrd="0" presId="urn:microsoft.com/office/officeart/2005/8/layout/orgChart1"/>
    <dgm:cxn modelId="{0A5E79B0-E8A3-4C92-AAFE-5C5E78CD0EA9}" type="presOf" srcId="{4E10447B-2977-48A1-A839-82AAD8959A2F}" destId="{DF80043E-FB42-45E3-A542-659DBE072EFB}" srcOrd="1" destOrd="0" presId="urn:microsoft.com/office/officeart/2005/8/layout/orgChart1"/>
    <dgm:cxn modelId="{597743F0-0A50-49B9-ADC1-6C24903B057E}" type="presOf" srcId="{46123E45-0BCD-4526-946B-91B23902AA54}" destId="{79CF9CDD-03F3-4A19-A0DE-FF9EF7101059}" srcOrd="0" destOrd="0" presId="urn:microsoft.com/office/officeart/2005/8/layout/orgChart1"/>
    <dgm:cxn modelId="{8E0E487A-3A19-42B4-9A58-7775E438AD05}" type="presOf" srcId="{7563412B-5271-4FC5-A2A5-9BCB5028BF40}" destId="{C108FF62-9B8C-4C84-9631-716D0B5D4764}" srcOrd="0" destOrd="0" presId="urn:microsoft.com/office/officeart/2005/8/layout/orgChart1"/>
    <dgm:cxn modelId="{987F7AFD-CC5E-407D-AEA2-C1050A3E41F0}" srcId="{BD4F5B12-A398-4D3D-BB91-A96A07A951C1}" destId="{D15F3A95-C821-4B65-BAAB-27A6920BF646}" srcOrd="2" destOrd="0" parTransId="{8D594A90-3E74-4E3D-81A5-7E771A6C3E50}" sibTransId="{8CDF9F81-41A5-493D-A8F8-F1BBCCA028E0}"/>
    <dgm:cxn modelId="{2D9DF262-8AEC-462A-9B72-3A4D3C6DF0A1}" srcId="{D15F3A95-C821-4B65-BAAB-27A6920BF646}" destId="{79653911-CD43-4982-8DD6-11E5AF1B7F79}" srcOrd="0" destOrd="0" parTransId="{2B268E4A-11C3-4493-8D6A-E23C0B135F24}" sibTransId="{7B9C33EB-42CF-4ABD-AE87-93D79896A911}"/>
    <dgm:cxn modelId="{E234CFFA-8468-45CB-8E1D-7AA7E669E66B}" srcId="{60D14945-9138-4AED-B917-2E4F8AF17CC9}" destId="{3C0CB2FC-194E-4A86-96C6-049664DAC12A}" srcOrd="0" destOrd="0" parTransId="{46123E45-0BCD-4526-946B-91B23902AA54}" sibTransId="{8DF9138D-5EC4-456B-AC61-C7DA6322CD28}"/>
    <dgm:cxn modelId="{BF10204E-0B9A-4213-B5B6-3E88960FE7AB}" type="presOf" srcId="{79653911-CD43-4982-8DD6-11E5AF1B7F79}" destId="{9BCFB941-9BF0-4583-8BD0-0879A618942D}" srcOrd="1" destOrd="0" presId="urn:microsoft.com/office/officeart/2005/8/layout/orgChart1"/>
    <dgm:cxn modelId="{63BE3428-5D98-4E7E-BC22-0CE87656374E}" type="presOf" srcId="{782F5A93-70FB-4AF7-9403-12B5D3D74026}" destId="{9E69F42D-73E3-43F2-9FE0-F5E095835408}" srcOrd="0" destOrd="0" presId="urn:microsoft.com/office/officeart/2005/8/layout/orgChart1"/>
    <dgm:cxn modelId="{643F03F9-7778-4DAD-B955-AA54A4C5DD8D}" type="presOf" srcId="{D6964F83-AF10-4796-BBC5-290BF6793522}" destId="{7BCBF818-F8FC-48BF-AC24-8DFD52B437B5}" srcOrd="0" destOrd="0" presId="urn:microsoft.com/office/officeart/2005/8/layout/orgChart1"/>
    <dgm:cxn modelId="{F11D54FE-ED64-4A11-9125-BB236E948FBA}" type="presOf" srcId="{79653911-CD43-4982-8DD6-11E5AF1B7F79}" destId="{76209331-39BA-4342-9800-711ADCBE9EC6}" srcOrd="0" destOrd="0" presId="urn:microsoft.com/office/officeart/2005/8/layout/orgChart1"/>
    <dgm:cxn modelId="{B15C3EB1-3BE6-4A97-95C4-23E00E4849E3}" srcId="{60D14945-9138-4AED-B917-2E4F8AF17CC9}" destId="{FC33E234-6A0B-4067-BC8C-5ABB7D684B74}" srcOrd="2" destOrd="0" parTransId="{D6964F83-AF10-4796-BBC5-290BF6793522}" sibTransId="{4CEB583B-BE5A-4160-A882-7995D27B238B}"/>
    <dgm:cxn modelId="{4901B491-976C-4E29-B362-B93C9212C822}" type="presOf" srcId="{FC33E234-6A0B-4067-BC8C-5ABB7D684B74}" destId="{7183CA3B-D5B5-45F7-8147-FF0B0381E115}" srcOrd="1" destOrd="0" presId="urn:microsoft.com/office/officeart/2005/8/layout/orgChart1"/>
    <dgm:cxn modelId="{7DB24CF5-FBA5-49A0-8F7F-1C6007DF3EFC}" type="presOf" srcId="{73455452-FAE6-4CF3-B1C8-D589370C10DB}" destId="{72B24BD9-B738-4563-A66E-1171305D9478}" srcOrd="0" destOrd="0" presId="urn:microsoft.com/office/officeart/2005/8/layout/orgChart1"/>
    <dgm:cxn modelId="{BD21EC2A-D1E4-4BE2-A6DD-C729AF7A3B32}" type="presOf" srcId="{2B268E4A-11C3-4493-8D6A-E23C0B135F24}" destId="{F1E716C2-035F-49E7-9262-0F8B7B93D6B5}" srcOrd="0" destOrd="0" presId="urn:microsoft.com/office/officeart/2005/8/layout/orgChart1"/>
    <dgm:cxn modelId="{A01A74AD-9E2E-41EF-A346-710AF11EC06C}" type="presOf" srcId="{87E46912-15BB-4657-9C16-E4D3F9B78D70}" destId="{395CD67F-F17D-487E-A4DD-EEB4E42C1E85}" srcOrd="0" destOrd="0" presId="urn:microsoft.com/office/officeart/2005/8/layout/orgChart1"/>
    <dgm:cxn modelId="{B281A72D-7A87-41E8-8EF4-CD355AE633E9}" type="presOf" srcId="{6BBB66A7-54D6-4FF2-BC52-532008A2E782}" destId="{B46B21FC-049A-4C19-87C2-364051FDB85A}" srcOrd="0" destOrd="0" presId="urn:microsoft.com/office/officeart/2005/8/layout/orgChart1"/>
    <dgm:cxn modelId="{D64864FC-1427-4541-B01C-F29B6415AF40}" srcId="{2DA60B15-E28A-4926-A7C7-8400A660321D}" destId="{BD4F5B12-A398-4D3D-BB91-A96A07A951C1}" srcOrd="0" destOrd="0" parTransId="{FD8FD328-706B-424F-9E45-D7C91CCF7109}" sibTransId="{98A31D17-D05A-4011-8157-7A91A7575C2B}"/>
    <dgm:cxn modelId="{9AA40C0E-AFA3-4702-AD10-40C946E8C1B3}" type="presOf" srcId="{60D14945-9138-4AED-B917-2E4F8AF17CC9}" destId="{0236389D-89E0-4EDC-B8DC-F78C28819534}" srcOrd="1" destOrd="0" presId="urn:microsoft.com/office/officeart/2005/8/layout/orgChart1"/>
    <dgm:cxn modelId="{B092DAE3-735E-4274-BD0A-4CC74F6D23EC}" type="presOf" srcId="{3C0CB2FC-194E-4A86-96C6-049664DAC12A}" destId="{C6790656-2C9C-4760-9676-C498DFB2D990}" srcOrd="1" destOrd="0" presId="urn:microsoft.com/office/officeart/2005/8/layout/orgChart1"/>
    <dgm:cxn modelId="{DF6D1B45-7180-43CB-BE35-BACC666F33E0}" srcId="{D15F3A95-C821-4B65-BAAB-27A6920BF646}" destId="{87E46912-15BB-4657-9C16-E4D3F9B78D70}" srcOrd="1" destOrd="0" parTransId="{79D805B2-1933-4048-9524-54695CB6F0F8}" sibTransId="{84FB4F9A-1128-4691-BBB6-1575BAC7B9CD}"/>
    <dgm:cxn modelId="{C04D61CE-7758-4BAB-8437-B1D8D63D59AD}" srcId="{BD4F5B12-A398-4D3D-BB91-A96A07A951C1}" destId="{04D75113-96DD-407A-B2D0-3E390CBA860D}" srcOrd="0" destOrd="0" parTransId="{6BBB66A7-54D6-4FF2-BC52-532008A2E782}" sibTransId="{FE19846C-EEAE-417E-AC43-3CE727EDD719}"/>
    <dgm:cxn modelId="{1B93E8A0-8053-451A-8E94-125609D83EF4}" type="presOf" srcId="{E4AB900E-6965-48AB-843B-2246E60F8C66}" destId="{EA032396-677C-420C-AEDD-8A239B7BAF85}" srcOrd="0" destOrd="0" presId="urn:microsoft.com/office/officeart/2005/8/layout/orgChart1"/>
    <dgm:cxn modelId="{B66F2FF6-06F1-4BAB-93DC-C769AC9AFBE4}" type="presOf" srcId="{79D805B2-1933-4048-9524-54695CB6F0F8}" destId="{5A6FF9F5-F348-46E8-B1FD-211FE83BBB47}" srcOrd="0" destOrd="0" presId="urn:microsoft.com/office/officeart/2005/8/layout/orgChart1"/>
    <dgm:cxn modelId="{A1BE87F1-D90C-4D36-954A-D69D37AD2F1D}" srcId="{BD4F5B12-A398-4D3D-BB91-A96A07A951C1}" destId="{60D14945-9138-4AED-B917-2E4F8AF17CC9}" srcOrd="1" destOrd="0" parTransId="{35E6BEEF-439B-4FD8-96A7-70E5E682B26F}" sibTransId="{F21BF6C6-22C4-4717-B7F4-D572F373D58B}"/>
    <dgm:cxn modelId="{779C7338-42F4-4E86-B32A-E4ABC1AB2581}" type="presOf" srcId="{35E6BEEF-439B-4FD8-96A7-70E5E682B26F}" destId="{01AC7056-3AA4-4507-92EA-FB4B4518EDE0}" srcOrd="0" destOrd="0" presId="urn:microsoft.com/office/officeart/2005/8/layout/orgChart1"/>
    <dgm:cxn modelId="{7F5A2409-F05C-478B-8F3B-E28DFFDE256D}" srcId="{04D75113-96DD-407A-B2D0-3E390CBA860D}" destId="{4E10447B-2977-48A1-A839-82AAD8959A2F}" srcOrd="0" destOrd="0" parTransId="{FF127935-8D62-4619-B382-221C574A150C}" sibTransId="{59AE32AA-6B8F-4778-A00B-88B19505F95D}"/>
    <dgm:cxn modelId="{2E826503-4427-4A6D-823C-809ED4366D6E}" srcId="{60D14945-9138-4AED-B917-2E4F8AF17CC9}" destId="{E4AB900E-6965-48AB-843B-2246E60F8C66}" srcOrd="1" destOrd="0" parTransId="{2599FD8B-0550-4573-90E4-C047C9477BD4}" sibTransId="{73D29CDC-CBF2-4EEA-B47A-68FA85FC073A}"/>
    <dgm:cxn modelId="{D8D9542B-9B1B-4478-9B80-55BD14899311}" srcId="{04D75113-96DD-407A-B2D0-3E390CBA860D}" destId="{7563412B-5271-4FC5-A2A5-9BCB5028BF40}" srcOrd="1" destOrd="0" parTransId="{7A108DD3-53C5-432E-BD24-FF8CD15553A3}" sibTransId="{B7DD295B-DFF2-4F4B-8745-4EEB72F47227}"/>
    <dgm:cxn modelId="{2B994EAF-16C6-42E7-ABD7-86F0FA9C0872}" type="presParOf" srcId="{923820C3-5083-4FDB-AE11-85DB8F043D90}" destId="{54F0EC25-DE4E-467F-98BF-AFBAA2D24842}" srcOrd="0" destOrd="0" presId="urn:microsoft.com/office/officeart/2005/8/layout/orgChart1"/>
    <dgm:cxn modelId="{4772B5F1-48F3-4F4D-A840-1628BD93B367}" type="presParOf" srcId="{54F0EC25-DE4E-467F-98BF-AFBAA2D24842}" destId="{6BFA3214-6412-46CF-935A-DA8375B62DEA}" srcOrd="0" destOrd="0" presId="urn:microsoft.com/office/officeart/2005/8/layout/orgChart1"/>
    <dgm:cxn modelId="{BAF824E0-BF3A-4315-9B49-3CE21E2E25DD}" type="presParOf" srcId="{6BFA3214-6412-46CF-935A-DA8375B62DEA}" destId="{7287FF7C-A06D-4F8C-BA20-7A99BA1E7360}" srcOrd="0" destOrd="0" presId="urn:microsoft.com/office/officeart/2005/8/layout/orgChart1"/>
    <dgm:cxn modelId="{A697578E-B3F3-4F7C-A0D6-92EBB957006D}" type="presParOf" srcId="{6BFA3214-6412-46CF-935A-DA8375B62DEA}" destId="{B52D5D3B-E4FC-4061-9A21-32665401ABA0}" srcOrd="1" destOrd="0" presId="urn:microsoft.com/office/officeart/2005/8/layout/orgChart1"/>
    <dgm:cxn modelId="{B99945D8-3962-48E7-A7E1-5E1EBD371C65}" type="presParOf" srcId="{54F0EC25-DE4E-467F-98BF-AFBAA2D24842}" destId="{D7280870-CC9C-46BD-9509-73F03C5343FB}" srcOrd="1" destOrd="0" presId="urn:microsoft.com/office/officeart/2005/8/layout/orgChart1"/>
    <dgm:cxn modelId="{DA13D63A-CAB1-4E8B-A2BA-8739CA1E37D5}" type="presParOf" srcId="{D7280870-CC9C-46BD-9509-73F03C5343FB}" destId="{B46B21FC-049A-4C19-87C2-364051FDB85A}" srcOrd="0" destOrd="0" presId="urn:microsoft.com/office/officeart/2005/8/layout/orgChart1"/>
    <dgm:cxn modelId="{3445EBAB-3E2D-46C7-9728-A663CA7AD54D}" type="presParOf" srcId="{D7280870-CC9C-46BD-9509-73F03C5343FB}" destId="{41CE5E27-D1BD-4FC5-8C59-5618539B7E92}" srcOrd="1" destOrd="0" presId="urn:microsoft.com/office/officeart/2005/8/layout/orgChart1"/>
    <dgm:cxn modelId="{6340EBE9-BE39-470F-AB65-491149797198}" type="presParOf" srcId="{41CE5E27-D1BD-4FC5-8C59-5618539B7E92}" destId="{4BE8C2BD-734E-4BE4-B1D7-782C2B8DEFD8}" srcOrd="0" destOrd="0" presId="urn:microsoft.com/office/officeart/2005/8/layout/orgChart1"/>
    <dgm:cxn modelId="{E3C79D2B-535B-4098-9AF8-4463DCA66260}" type="presParOf" srcId="{4BE8C2BD-734E-4BE4-B1D7-782C2B8DEFD8}" destId="{2409BD64-70C1-42CB-8964-2ABD2B2E8B36}" srcOrd="0" destOrd="0" presId="urn:microsoft.com/office/officeart/2005/8/layout/orgChart1"/>
    <dgm:cxn modelId="{E9ED97D8-9CCE-44AF-9E10-FB4ECD2ECBE4}" type="presParOf" srcId="{4BE8C2BD-734E-4BE4-B1D7-782C2B8DEFD8}" destId="{AA8EF496-6104-438F-936A-074F832DD32A}" srcOrd="1" destOrd="0" presId="urn:microsoft.com/office/officeart/2005/8/layout/orgChart1"/>
    <dgm:cxn modelId="{6197FF5A-AB30-450D-A188-E22C7C60EFA6}" type="presParOf" srcId="{41CE5E27-D1BD-4FC5-8C59-5618539B7E92}" destId="{9BAFB364-A1BB-421A-BB67-C94B24C758FE}" srcOrd="1" destOrd="0" presId="urn:microsoft.com/office/officeart/2005/8/layout/orgChart1"/>
    <dgm:cxn modelId="{16E7A8BA-27EC-41D4-ADC0-A201D7E41D5D}" type="presParOf" srcId="{9BAFB364-A1BB-421A-BB67-C94B24C758FE}" destId="{4394C062-0B32-420B-823A-1A826F2FE11C}" srcOrd="0" destOrd="0" presId="urn:microsoft.com/office/officeart/2005/8/layout/orgChart1"/>
    <dgm:cxn modelId="{9E385519-D404-4B7C-B9ED-AD292206C18C}" type="presParOf" srcId="{9BAFB364-A1BB-421A-BB67-C94B24C758FE}" destId="{01201656-F915-4622-97D8-CCFDB63D7F5F}" srcOrd="1" destOrd="0" presId="urn:microsoft.com/office/officeart/2005/8/layout/orgChart1"/>
    <dgm:cxn modelId="{CB4DBE95-7AA4-4382-B452-012A9C458A35}" type="presParOf" srcId="{01201656-F915-4622-97D8-CCFDB63D7F5F}" destId="{729E3DBF-4A3A-4123-992A-F07B219D9FB8}" srcOrd="0" destOrd="0" presId="urn:microsoft.com/office/officeart/2005/8/layout/orgChart1"/>
    <dgm:cxn modelId="{AF9421C4-43BC-4848-840B-D1FD0B0E67AC}" type="presParOf" srcId="{729E3DBF-4A3A-4123-992A-F07B219D9FB8}" destId="{73BB86EB-F216-41D7-8D55-408E7C504F19}" srcOrd="0" destOrd="0" presId="urn:microsoft.com/office/officeart/2005/8/layout/orgChart1"/>
    <dgm:cxn modelId="{AAB5AC38-ACA0-4E10-A57B-D348E6A715C4}" type="presParOf" srcId="{729E3DBF-4A3A-4123-992A-F07B219D9FB8}" destId="{DF80043E-FB42-45E3-A542-659DBE072EFB}" srcOrd="1" destOrd="0" presId="urn:microsoft.com/office/officeart/2005/8/layout/orgChart1"/>
    <dgm:cxn modelId="{CA13845B-140A-4C57-8085-86266823E674}" type="presParOf" srcId="{01201656-F915-4622-97D8-CCFDB63D7F5F}" destId="{40B2C728-172E-49B2-95A2-8BF68D847210}" srcOrd="1" destOrd="0" presId="urn:microsoft.com/office/officeart/2005/8/layout/orgChart1"/>
    <dgm:cxn modelId="{8C2059CC-C07D-404C-92D4-028D9C4C7012}" type="presParOf" srcId="{01201656-F915-4622-97D8-CCFDB63D7F5F}" destId="{FA6D1F5F-A889-4B5F-A6B4-55B917C21DCE}" srcOrd="2" destOrd="0" presId="urn:microsoft.com/office/officeart/2005/8/layout/orgChart1"/>
    <dgm:cxn modelId="{DC815300-691E-4E22-A001-518021BFB71C}" type="presParOf" srcId="{9BAFB364-A1BB-421A-BB67-C94B24C758FE}" destId="{69620F47-1EA5-4205-B47C-E3E2E99A2B28}" srcOrd="2" destOrd="0" presId="urn:microsoft.com/office/officeart/2005/8/layout/orgChart1"/>
    <dgm:cxn modelId="{B52DF276-4E69-4C8F-A36C-5DD828158693}" type="presParOf" srcId="{9BAFB364-A1BB-421A-BB67-C94B24C758FE}" destId="{573492D0-DC04-42C5-8A0C-4BCBC9EED025}" srcOrd="3" destOrd="0" presId="urn:microsoft.com/office/officeart/2005/8/layout/orgChart1"/>
    <dgm:cxn modelId="{C2E60639-78FF-49D5-A99D-7DC88DE2BC2D}" type="presParOf" srcId="{573492D0-DC04-42C5-8A0C-4BCBC9EED025}" destId="{578DD273-D71F-4154-9386-8C6092F136E2}" srcOrd="0" destOrd="0" presId="urn:microsoft.com/office/officeart/2005/8/layout/orgChart1"/>
    <dgm:cxn modelId="{C3A74812-3D33-4606-B11E-4356B23DF1DB}" type="presParOf" srcId="{578DD273-D71F-4154-9386-8C6092F136E2}" destId="{C108FF62-9B8C-4C84-9631-716D0B5D4764}" srcOrd="0" destOrd="0" presId="urn:microsoft.com/office/officeart/2005/8/layout/orgChart1"/>
    <dgm:cxn modelId="{5EACA29D-2097-494C-BB42-0494A8251EC1}" type="presParOf" srcId="{578DD273-D71F-4154-9386-8C6092F136E2}" destId="{53E0F19F-5645-464A-9F77-00555B935455}" srcOrd="1" destOrd="0" presId="urn:microsoft.com/office/officeart/2005/8/layout/orgChart1"/>
    <dgm:cxn modelId="{8F70BA83-70D5-4711-97AE-C700275AA861}" type="presParOf" srcId="{573492D0-DC04-42C5-8A0C-4BCBC9EED025}" destId="{05FDB48A-CE7C-46EA-A9F2-88ADA7F82A2A}" srcOrd="1" destOrd="0" presId="urn:microsoft.com/office/officeart/2005/8/layout/orgChart1"/>
    <dgm:cxn modelId="{AD155314-6ABB-4CE1-9E06-1A166750A878}" type="presParOf" srcId="{573492D0-DC04-42C5-8A0C-4BCBC9EED025}" destId="{8E0A3D74-BFBA-404C-AB75-41DDD1F2A9D1}" srcOrd="2" destOrd="0" presId="urn:microsoft.com/office/officeart/2005/8/layout/orgChart1"/>
    <dgm:cxn modelId="{61788656-D35A-419F-9549-95CD9CDF2A64}" type="presParOf" srcId="{41CE5E27-D1BD-4FC5-8C59-5618539B7E92}" destId="{29691E87-4F27-422F-9D73-224AA67861B1}" srcOrd="2" destOrd="0" presId="urn:microsoft.com/office/officeart/2005/8/layout/orgChart1"/>
    <dgm:cxn modelId="{0E21E6F9-2DBA-4D32-B278-A8090468A140}" type="presParOf" srcId="{D7280870-CC9C-46BD-9509-73F03C5343FB}" destId="{01AC7056-3AA4-4507-92EA-FB4B4518EDE0}" srcOrd="2" destOrd="0" presId="urn:microsoft.com/office/officeart/2005/8/layout/orgChart1"/>
    <dgm:cxn modelId="{5B2B484C-CF07-4B05-BF12-D37D08AFEDE7}" type="presParOf" srcId="{D7280870-CC9C-46BD-9509-73F03C5343FB}" destId="{88B4D595-410B-4E6C-ADBB-8F2399CF6009}" srcOrd="3" destOrd="0" presId="urn:microsoft.com/office/officeart/2005/8/layout/orgChart1"/>
    <dgm:cxn modelId="{8897F55A-1B39-4D94-8E9A-AB4AFB292AE9}" type="presParOf" srcId="{88B4D595-410B-4E6C-ADBB-8F2399CF6009}" destId="{3D38A470-C644-4026-99CA-65A62B836869}" srcOrd="0" destOrd="0" presId="urn:microsoft.com/office/officeart/2005/8/layout/orgChart1"/>
    <dgm:cxn modelId="{DD547A1F-3902-4DCD-844B-9B753992E26A}" type="presParOf" srcId="{3D38A470-C644-4026-99CA-65A62B836869}" destId="{75F07519-7E89-469B-840A-7F076B5EC277}" srcOrd="0" destOrd="0" presId="urn:microsoft.com/office/officeart/2005/8/layout/orgChart1"/>
    <dgm:cxn modelId="{0D9E3134-DB6C-4E00-BE45-E23DEF318646}" type="presParOf" srcId="{3D38A470-C644-4026-99CA-65A62B836869}" destId="{0236389D-89E0-4EDC-B8DC-F78C28819534}" srcOrd="1" destOrd="0" presId="urn:microsoft.com/office/officeart/2005/8/layout/orgChart1"/>
    <dgm:cxn modelId="{520AAC73-1B8D-4DAC-A178-B093B5D802F0}" type="presParOf" srcId="{88B4D595-410B-4E6C-ADBB-8F2399CF6009}" destId="{0C63F67C-3DDE-4C8E-BB61-55FBB409EFA3}" srcOrd="1" destOrd="0" presId="urn:microsoft.com/office/officeart/2005/8/layout/orgChart1"/>
    <dgm:cxn modelId="{4A53D5F7-891A-4E65-A68D-19B64BC70DA0}" type="presParOf" srcId="{0C63F67C-3DDE-4C8E-BB61-55FBB409EFA3}" destId="{79CF9CDD-03F3-4A19-A0DE-FF9EF7101059}" srcOrd="0" destOrd="0" presId="urn:microsoft.com/office/officeart/2005/8/layout/orgChart1"/>
    <dgm:cxn modelId="{527162D8-484D-4787-A3E6-52C7EAAD9FA9}" type="presParOf" srcId="{0C63F67C-3DDE-4C8E-BB61-55FBB409EFA3}" destId="{223783A5-1E53-47F9-9FD0-611C72AABBCC}" srcOrd="1" destOrd="0" presId="urn:microsoft.com/office/officeart/2005/8/layout/orgChart1"/>
    <dgm:cxn modelId="{77D66CC5-1766-40FE-A0EE-7B4961338862}" type="presParOf" srcId="{223783A5-1E53-47F9-9FD0-611C72AABBCC}" destId="{A183349D-B09A-48E7-961C-57BDC4FFC766}" srcOrd="0" destOrd="0" presId="urn:microsoft.com/office/officeart/2005/8/layout/orgChart1"/>
    <dgm:cxn modelId="{FB5EA4F6-C183-481C-B1DD-FBE9334BDA8B}" type="presParOf" srcId="{A183349D-B09A-48E7-961C-57BDC4FFC766}" destId="{7F73BD25-0547-4E66-B5F8-655EF7DD7320}" srcOrd="0" destOrd="0" presId="urn:microsoft.com/office/officeart/2005/8/layout/orgChart1"/>
    <dgm:cxn modelId="{46464D54-BF78-4B68-A99C-A4EEAFAAE9F4}" type="presParOf" srcId="{A183349D-B09A-48E7-961C-57BDC4FFC766}" destId="{C6790656-2C9C-4760-9676-C498DFB2D990}" srcOrd="1" destOrd="0" presId="urn:microsoft.com/office/officeart/2005/8/layout/orgChart1"/>
    <dgm:cxn modelId="{082D07F2-FA35-41A3-960D-649FFC703C98}" type="presParOf" srcId="{223783A5-1E53-47F9-9FD0-611C72AABBCC}" destId="{30848CE7-BE51-48DA-A0AE-083E4AFF4CD9}" srcOrd="1" destOrd="0" presId="urn:microsoft.com/office/officeart/2005/8/layout/orgChart1"/>
    <dgm:cxn modelId="{7C8EFD0F-01C7-4FBE-94E9-1FB9BCE95FE9}" type="presParOf" srcId="{223783A5-1E53-47F9-9FD0-611C72AABBCC}" destId="{6AAA8591-C455-4F71-BFC4-B400919019C7}" srcOrd="2" destOrd="0" presId="urn:microsoft.com/office/officeart/2005/8/layout/orgChart1"/>
    <dgm:cxn modelId="{919B7061-341F-4096-BF15-A74B7ABA234E}" type="presParOf" srcId="{0C63F67C-3DDE-4C8E-BB61-55FBB409EFA3}" destId="{EE1CB246-5CDD-4433-8E60-399D2918B667}" srcOrd="2" destOrd="0" presId="urn:microsoft.com/office/officeart/2005/8/layout/orgChart1"/>
    <dgm:cxn modelId="{6ED77A3B-B17C-4223-80A8-6F4FAE0EFED0}" type="presParOf" srcId="{0C63F67C-3DDE-4C8E-BB61-55FBB409EFA3}" destId="{F04AE8B6-A0E5-4BFD-8625-199A3A4F8A8A}" srcOrd="3" destOrd="0" presId="urn:microsoft.com/office/officeart/2005/8/layout/orgChart1"/>
    <dgm:cxn modelId="{5DFE472D-B1DC-472A-8501-92E3B4E88C4D}" type="presParOf" srcId="{F04AE8B6-A0E5-4BFD-8625-199A3A4F8A8A}" destId="{78D8EDB6-7F53-42BD-866A-0522F17D11FE}" srcOrd="0" destOrd="0" presId="urn:microsoft.com/office/officeart/2005/8/layout/orgChart1"/>
    <dgm:cxn modelId="{52A488E6-E41D-46F3-87F4-8FD37265EB14}" type="presParOf" srcId="{78D8EDB6-7F53-42BD-866A-0522F17D11FE}" destId="{EA032396-677C-420C-AEDD-8A239B7BAF85}" srcOrd="0" destOrd="0" presId="urn:microsoft.com/office/officeart/2005/8/layout/orgChart1"/>
    <dgm:cxn modelId="{12A99B83-DC49-471C-B200-4C03C00EAF9A}" type="presParOf" srcId="{78D8EDB6-7F53-42BD-866A-0522F17D11FE}" destId="{B0F35AA2-1F8B-4402-8F7A-9D12DFC1B5F3}" srcOrd="1" destOrd="0" presId="urn:microsoft.com/office/officeart/2005/8/layout/orgChart1"/>
    <dgm:cxn modelId="{A651984C-E9ED-430A-B75D-C57BDF744181}" type="presParOf" srcId="{F04AE8B6-A0E5-4BFD-8625-199A3A4F8A8A}" destId="{EC7A0244-2FB1-45B6-B67D-955B175B6803}" srcOrd="1" destOrd="0" presId="urn:microsoft.com/office/officeart/2005/8/layout/orgChart1"/>
    <dgm:cxn modelId="{590BE447-2D8D-40FC-8326-0338B5A414E1}" type="presParOf" srcId="{F04AE8B6-A0E5-4BFD-8625-199A3A4F8A8A}" destId="{763EC2AB-35DA-4F03-A29C-E740AB780A25}" srcOrd="2" destOrd="0" presId="urn:microsoft.com/office/officeart/2005/8/layout/orgChart1"/>
    <dgm:cxn modelId="{C6D72324-24A7-4191-8EA5-F88F8FA7AC6E}" type="presParOf" srcId="{0C63F67C-3DDE-4C8E-BB61-55FBB409EFA3}" destId="{7BCBF818-F8FC-48BF-AC24-8DFD52B437B5}" srcOrd="4" destOrd="0" presId="urn:microsoft.com/office/officeart/2005/8/layout/orgChart1"/>
    <dgm:cxn modelId="{E573F50C-E857-401E-AC14-4B4285C11148}" type="presParOf" srcId="{0C63F67C-3DDE-4C8E-BB61-55FBB409EFA3}" destId="{10294896-504D-454F-B088-A0451C8BBA4D}" srcOrd="5" destOrd="0" presId="urn:microsoft.com/office/officeart/2005/8/layout/orgChart1"/>
    <dgm:cxn modelId="{EE7B3DFB-5895-413C-BEEB-260FA5D69F0A}" type="presParOf" srcId="{10294896-504D-454F-B088-A0451C8BBA4D}" destId="{04064717-CA1F-49E8-8E49-2E1929082B9F}" srcOrd="0" destOrd="0" presId="urn:microsoft.com/office/officeart/2005/8/layout/orgChart1"/>
    <dgm:cxn modelId="{0EBC0E2D-CBCE-470B-A8DC-E02C7F7904A9}" type="presParOf" srcId="{04064717-CA1F-49E8-8E49-2E1929082B9F}" destId="{F9B25F5E-5190-4196-B7B7-7661109EE091}" srcOrd="0" destOrd="0" presId="urn:microsoft.com/office/officeart/2005/8/layout/orgChart1"/>
    <dgm:cxn modelId="{873F2F28-8B79-44FB-BCD8-20E5111842F6}" type="presParOf" srcId="{04064717-CA1F-49E8-8E49-2E1929082B9F}" destId="{7183CA3B-D5B5-45F7-8147-FF0B0381E115}" srcOrd="1" destOrd="0" presId="urn:microsoft.com/office/officeart/2005/8/layout/orgChart1"/>
    <dgm:cxn modelId="{A7B34C49-5E5E-4ACD-859D-183567D608FD}" type="presParOf" srcId="{10294896-504D-454F-B088-A0451C8BBA4D}" destId="{00418ADD-D5A8-4182-AEA6-8A6082ABCC94}" srcOrd="1" destOrd="0" presId="urn:microsoft.com/office/officeart/2005/8/layout/orgChart1"/>
    <dgm:cxn modelId="{F070FC16-0A95-4E1A-AED3-26D66B623D1E}" type="presParOf" srcId="{10294896-504D-454F-B088-A0451C8BBA4D}" destId="{09F90FBF-EB0F-4627-8AF2-9ED94511167B}" srcOrd="2" destOrd="0" presId="urn:microsoft.com/office/officeart/2005/8/layout/orgChart1"/>
    <dgm:cxn modelId="{8F2E1DE1-4A11-4108-96A2-5E444DA31427}" type="presParOf" srcId="{88B4D595-410B-4E6C-ADBB-8F2399CF6009}" destId="{39866AF3-B408-4DC2-8626-17229B6DD90C}" srcOrd="2" destOrd="0" presId="urn:microsoft.com/office/officeart/2005/8/layout/orgChart1"/>
    <dgm:cxn modelId="{7010DD27-C9DD-4069-BCDD-33167F70B94C}" type="presParOf" srcId="{D7280870-CC9C-46BD-9509-73F03C5343FB}" destId="{E6E25002-7A6A-46B4-9F93-B81CDFC8919A}" srcOrd="4" destOrd="0" presId="urn:microsoft.com/office/officeart/2005/8/layout/orgChart1"/>
    <dgm:cxn modelId="{DD991CEF-2A10-4940-B033-88C56C4E40F3}" type="presParOf" srcId="{D7280870-CC9C-46BD-9509-73F03C5343FB}" destId="{FDB16104-EBB5-458F-A7E7-78ED940C807E}" srcOrd="5" destOrd="0" presId="urn:microsoft.com/office/officeart/2005/8/layout/orgChart1"/>
    <dgm:cxn modelId="{6E67C31A-4CF1-4477-9CA6-7294E630FBA9}" type="presParOf" srcId="{FDB16104-EBB5-458F-A7E7-78ED940C807E}" destId="{4E3DA604-2300-402B-9D68-8EF1801AE23E}" srcOrd="0" destOrd="0" presId="urn:microsoft.com/office/officeart/2005/8/layout/orgChart1"/>
    <dgm:cxn modelId="{1A3E9043-CD81-4298-BA8D-18281FBC2AA9}" type="presParOf" srcId="{4E3DA604-2300-402B-9D68-8EF1801AE23E}" destId="{1E38D808-1AAC-4862-A638-D7C478C3B2A0}" srcOrd="0" destOrd="0" presId="urn:microsoft.com/office/officeart/2005/8/layout/orgChart1"/>
    <dgm:cxn modelId="{F66CC564-7F7F-4F8A-88AA-D073ED165047}" type="presParOf" srcId="{4E3DA604-2300-402B-9D68-8EF1801AE23E}" destId="{171E1765-FFEB-4A87-B219-89212F08E9E7}" srcOrd="1" destOrd="0" presId="urn:microsoft.com/office/officeart/2005/8/layout/orgChart1"/>
    <dgm:cxn modelId="{7ABFA575-66DD-462D-A6D7-15935A65B678}" type="presParOf" srcId="{FDB16104-EBB5-458F-A7E7-78ED940C807E}" destId="{88353E2B-E4EB-4929-BB82-349CE60F75D3}" srcOrd="1" destOrd="0" presId="urn:microsoft.com/office/officeart/2005/8/layout/orgChart1"/>
    <dgm:cxn modelId="{15AC8D87-AD2E-43DD-B3AF-B1E51AAC25F1}" type="presParOf" srcId="{88353E2B-E4EB-4929-BB82-349CE60F75D3}" destId="{F1E716C2-035F-49E7-9262-0F8B7B93D6B5}" srcOrd="0" destOrd="0" presId="urn:microsoft.com/office/officeart/2005/8/layout/orgChart1"/>
    <dgm:cxn modelId="{21548DCF-8445-4A91-8DFE-592F7ED42012}" type="presParOf" srcId="{88353E2B-E4EB-4929-BB82-349CE60F75D3}" destId="{39B104E0-B017-427B-AA2F-8398F24F3998}" srcOrd="1" destOrd="0" presId="urn:microsoft.com/office/officeart/2005/8/layout/orgChart1"/>
    <dgm:cxn modelId="{D949B452-A1DF-42AF-8892-1C37107B958E}" type="presParOf" srcId="{39B104E0-B017-427B-AA2F-8398F24F3998}" destId="{28ABFDB5-02C8-43B2-8A12-745CA1D9E097}" srcOrd="0" destOrd="0" presId="urn:microsoft.com/office/officeart/2005/8/layout/orgChart1"/>
    <dgm:cxn modelId="{C81C78CE-4BC0-4399-8034-692AD92AD2CD}" type="presParOf" srcId="{28ABFDB5-02C8-43B2-8A12-745CA1D9E097}" destId="{76209331-39BA-4342-9800-711ADCBE9EC6}" srcOrd="0" destOrd="0" presId="urn:microsoft.com/office/officeart/2005/8/layout/orgChart1"/>
    <dgm:cxn modelId="{4FD8FE25-395E-4155-8F5B-1DA147FEE8F0}" type="presParOf" srcId="{28ABFDB5-02C8-43B2-8A12-745CA1D9E097}" destId="{9BCFB941-9BF0-4583-8BD0-0879A618942D}" srcOrd="1" destOrd="0" presId="urn:microsoft.com/office/officeart/2005/8/layout/orgChart1"/>
    <dgm:cxn modelId="{0126CDEE-549C-4BD0-B2FC-AF1F3DEA798C}" type="presParOf" srcId="{39B104E0-B017-427B-AA2F-8398F24F3998}" destId="{5114C28A-36B9-40EB-AB31-B1DFB5A57BEB}" srcOrd="1" destOrd="0" presId="urn:microsoft.com/office/officeart/2005/8/layout/orgChart1"/>
    <dgm:cxn modelId="{D57572CC-FD28-4296-8705-5D69C3DADF26}" type="presParOf" srcId="{39B104E0-B017-427B-AA2F-8398F24F3998}" destId="{EE5007C8-0417-412B-BFBD-BD53F8B1767C}" srcOrd="2" destOrd="0" presId="urn:microsoft.com/office/officeart/2005/8/layout/orgChart1"/>
    <dgm:cxn modelId="{22597579-8B7E-464D-A851-A2398B499CED}" type="presParOf" srcId="{88353E2B-E4EB-4929-BB82-349CE60F75D3}" destId="{5A6FF9F5-F348-46E8-B1FD-211FE83BBB47}" srcOrd="2" destOrd="0" presId="urn:microsoft.com/office/officeart/2005/8/layout/orgChart1"/>
    <dgm:cxn modelId="{DFA45E16-EF05-406A-B42D-558387F101F4}" type="presParOf" srcId="{88353E2B-E4EB-4929-BB82-349CE60F75D3}" destId="{C4EE882B-A31E-4774-B544-3EEDD2AFBE5C}" srcOrd="3" destOrd="0" presId="urn:microsoft.com/office/officeart/2005/8/layout/orgChart1"/>
    <dgm:cxn modelId="{85AF573D-29CD-49BC-B45D-7B58F93C2B50}" type="presParOf" srcId="{C4EE882B-A31E-4774-B544-3EEDD2AFBE5C}" destId="{3E7F768E-DF11-456C-8261-298BD7C8EB0F}" srcOrd="0" destOrd="0" presId="urn:microsoft.com/office/officeart/2005/8/layout/orgChart1"/>
    <dgm:cxn modelId="{23721473-F8D2-46B4-BEAF-57DC827E3669}" type="presParOf" srcId="{3E7F768E-DF11-456C-8261-298BD7C8EB0F}" destId="{395CD67F-F17D-487E-A4DD-EEB4E42C1E85}" srcOrd="0" destOrd="0" presId="urn:microsoft.com/office/officeart/2005/8/layout/orgChart1"/>
    <dgm:cxn modelId="{31EC722B-56BB-4E5B-9784-DD58A344BF06}" type="presParOf" srcId="{3E7F768E-DF11-456C-8261-298BD7C8EB0F}" destId="{0C7F0749-EB05-4064-8260-C15885D82A31}" srcOrd="1" destOrd="0" presId="urn:microsoft.com/office/officeart/2005/8/layout/orgChart1"/>
    <dgm:cxn modelId="{D5B61794-4C1B-4394-A3E6-FE12C490FEEC}" type="presParOf" srcId="{C4EE882B-A31E-4774-B544-3EEDD2AFBE5C}" destId="{7B6F7263-0846-45E5-A7DF-1A852F06876E}" srcOrd="1" destOrd="0" presId="urn:microsoft.com/office/officeart/2005/8/layout/orgChart1"/>
    <dgm:cxn modelId="{D07112FB-C481-4F9E-A453-C2C1F701DAAD}" type="presParOf" srcId="{C4EE882B-A31E-4774-B544-3EEDD2AFBE5C}" destId="{F97D0485-76A9-458B-844B-0BCA2DF4200F}" srcOrd="2" destOrd="0" presId="urn:microsoft.com/office/officeart/2005/8/layout/orgChart1"/>
    <dgm:cxn modelId="{5FF780E5-3C41-434C-9155-2B00B9B030BD}" type="presParOf" srcId="{FDB16104-EBB5-458F-A7E7-78ED940C807E}" destId="{5B600201-93E3-431D-BE18-CC6B49D13713}" srcOrd="2" destOrd="0" presId="urn:microsoft.com/office/officeart/2005/8/layout/orgChart1"/>
    <dgm:cxn modelId="{E853F9F8-F5AA-4C06-8FBE-7C5D243E5FDB}" type="presParOf" srcId="{54F0EC25-DE4E-467F-98BF-AFBAA2D24842}" destId="{0420DD84-58BA-4739-8911-5FBC2EAE829D}" srcOrd="2" destOrd="0" presId="urn:microsoft.com/office/officeart/2005/8/layout/orgChart1"/>
    <dgm:cxn modelId="{EC667A87-C182-4956-8F31-208CDE0FCC2D}" type="presParOf" srcId="{0420DD84-58BA-4739-8911-5FBC2EAE829D}" destId="{9E69F42D-73E3-43F2-9FE0-F5E095835408}" srcOrd="0" destOrd="0" presId="urn:microsoft.com/office/officeart/2005/8/layout/orgChart1"/>
    <dgm:cxn modelId="{E95195B8-B31D-442A-BA4E-CA6A741A6DE2}" type="presParOf" srcId="{0420DD84-58BA-4739-8911-5FBC2EAE829D}" destId="{49534D9C-B6F1-4DF1-9E2C-5FBAAC16B397}" srcOrd="1" destOrd="0" presId="urn:microsoft.com/office/officeart/2005/8/layout/orgChart1"/>
    <dgm:cxn modelId="{E3CD7BC1-4AD7-4A38-B821-4AE4DBCDCA7C}" type="presParOf" srcId="{49534D9C-B6F1-4DF1-9E2C-5FBAAC16B397}" destId="{258CD3A5-B2A3-4882-A53E-0C56FE88265D}" srcOrd="0" destOrd="0" presId="urn:microsoft.com/office/officeart/2005/8/layout/orgChart1"/>
    <dgm:cxn modelId="{AAFDB000-58BB-4B5F-AC7C-4AFFD57013C3}" type="presParOf" srcId="{258CD3A5-B2A3-4882-A53E-0C56FE88265D}" destId="{72B24BD9-B738-4563-A66E-1171305D9478}" srcOrd="0" destOrd="0" presId="urn:microsoft.com/office/officeart/2005/8/layout/orgChart1"/>
    <dgm:cxn modelId="{5FB0D955-A22D-4F0B-9602-7B913F4BED3A}" type="presParOf" srcId="{258CD3A5-B2A3-4882-A53E-0C56FE88265D}" destId="{4A07885E-F1BA-4875-A215-0DFD10DAD709}" srcOrd="1" destOrd="0" presId="urn:microsoft.com/office/officeart/2005/8/layout/orgChart1"/>
    <dgm:cxn modelId="{814CAAC9-C996-447F-9CF2-2C337DBDE172}" type="presParOf" srcId="{49534D9C-B6F1-4DF1-9E2C-5FBAAC16B397}" destId="{1FBAEEA5-E949-47F1-9EA5-E303BA3C662C}" srcOrd="1" destOrd="0" presId="urn:microsoft.com/office/officeart/2005/8/layout/orgChart1"/>
    <dgm:cxn modelId="{929CA794-BB12-44A5-9C00-C8A054268574}" type="presParOf" srcId="{49534D9C-B6F1-4DF1-9E2C-5FBAAC16B397}" destId="{ADF3549C-E0C1-42F6-83B1-10A8D5B1F866}"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38821-9BA7-46CA-860E-0BF91853D808}"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n-US"/>
        </a:p>
      </dgm:t>
    </dgm:pt>
    <dgm:pt modelId="{6BE1AE6B-356C-4CB4-8D45-AF42C085D3EF}">
      <dgm:prSet phldrT="[Text]" custT="1"/>
      <dgm:spPr/>
      <dgm:t>
        <a:bodyPr/>
        <a:lstStyle/>
        <a:p>
          <a:pPr algn="ctr"/>
          <a:r>
            <a:rPr lang="en-US" sz="1900" dirty="0" smtClean="0">
              <a:latin typeface="Times New Roman" pitchFamily="18" charset="0"/>
              <a:cs typeface="Times New Roman" pitchFamily="18" charset="0"/>
            </a:rPr>
            <a:t>C</a:t>
          </a:r>
          <a:endParaRPr lang="en-US" sz="1900" dirty="0">
            <a:latin typeface="Times New Roman" pitchFamily="18" charset="0"/>
            <a:cs typeface="Times New Roman" pitchFamily="18" charset="0"/>
          </a:endParaRPr>
        </a:p>
      </dgm:t>
    </dgm:pt>
    <dgm:pt modelId="{6A3A0EEC-7402-4A74-9CD6-F14E4755640E}" type="parTrans" cxnId="{8856E046-266A-472A-8D50-6F220867CF75}">
      <dgm:prSet/>
      <dgm:spPr/>
      <dgm:t>
        <a:bodyPr/>
        <a:lstStyle/>
        <a:p>
          <a:endParaRPr lang="en-US" sz="1900">
            <a:latin typeface="Times New Roman" pitchFamily="18" charset="0"/>
            <a:cs typeface="Times New Roman" pitchFamily="18" charset="0"/>
          </a:endParaRPr>
        </a:p>
      </dgm:t>
    </dgm:pt>
    <dgm:pt modelId="{357C2C05-8DDA-4842-95C4-6D33C30DB6B1}" type="sibTrans" cxnId="{8856E046-266A-472A-8D50-6F220867CF75}">
      <dgm:prSet/>
      <dgm:spPr/>
      <dgm:t>
        <a:bodyPr/>
        <a:lstStyle/>
        <a:p>
          <a:endParaRPr lang="en-US" sz="1900">
            <a:latin typeface="Times New Roman" pitchFamily="18" charset="0"/>
            <a:cs typeface="Times New Roman" pitchFamily="18" charset="0"/>
          </a:endParaRPr>
        </a:p>
      </dgm:t>
    </dgm:pt>
    <dgm:pt modelId="{E7ED9BD8-66ED-473E-82EB-8D1D460D3FEC}">
      <dgm:prSet phldrT="[Text]" custT="1"/>
      <dgm:spPr/>
      <dgm:t>
        <a:bodyPr/>
        <a:lstStyle/>
        <a:p>
          <a:r>
            <a:rPr lang="en-US" sz="1900" dirty="0" smtClean="0">
              <a:latin typeface="Times New Roman" pitchFamily="18" charset="0"/>
              <a:cs typeface="Times New Roman" pitchFamily="18" charset="0"/>
            </a:rPr>
            <a:t>I</a:t>
          </a:r>
          <a:endParaRPr lang="en-US" sz="1900" dirty="0">
            <a:latin typeface="Times New Roman" pitchFamily="18" charset="0"/>
            <a:cs typeface="Times New Roman" pitchFamily="18" charset="0"/>
          </a:endParaRPr>
        </a:p>
      </dgm:t>
    </dgm:pt>
    <dgm:pt modelId="{4512E0A4-E07F-46CD-8E4B-DA0C54170A05}" type="parTrans" cxnId="{01720A16-342D-4A15-94C3-794C12C321D8}">
      <dgm:prSet/>
      <dgm:spPr/>
      <dgm:t>
        <a:bodyPr/>
        <a:lstStyle/>
        <a:p>
          <a:endParaRPr lang="en-US" sz="1900">
            <a:latin typeface="Times New Roman" pitchFamily="18" charset="0"/>
            <a:cs typeface="Times New Roman" pitchFamily="18" charset="0"/>
          </a:endParaRPr>
        </a:p>
      </dgm:t>
    </dgm:pt>
    <dgm:pt modelId="{D17999DB-15C9-41D5-B053-A40855909FBF}" type="sibTrans" cxnId="{01720A16-342D-4A15-94C3-794C12C321D8}">
      <dgm:prSet/>
      <dgm:spPr/>
      <dgm:t>
        <a:bodyPr/>
        <a:lstStyle/>
        <a:p>
          <a:endParaRPr lang="en-US" sz="1900">
            <a:latin typeface="Times New Roman" pitchFamily="18" charset="0"/>
            <a:cs typeface="Times New Roman" pitchFamily="18" charset="0"/>
          </a:endParaRPr>
        </a:p>
      </dgm:t>
    </dgm:pt>
    <dgm:pt modelId="{8130AB69-D5FC-4ED6-9F49-311C1F0C37C0}">
      <dgm:prSet phldrT="[Text]" custT="1"/>
      <dgm:spPr/>
      <dgm:t>
        <a:bodyPr/>
        <a:lstStyle/>
        <a:p>
          <a:r>
            <a:rPr lang="en-US" sz="1900" dirty="0" smtClean="0">
              <a:latin typeface="Times New Roman" pitchFamily="18" charset="0"/>
              <a:cs typeface="Times New Roman" pitchFamily="18" charset="0"/>
            </a:rPr>
            <a:t>RM</a:t>
          </a:r>
          <a:endParaRPr lang="en-US" sz="1900" dirty="0">
            <a:latin typeface="Times New Roman" pitchFamily="18" charset="0"/>
            <a:cs typeface="Times New Roman" pitchFamily="18" charset="0"/>
          </a:endParaRPr>
        </a:p>
      </dgm:t>
    </dgm:pt>
    <dgm:pt modelId="{4E36262A-6F26-4C5F-9C9F-F27797D814C6}" type="parTrans" cxnId="{6F5A4479-42F9-4219-920D-6692AFB5891F}">
      <dgm:prSet/>
      <dgm:spPr/>
      <dgm:t>
        <a:bodyPr/>
        <a:lstStyle/>
        <a:p>
          <a:endParaRPr lang="en-US" sz="1900">
            <a:latin typeface="Times New Roman" pitchFamily="18" charset="0"/>
            <a:cs typeface="Times New Roman" pitchFamily="18" charset="0"/>
          </a:endParaRPr>
        </a:p>
      </dgm:t>
    </dgm:pt>
    <dgm:pt modelId="{84DD346C-4EE8-4712-9FE1-988760DF1AE7}" type="sibTrans" cxnId="{6F5A4479-42F9-4219-920D-6692AFB5891F}">
      <dgm:prSet/>
      <dgm:spPr/>
      <dgm:t>
        <a:bodyPr/>
        <a:lstStyle/>
        <a:p>
          <a:endParaRPr lang="en-US" sz="1900">
            <a:latin typeface="Times New Roman" pitchFamily="18" charset="0"/>
            <a:cs typeface="Times New Roman" pitchFamily="18" charset="0"/>
          </a:endParaRPr>
        </a:p>
      </dgm:t>
    </dgm:pt>
    <dgm:pt modelId="{9D29B8B0-489C-4256-A3B5-5FA9D682E2D0}">
      <dgm:prSet phldrT="[Text]" custT="1"/>
      <dgm:spPr/>
      <dgm:t>
        <a:bodyPr/>
        <a:lstStyle/>
        <a:p>
          <a:r>
            <a:rPr lang="en-US" sz="1900" dirty="0" smtClean="0">
              <a:latin typeface="Times New Roman" pitchFamily="18" charset="0"/>
              <a:cs typeface="Times New Roman" pitchFamily="18" charset="0"/>
            </a:rPr>
            <a:t>RS</a:t>
          </a:r>
          <a:endParaRPr lang="en-US" sz="1900" dirty="0">
            <a:latin typeface="Times New Roman" pitchFamily="18" charset="0"/>
            <a:cs typeface="Times New Roman" pitchFamily="18" charset="0"/>
          </a:endParaRPr>
        </a:p>
      </dgm:t>
    </dgm:pt>
    <dgm:pt modelId="{F7E8D3F9-CD30-4F30-BB21-EBE77637E1F6}" type="parTrans" cxnId="{0638835E-3595-475A-8DC7-3B2A2B734310}">
      <dgm:prSet/>
      <dgm:spPr/>
      <dgm:t>
        <a:bodyPr/>
        <a:lstStyle/>
        <a:p>
          <a:endParaRPr lang="en-US" sz="1900">
            <a:latin typeface="Times New Roman" pitchFamily="18" charset="0"/>
            <a:cs typeface="Times New Roman" pitchFamily="18" charset="0"/>
          </a:endParaRPr>
        </a:p>
      </dgm:t>
    </dgm:pt>
    <dgm:pt modelId="{C7C25D85-E6D8-4367-B63B-F6EF165BD56D}" type="sibTrans" cxnId="{0638835E-3595-475A-8DC7-3B2A2B734310}">
      <dgm:prSet/>
      <dgm:spPr/>
      <dgm:t>
        <a:bodyPr/>
        <a:lstStyle/>
        <a:p>
          <a:endParaRPr lang="en-US" sz="1900">
            <a:latin typeface="Times New Roman" pitchFamily="18" charset="0"/>
            <a:cs typeface="Times New Roman" pitchFamily="18" charset="0"/>
          </a:endParaRPr>
        </a:p>
      </dgm:t>
    </dgm:pt>
    <dgm:pt modelId="{6B76FB5D-7E73-4E17-9A1B-CE183C807B91}" type="pres">
      <dgm:prSet presAssocID="{17E38821-9BA7-46CA-860E-0BF91853D808}" presName="cycleMatrixDiagram" presStyleCnt="0">
        <dgm:presLayoutVars>
          <dgm:chMax val="1"/>
          <dgm:dir/>
          <dgm:animLvl val="lvl"/>
          <dgm:resizeHandles val="exact"/>
        </dgm:presLayoutVars>
      </dgm:prSet>
      <dgm:spPr/>
      <dgm:t>
        <a:bodyPr/>
        <a:lstStyle/>
        <a:p>
          <a:endParaRPr lang="en-US"/>
        </a:p>
      </dgm:t>
    </dgm:pt>
    <dgm:pt modelId="{C20E05F1-2D20-4D71-B8E3-B2613C2D9811}" type="pres">
      <dgm:prSet presAssocID="{17E38821-9BA7-46CA-860E-0BF91853D808}" presName="children" presStyleCnt="0"/>
      <dgm:spPr/>
    </dgm:pt>
    <dgm:pt modelId="{E79BA598-97B5-4D3B-92BA-FF34741A7289}" type="pres">
      <dgm:prSet presAssocID="{17E38821-9BA7-46CA-860E-0BF91853D808}" presName="childPlaceholder" presStyleCnt="0"/>
      <dgm:spPr/>
    </dgm:pt>
    <dgm:pt modelId="{98D6A88D-02F6-45A1-B4F3-6982E04485D7}" type="pres">
      <dgm:prSet presAssocID="{17E38821-9BA7-46CA-860E-0BF91853D808}" presName="circle" presStyleCnt="0"/>
      <dgm:spPr/>
    </dgm:pt>
    <dgm:pt modelId="{C69D9CA5-9340-46C5-9D30-7ECE9C3DF5C6}" type="pres">
      <dgm:prSet presAssocID="{17E38821-9BA7-46CA-860E-0BF91853D808}" presName="quadrant1" presStyleLbl="node1" presStyleIdx="0" presStyleCnt="4" custScaleX="113745" custScaleY="111930">
        <dgm:presLayoutVars>
          <dgm:chMax val="1"/>
          <dgm:bulletEnabled val="1"/>
        </dgm:presLayoutVars>
      </dgm:prSet>
      <dgm:spPr/>
      <dgm:t>
        <a:bodyPr/>
        <a:lstStyle/>
        <a:p>
          <a:endParaRPr lang="en-US"/>
        </a:p>
      </dgm:t>
    </dgm:pt>
    <dgm:pt modelId="{DE9128F8-DAA9-4FD8-9C76-ECED1DFD836F}" type="pres">
      <dgm:prSet presAssocID="{17E38821-9BA7-46CA-860E-0BF91853D808}" presName="quadrant2" presStyleLbl="node1" presStyleIdx="1" presStyleCnt="4" custScaleX="110745" custScaleY="111930">
        <dgm:presLayoutVars>
          <dgm:chMax val="1"/>
          <dgm:bulletEnabled val="1"/>
        </dgm:presLayoutVars>
      </dgm:prSet>
      <dgm:spPr/>
      <dgm:t>
        <a:bodyPr/>
        <a:lstStyle/>
        <a:p>
          <a:endParaRPr lang="en-US"/>
        </a:p>
      </dgm:t>
    </dgm:pt>
    <dgm:pt modelId="{87BA795A-1DC7-4280-85AC-3983FB5ADE2E}" type="pres">
      <dgm:prSet presAssocID="{17E38821-9BA7-46CA-860E-0BF91853D808}" presName="quadrant3" presStyleLbl="node1" presStyleIdx="2" presStyleCnt="4" custScaleX="110745" custScaleY="111931">
        <dgm:presLayoutVars>
          <dgm:chMax val="1"/>
          <dgm:bulletEnabled val="1"/>
        </dgm:presLayoutVars>
      </dgm:prSet>
      <dgm:spPr/>
      <dgm:t>
        <a:bodyPr/>
        <a:lstStyle/>
        <a:p>
          <a:endParaRPr lang="en-US"/>
        </a:p>
      </dgm:t>
    </dgm:pt>
    <dgm:pt modelId="{4FC5D28E-4AA3-4519-B7EA-2845DB95594B}" type="pres">
      <dgm:prSet presAssocID="{17E38821-9BA7-46CA-860E-0BF91853D808}" presName="quadrant4" presStyleLbl="node1" presStyleIdx="3" presStyleCnt="4" custScaleX="113117" custScaleY="111931">
        <dgm:presLayoutVars>
          <dgm:chMax val="1"/>
          <dgm:bulletEnabled val="1"/>
        </dgm:presLayoutVars>
      </dgm:prSet>
      <dgm:spPr/>
      <dgm:t>
        <a:bodyPr/>
        <a:lstStyle/>
        <a:p>
          <a:endParaRPr lang="en-US"/>
        </a:p>
      </dgm:t>
    </dgm:pt>
    <dgm:pt modelId="{91DED361-31BB-405D-97CC-3F915C8668BE}" type="pres">
      <dgm:prSet presAssocID="{17E38821-9BA7-46CA-860E-0BF91853D808}" presName="quadrantPlaceholder" presStyleCnt="0"/>
      <dgm:spPr/>
    </dgm:pt>
    <dgm:pt modelId="{7119491E-38B5-4233-BD69-DB0BFB2AF88E}" type="pres">
      <dgm:prSet presAssocID="{17E38821-9BA7-46CA-860E-0BF91853D808}" presName="center1" presStyleLbl="fgShp" presStyleIdx="0" presStyleCnt="2"/>
      <dgm:spPr/>
    </dgm:pt>
    <dgm:pt modelId="{31064AF6-5002-4AC6-BFCF-BC3F3483EC67}" type="pres">
      <dgm:prSet presAssocID="{17E38821-9BA7-46CA-860E-0BF91853D808}" presName="center2" presStyleLbl="fgShp" presStyleIdx="1" presStyleCnt="2"/>
      <dgm:spPr/>
    </dgm:pt>
  </dgm:ptLst>
  <dgm:cxnLst>
    <dgm:cxn modelId="{90295FC2-6EC8-47DD-BB47-A9995D5A6E01}" type="presOf" srcId="{17E38821-9BA7-46CA-860E-0BF91853D808}" destId="{6B76FB5D-7E73-4E17-9A1B-CE183C807B91}" srcOrd="0" destOrd="0" presId="urn:microsoft.com/office/officeart/2005/8/layout/cycle4"/>
    <dgm:cxn modelId="{3D17E72F-AB0B-458C-B6E6-5A39D898FF94}" type="presOf" srcId="{E7ED9BD8-66ED-473E-82EB-8D1D460D3FEC}" destId="{DE9128F8-DAA9-4FD8-9C76-ECED1DFD836F}" srcOrd="0" destOrd="0" presId="urn:microsoft.com/office/officeart/2005/8/layout/cycle4"/>
    <dgm:cxn modelId="{0638835E-3595-475A-8DC7-3B2A2B734310}" srcId="{17E38821-9BA7-46CA-860E-0BF91853D808}" destId="{9D29B8B0-489C-4256-A3B5-5FA9D682E2D0}" srcOrd="3" destOrd="0" parTransId="{F7E8D3F9-CD30-4F30-BB21-EBE77637E1F6}" sibTransId="{C7C25D85-E6D8-4367-B63B-F6EF165BD56D}"/>
    <dgm:cxn modelId="{F0E8D132-3053-43DC-A954-6936014AA49A}" type="presOf" srcId="{6BE1AE6B-356C-4CB4-8D45-AF42C085D3EF}" destId="{C69D9CA5-9340-46C5-9D30-7ECE9C3DF5C6}" srcOrd="0" destOrd="0" presId="urn:microsoft.com/office/officeart/2005/8/layout/cycle4"/>
    <dgm:cxn modelId="{6F5A4479-42F9-4219-920D-6692AFB5891F}" srcId="{17E38821-9BA7-46CA-860E-0BF91853D808}" destId="{8130AB69-D5FC-4ED6-9F49-311C1F0C37C0}" srcOrd="2" destOrd="0" parTransId="{4E36262A-6F26-4C5F-9C9F-F27797D814C6}" sibTransId="{84DD346C-4EE8-4712-9FE1-988760DF1AE7}"/>
    <dgm:cxn modelId="{01720A16-342D-4A15-94C3-794C12C321D8}" srcId="{17E38821-9BA7-46CA-860E-0BF91853D808}" destId="{E7ED9BD8-66ED-473E-82EB-8D1D460D3FEC}" srcOrd="1" destOrd="0" parTransId="{4512E0A4-E07F-46CD-8E4B-DA0C54170A05}" sibTransId="{D17999DB-15C9-41D5-B053-A40855909FBF}"/>
    <dgm:cxn modelId="{B4FA9603-2252-4057-B0CF-0B3D8C42FF31}" type="presOf" srcId="{9D29B8B0-489C-4256-A3B5-5FA9D682E2D0}" destId="{4FC5D28E-4AA3-4519-B7EA-2845DB95594B}" srcOrd="0" destOrd="0" presId="urn:microsoft.com/office/officeart/2005/8/layout/cycle4"/>
    <dgm:cxn modelId="{1C18B58D-A39A-42FF-918D-284EBA450858}" type="presOf" srcId="{8130AB69-D5FC-4ED6-9F49-311C1F0C37C0}" destId="{87BA795A-1DC7-4280-85AC-3983FB5ADE2E}" srcOrd="0" destOrd="0" presId="urn:microsoft.com/office/officeart/2005/8/layout/cycle4"/>
    <dgm:cxn modelId="{8856E046-266A-472A-8D50-6F220867CF75}" srcId="{17E38821-9BA7-46CA-860E-0BF91853D808}" destId="{6BE1AE6B-356C-4CB4-8D45-AF42C085D3EF}" srcOrd="0" destOrd="0" parTransId="{6A3A0EEC-7402-4A74-9CD6-F14E4755640E}" sibTransId="{357C2C05-8DDA-4842-95C4-6D33C30DB6B1}"/>
    <dgm:cxn modelId="{9CCEA877-CD1E-48B4-86EF-EF880377F12A}" type="presParOf" srcId="{6B76FB5D-7E73-4E17-9A1B-CE183C807B91}" destId="{C20E05F1-2D20-4D71-B8E3-B2613C2D9811}" srcOrd="0" destOrd="0" presId="urn:microsoft.com/office/officeart/2005/8/layout/cycle4"/>
    <dgm:cxn modelId="{89C4DAAD-CFBE-4B01-86D4-90F4354BE0A0}" type="presParOf" srcId="{C20E05F1-2D20-4D71-B8E3-B2613C2D9811}" destId="{E79BA598-97B5-4D3B-92BA-FF34741A7289}" srcOrd="0" destOrd="0" presId="urn:microsoft.com/office/officeart/2005/8/layout/cycle4"/>
    <dgm:cxn modelId="{E2DB86D2-7FFE-4E1E-8C4F-EF5ABEC6A3E7}" type="presParOf" srcId="{6B76FB5D-7E73-4E17-9A1B-CE183C807B91}" destId="{98D6A88D-02F6-45A1-B4F3-6982E04485D7}" srcOrd="1" destOrd="0" presId="urn:microsoft.com/office/officeart/2005/8/layout/cycle4"/>
    <dgm:cxn modelId="{1112D1EB-8FAF-471E-84FC-190E09DD8BFA}" type="presParOf" srcId="{98D6A88D-02F6-45A1-B4F3-6982E04485D7}" destId="{C69D9CA5-9340-46C5-9D30-7ECE9C3DF5C6}" srcOrd="0" destOrd="0" presId="urn:microsoft.com/office/officeart/2005/8/layout/cycle4"/>
    <dgm:cxn modelId="{7D20F745-5528-439B-8104-F6D6D9905779}" type="presParOf" srcId="{98D6A88D-02F6-45A1-B4F3-6982E04485D7}" destId="{DE9128F8-DAA9-4FD8-9C76-ECED1DFD836F}" srcOrd="1" destOrd="0" presId="urn:microsoft.com/office/officeart/2005/8/layout/cycle4"/>
    <dgm:cxn modelId="{EDAF4C2C-FFD1-49F7-8E8E-546727A68369}" type="presParOf" srcId="{98D6A88D-02F6-45A1-B4F3-6982E04485D7}" destId="{87BA795A-1DC7-4280-85AC-3983FB5ADE2E}" srcOrd="2" destOrd="0" presId="urn:microsoft.com/office/officeart/2005/8/layout/cycle4"/>
    <dgm:cxn modelId="{524C71C5-2811-4B1E-B38C-C787ECBB34DC}" type="presParOf" srcId="{98D6A88D-02F6-45A1-B4F3-6982E04485D7}" destId="{4FC5D28E-4AA3-4519-B7EA-2845DB95594B}" srcOrd="3" destOrd="0" presId="urn:microsoft.com/office/officeart/2005/8/layout/cycle4"/>
    <dgm:cxn modelId="{F23F88F0-C45C-4E05-994F-BBF15D4E42FB}" type="presParOf" srcId="{98D6A88D-02F6-45A1-B4F3-6982E04485D7}" destId="{91DED361-31BB-405D-97CC-3F915C8668BE}" srcOrd="4" destOrd="0" presId="urn:microsoft.com/office/officeart/2005/8/layout/cycle4"/>
    <dgm:cxn modelId="{6FAAC941-E618-4C3A-808E-CCCD78C2CFA3}" type="presParOf" srcId="{6B76FB5D-7E73-4E17-9A1B-CE183C807B91}" destId="{7119491E-38B5-4233-BD69-DB0BFB2AF88E}" srcOrd="2" destOrd="0" presId="urn:microsoft.com/office/officeart/2005/8/layout/cycle4"/>
    <dgm:cxn modelId="{20EC7EB2-15AE-40C0-AF69-DD52BB7C9978}" type="presParOf" srcId="{6B76FB5D-7E73-4E17-9A1B-CE183C807B91}" destId="{31064AF6-5002-4AC6-BFCF-BC3F3483EC6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FB6BAE-A050-4468-BA7C-4B2BC421C91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0682F8B3-068E-412E-9394-E59CCBE4C14C}">
      <dgm:prSet phldrT="[Text]"/>
      <dgm:spPr>
        <a:solidFill>
          <a:schemeClr val="accent1">
            <a:lumMod val="50000"/>
          </a:schemeClr>
        </a:solidFill>
        <a:scene3d>
          <a:camera prst="orthographicFront"/>
          <a:lightRig rig="threePt" dir="t"/>
        </a:scene3d>
        <a:sp3d>
          <a:bevelT/>
        </a:sp3d>
      </dgm:spPr>
      <dgm:t>
        <a:bodyPr/>
        <a:lstStyle/>
        <a:p>
          <a:r>
            <a:rPr lang="en-US" dirty="0" smtClean="0"/>
            <a:t>Underpin Research</a:t>
          </a:r>
          <a:endParaRPr lang="en-US" dirty="0"/>
        </a:p>
      </dgm:t>
    </dgm:pt>
    <dgm:pt modelId="{6FB1B498-8222-46D7-87B2-BDE2B5A9E94C}" type="parTrans" cxnId="{8408C4E4-16A5-4052-A138-CEB2BDE1A4A1}">
      <dgm:prSet/>
      <dgm:spPr/>
      <dgm:t>
        <a:bodyPr/>
        <a:lstStyle/>
        <a:p>
          <a:endParaRPr lang="en-US"/>
        </a:p>
      </dgm:t>
    </dgm:pt>
    <dgm:pt modelId="{7D3BAE78-BD7A-4C76-9595-683EBC481F23}" type="sibTrans" cxnId="{8408C4E4-16A5-4052-A138-CEB2BDE1A4A1}">
      <dgm:prSet/>
      <dgm:spPr/>
      <dgm:t>
        <a:bodyPr/>
        <a:lstStyle/>
        <a:p>
          <a:endParaRPr lang="en-US"/>
        </a:p>
      </dgm:t>
    </dgm:pt>
    <dgm:pt modelId="{82B7A9B7-3B5E-43CA-8D67-647A86CAF892}">
      <dgm:prSet phldrT="[Text]"/>
      <dgm:spPr/>
      <dgm:t>
        <a:bodyPr/>
        <a:lstStyle/>
        <a:p>
          <a:r>
            <a:rPr lang="en-US" dirty="0" smtClean="0"/>
            <a:t>Essential content &amp; resources</a:t>
          </a:r>
          <a:endParaRPr lang="en-US" dirty="0"/>
        </a:p>
      </dgm:t>
    </dgm:pt>
    <dgm:pt modelId="{B914B871-53AB-4D36-996B-0A029961C8C1}" type="parTrans" cxnId="{24692F2E-4F32-4400-B500-4C4F97FE83E0}">
      <dgm:prSet/>
      <dgm:spPr/>
      <dgm:t>
        <a:bodyPr/>
        <a:lstStyle/>
        <a:p>
          <a:endParaRPr lang="en-US"/>
        </a:p>
      </dgm:t>
    </dgm:pt>
    <dgm:pt modelId="{9896E451-D1F6-4F35-8222-702C981C12A1}" type="sibTrans" cxnId="{24692F2E-4F32-4400-B500-4C4F97FE83E0}">
      <dgm:prSet/>
      <dgm:spPr/>
      <dgm:t>
        <a:bodyPr/>
        <a:lstStyle/>
        <a:p>
          <a:endParaRPr lang="en-US"/>
        </a:p>
      </dgm:t>
    </dgm:pt>
    <dgm:pt modelId="{8B6A78B3-E102-4792-BCDA-E018F0321CDB}">
      <dgm:prSet phldrT="[Text]"/>
      <dgm:spPr/>
      <dgm:t>
        <a:bodyPr/>
        <a:lstStyle/>
        <a:p>
          <a:r>
            <a:rPr lang="en-US" dirty="0" smtClean="0"/>
            <a:t>Incubate digital scholarship starting with Freedman Center redesign</a:t>
          </a:r>
          <a:endParaRPr lang="en-US" dirty="0"/>
        </a:p>
      </dgm:t>
    </dgm:pt>
    <dgm:pt modelId="{53086907-BAFB-4482-ACAC-BE1840FB8EBA}" type="parTrans" cxnId="{25F4B712-7C14-48CF-B4BC-6494C2354E5D}">
      <dgm:prSet/>
      <dgm:spPr/>
      <dgm:t>
        <a:bodyPr/>
        <a:lstStyle/>
        <a:p>
          <a:endParaRPr lang="en-US"/>
        </a:p>
      </dgm:t>
    </dgm:pt>
    <dgm:pt modelId="{78A8809A-7302-412A-8DEF-95C9608B7DB5}" type="sibTrans" cxnId="{25F4B712-7C14-48CF-B4BC-6494C2354E5D}">
      <dgm:prSet/>
      <dgm:spPr/>
      <dgm:t>
        <a:bodyPr/>
        <a:lstStyle/>
        <a:p>
          <a:endParaRPr lang="en-US"/>
        </a:p>
      </dgm:t>
    </dgm:pt>
    <dgm:pt modelId="{A9FF62D3-E14D-4314-87D8-E412730A77E8}">
      <dgm:prSet phldrT="[Text]"/>
      <dgm:spPr>
        <a:solidFill>
          <a:srgbClr val="990033"/>
        </a:solidFill>
        <a:scene3d>
          <a:camera prst="orthographicFront"/>
          <a:lightRig rig="threePt" dir="t"/>
        </a:scene3d>
        <a:sp3d>
          <a:bevelT/>
        </a:sp3d>
      </dgm:spPr>
      <dgm:t>
        <a:bodyPr/>
        <a:lstStyle/>
        <a:p>
          <a:r>
            <a:rPr lang="en-US" dirty="0" smtClean="0"/>
            <a:t>Enrich Learning</a:t>
          </a:r>
          <a:endParaRPr lang="en-US" dirty="0"/>
        </a:p>
      </dgm:t>
    </dgm:pt>
    <dgm:pt modelId="{E517FF63-56CB-4320-8114-3336A4F9C615}" type="parTrans" cxnId="{F99E9B2C-F5A5-48A3-8D58-8F565DE2566D}">
      <dgm:prSet/>
      <dgm:spPr/>
      <dgm:t>
        <a:bodyPr/>
        <a:lstStyle/>
        <a:p>
          <a:endParaRPr lang="en-US"/>
        </a:p>
      </dgm:t>
    </dgm:pt>
    <dgm:pt modelId="{FE88BE4E-EE04-4B05-9202-84441B1E9C43}" type="sibTrans" cxnId="{F99E9B2C-F5A5-48A3-8D58-8F565DE2566D}">
      <dgm:prSet/>
      <dgm:spPr/>
      <dgm:t>
        <a:bodyPr/>
        <a:lstStyle/>
        <a:p>
          <a:endParaRPr lang="en-US"/>
        </a:p>
      </dgm:t>
    </dgm:pt>
    <dgm:pt modelId="{387492A7-5624-44C6-823D-61F4857C0B21}">
      <dgm:prSet phldrT="[Text]"/>
      <dgm:spPr/>
      <dgm:t>
        <a:bodyPr/>
        <a:lstStyle/>
        <a:p>
          <a:r>
            <a:rPr lang="en-US" dirty="0" smtClean="0"/>
            <a:t>Quality physical and virtual services and spaces</a:t>
          </a:r>
          <a:endParaRPr lang="en-US" dirty="0"/>
        </a:p>
      </dgm:t>
    </dgm:pt>
    <dgm:pt modelId="{956FEEE3-ABCA-4A99-B682-8A9E5B8B7B68}" type="parTrans" cxnId="{C016C531-CA44-4749-8E2F-151ABC1D7AFC}">
      <dgm:prSet/>
      <dgm:spPr/>
      <dgm:t>
        <a:bodyPr/>
        <a:lstStyle/>
        <a:p>
          <a:endParaRPr lang="en-US"/>
        </a:p>
      </dgm:t>
    </dgm:pt>
    <dgm:pt modelId="{5DC7DA0F-9925-4C1B-BB1A-7CE7F49FD30B}" type="sibTrans" cxnId="{C016C531-CA44-4749-8E2F-151ABC1D7AFC}">
      <dgm:prSet/>
      <dgm:spPr/>
      <dgm:t>
        <a:bodyPr/>
        <a:lstStyle/>
        <a:p>
          <a:endParaRPr lang="en-US"/>
        </a:p>
      </dgm:t>
    </dgm:pt>
    <dgm:pt modelId="{000F13F6-275B-4B15-B84F-8CF5A1DE458F}">
      <dgm:prSet phldrT="[Text]"/>
      <dgm:spPr/>
      <dgm:t>
        <a:bodyPr/>
        <a:lstStyle/>
        <a:p>
          <a:r>
            <a:rPr lang="en-US" dirty="0" smtClean="0"/>
            <a:t>Distinctive special collections</a:t>
          </a:r>
          <a:endParaRPr lang="en-US" dirty="0"/>
        </a:p>
      </dgm:t>
    </dgm:pt>
    <dgm:pt modelId="{717E10EB-EAA8-480B-B582-827732AB6F79}" type="parTrans" cxnId="{84EAADFF-DA8D-4270-8CB7-DCA414110D21}">
      <dgm:prSet/>
      <dgm:spPr/>
      <dgm:t>
        <a:bodyPr/>
        <a:lstStyle/>
        <a:p>
          <a:endParaRPr lang="en-US"/>
        </a:p>
      </dgm:t>
    </dgm:pt>
    <dgm:pt modelId="{ABCA62AE-6D8A-465B-A444-F30BAC0E022C}" type="sibTrans" cxnId="{84EAADFF-DA8D-4270-8CB7-DCA414110D21}">
      <dgm:prSet/>
      <dgm:spPr/>
      <dgm:t>
        <a:bodyPr/>
        <a:lstStyle/>
        <a:p>
          <a:endParaRPr lang="en-US"/>
        </a:p>
      </dgm:t>
    </dgm:pt>
    <dgm:pt modelId="{2E6206B6-556C-4A34-B258-5C1A5EC3E3E3}">
      <dgm:prSet phldrT="[Text]"/>
      <dgm:spPr>
        <a:solidFill>
          <a:schemeClr val="accent6">
            <a:lumMod val="75000"/>
          </a:schemeClr>
        </a:solidFill>
        <a:scene3d>
          <a:camera prst="orthographicFront"/>
          <a:lightRig rig="threePt" dir="t"/>
        </a:scene3d>
        <a:sp3d>
          <a:bevelT/>
        </a:sp3d>
      </dgm:spPr>
      <dgm:t>
        <a:bodyPr/>
        <a:lstStyle/>
        <a:p>
          <a:r>
            <a:rPr lang="en-US" dirty="0" smtClean="0"/>
            <a:t>Advance Shared Services</a:t>
          </a:r>
          <a:endParaRPr lang="en-US" dirty="0"/>
        </a:p>
      </dgm:t>
    </dgm:pt>
    <dgm:pt modelId="{0EC45F12-9275-47C1-9188-BD4E35D051B5}" type="parTrans" cxnId="{8B420883-E20D-4BF2-AA1C-F3B0B4958D22}">
      <dgm:prSet/>
      <dgm:spPr/>
      <dgm:t>
        <a:bodyPr/>
        <a:lstStyle/>
        <a:p>
          <a:endParaRPr lang="en-US"/>
        </a:p>
      </dgm:t>
    </dgm:pt>
    <dgm:pt modelId="{5D3A7FD2-4428-43E6-B717-D02D1B1801C9}" type="sibTrans" cxnId="{8B420883-E20D-4BF2-AA1C-F3B0B4958D22}">
      <dgm:prSet/>
      <dgm:spPr/>
      <dgm:t>
        <a:bodyPr/>
        <a:lstStyle/>
        <a:p>
          <a:endParaRPr lang="en-US"/>
        </a:p>
      </dgm:t>
    </dgm:pt>
    <dgm:pt modelId="{2990E725-94CE-436F-BCD2-88CFF82E5AC6}">
      <dgm:prSet phldrT="[Text]"/>
      <dgm:spPr/>
      <dgm:t>
        <a:bodyPr/>
        <a:lstStyle/>
        <a:p>
          <a:r>
            <a:rPr lang="en-US" dirty="0" smtClean="0"/>
            <a:t>Consistent &amp; coordinated campus library experiences</a:t>
          </a:r>
          <a:endParaRPr lang="en-US" dirty="0"/>
        </a:p>
      </dgm:t>
    </dgm:pt>
    <dgm:pt modelId="{91A2BB4A-4E47-4EB3-9E1D-07C68EF3A77F}" type="parTrans" cxnId="{79382AC6-6763-4313-9920-5586B9531F18}">
      <dgm:prSet/>
      <dgm:spPr/>
      <dgm:t>
        <a:bodyPr/>
        <a:lstStyle/>
        <a:p>
          <a:endParaRPr lang="en-US"/>
        </a:p>
      </dgm:t>
    </dgm:pt>
    <dgm:pt modelId="{3A0971C8-7EF2-445F-A01B-A6D15875EF24}" type="sibTrans" cxnId="{79382AC6-6763-4313-9920-5586B9531F18}">
      <dgm:prSet/>
      <dgm:spPr/>
      <dgm:t>
        <a:bodyPr/>
        <a:lstStyle/>
        <a:p>
          <a:endParaRPr lang="en-US"/>
        </a:p>
      </dgm:t>
    </dgm:pt>
    <dgm:pt modelId="{0D2E3720-ED6E-40DF-A745-8A148C6D7498}">
      <dgm:prSet phldrT="[Text]"/>
      <dgm:spPr/>
      <dgm:t>
        <a:bodyPr/>
        <a:lstStyle/>
        <a:p>
          <a:r>
            <a:rPr lang="en-US" dirty="0" smtClean="0"/>
            <a:t>Collaborate with non-CWRU partners</a:t>
          </a:r>
          <a:endParaRPr lang="en-US" dirty="0"/>
        </a:p>
      </dgm:t>
    </dgm:pt>
    <dgm:pt modelId="{73F07015-D711-4918-B51F-9735D235647F}" type="parTrans" cxnId="{10551627-5419-49A4-9772-96930FCE2FD5}">
      <dgm:prSet/>
      <dgm:spPr/>
      <dgm:t>
        <a:bodyPr/>
        <a:lstStyle/>
        <a:p>
          <a:endParaRPr lang="en-US"/>
        </a:p>
      </dgm:t>
    </dgm:pt>
    <dgm:pt modelId="{9B5950C0-D78E-4807-8887-00E292049E3B}" type="sibTrans" cxnId="{10551627-5419-49A4-9772-96930FCE2FD5}">
      <dgm:prSet/>
      <dgm:spPr/>
      <dgm:t>
        <a:bodyPr/>
        <a:lstStyle/>
        <a:p>
          <a:endParaRPr lang="en-US"/>
        </a:p>
      </dgm:t>
    </dgm:pt>
    <dgm:pt modelId="{09641F95-0161-4343-BC3E-9AE14095A748}" type="pres">
      <dgm:prSet presAssocID="{36FB6BAE-A050-4468-BA7C-4B2BC421C91A}" presName="composite" presStyleCnt="0">
        <dgm:presLayoutVars>
          <dgm:chMax val="5"/>
          <dgm:dir/>
          <dgm:animLvl val="ctr"/>
          <dgm:resizeHandles val="exact"/>
        </dgm:presLayoutVars>
      </dgm:prSet>
      <dgm:spPr/>
      <dgm:t>
        <a:bodyPr/>
        <a:lstStyle/>
        <a:p>
          <a:endParaRPr lang="en-US"/>
        </a:p>
      </dgm:t>
    </dgm:pt>
    <dgm:pt modelId="{7FE621CC-6D60-45E7-ADF9-A3A5FFDAAA9C}" type="pres">
      <dgm:prSet presAssocID="{36FB6BAE-A050-4468-BA7C-4B2BC421C91A}" presName="cycle" presStyleCnt="0"/>
      <dgm:spPr/>
    </dgm:pt>
    <dgm:pt modelId="{67DB8359-91A0-456B-8ABA-69936C5AC627}" type="pres">
      <dgm:prSet presAssocID="{36FB6BAE-A050-4468-BA7C-4B2BC421C91A}" presName="centerShape" presStyleCnt="0"/>
      <dgm:spPr/>
    </dgm:pt>
    <dgm:pt modelId="{657CE943-57CA-4AEF-A85C-E93B72F1664B}" type="pres">
      <dgm:prSet presAssocID="{36FB6BAE-A050-4468-BA7C-4B2BC421C91A}" presName="connSite" presStyleLbl="node1" presStyleIdx="0" presStyleCnt="4"/>
      <dgm:spPr/>
    </dgm:pt>
    <dgm:pt modelId="{53AEBBFD-0619-448D-ABEA-198F300DCCE6}" type="pres">
      <dgm:prSet presAssocID="{36FB6BAE-A050-4468-BA7C-4B2BC421C91A}" presName="visible" presStyleLbl="node1" presStyleIdx="0" presStyleCnt="4"/>
      <dgm:spPr>
        <a:scene3d>
          <a:camera prst="orthographicFront"/>
          <a:lightRig rig="threePt" dir="t"/>
        </a:scene3d>
        <a:sp3d>
          <a:bevelT/>
        </a:sp3d>
      </dgm:spPr>
    </dgm:pt>
    <dgm:pt modelId="{BBCF4873-8BE2-4364-91F2-66E4F0B0816B}" type="pres">
      <dgm:prSet presAssocID="{6FB1B498-8222-46D7-87B2-BDE2B5A9E94C}" presName="Name25" presStyleLbl="parChTrans1D1" presStyleIdx="0" presStyleCnt="3"/>
      <dgm:spPr/>
      <dgm:t>
        <a:bodyPr/>
        <a:lstStyle/>
        <a:p>
          <a:endParaRPr lang="en-US"/>
        </a:p>
      </dgm:t>
    </dgm:pt>
    <dgm:pt modelId="{4072C63E-1979-4815-8A42-23BB8E677372}" type="pres">
      <dgm:prSet presAssocID="{0682F8B3-068E-412E-9394-E59CCBE4C14C}" presName="node" presStyleCnt="0"/>
      <dgm:spPr/>
    </dgm:pt>
    <dgm:pt modelId="{B4273308-65E2-458D-BEEB-B88BAE7A1E16}" type="pres">
      <dgm:prSet presAssocID="{0682F8B3-068E-412E-9394-E59CCBE4C14C}" presName="parentNode" presStyleLbl="node1" presStyleIdx="1" presStyleCnt="4" custLinFactNeighborX="10825" custLinFactNeighborY="-111">
        <dgm:presLayoutVars>
          <dgm:chMax val="1"/>
          <dgm:bulletEnabled val="1"/>
        </dgm:presLayoutVars>
      </dgm:prSet>
      <dgm:spPr/>
      <dgm:t>
        <a:bodyPr/>
        <a:lstStyle/>
        <a:p>
          <a:endParaRPr lang="en-US"/>
        </a:p>
      </dgm:t>
    </dgm:pt>
    <dgm:pt modelId="{45A3967F-1C01-482A-9F5D-1EF886C91E67}" type="pres">
      <dgm:prSet presAssocID="{0682F8B3-068E-412E-9394-E59CCBE4C14C}" presName="childNode" presStyleLbl="revTx" presStyleIdx="0" presStyleCnt="3">
        <dgm:presLayoutVars>
          <dgm:bulletEnabled val="1"/>
        </dgm:presLayoutVars>
      </dgm:prSet>
      <dgm:spPr/>
      <dgm:t>
        <a:bodyPr/>
        <a:lstStyle/>
        <a:p>
          <a:endParaRPr lang="en-US"/>
        </a:p>
      </dgm:t>
    </dgm:pt>
    <dgm:pt modelId="{B50F4FE5-95C5-4619-8CDB-99C86A3C55AE}" type="pres">
      <dgm:prSet presAssocID="{E517FF63-56CB-4320-8114-3336A4F9C615}" presName="Name25" presStyleLbl="parChTrans1D1" presStyleIdx="1" presStyleCnt="3"/>
      <dgm:spPr/>
      <dgm:t>
        <a:bodyPr/>
        <a:lstStyle/>
        <a:p>
          <a:endParaRPr lang="en-US"/>
        </a:p>
      </dgm:t>
    </dgm:pt>
    <dgm:pt modelId="{D31BB396-96A2-4EC2-8CAC-9ABDCB50303C}" type="pres">
      <dgm:prSet presAssocID="{A9FF62D3-E14D-4314-87D8-E412730A77E8}" presName="node" presStyleCnt="0"/>
      <dgm:spPr/>
    </dgm:pt>
    <dgm:pt modelId="{11F5A7CC-EEC3-4883-8DA3-ADB0F105D36E}" type="pres">
      <dgm:prSet presAssocID="{A9FF62D3-E14D-4314-87D8-E412730A77E8}" presName="parentNode" presStyleLbl="node1" presStyleIdx="2" presStyleCnt="4">
        <dgm:presLayoutVars>
          <dgm:chMax val="1"/>
          <dgm:bulletEnabled val="1"/>
        </dgm:presLayoutVars>
      </dgm:prSet>
      <dgm:spPr/>
      <dgm:t>
        <a:bodyPr/>
        <a:lstStyle/>
        <a:p>
          <a:endParaRPr lang="en-US"/>
        </a:p>
      </dgm:t>
    </dgm:pt>
    <dgm:pt modelId="{17637D7B-BE89-4BCB-B670-DF0BA5B84618}" type="pres">
      <dgm:prSet presAssocID="{A9FF62D3-E14D-4314-87D8-E412730A77E8}" presName="childNode" presStyleLbl="revTx" presStyleIdx="1" presStyleCnt="3">
        <dgm:presLayoutVars>
          <dgm:bulletEnabled val="1"/>
        </dgm:presLayoutVars>
      </dgm:prSet>
      <dgm:spPr/>
      <dgm:t>
        <a:bodyPr/>
        <a:lstStyle/>
        <a:p>
          <a:endParaRPr lang="en-US"/>
        </a:p>
      </dgm:t>
    </dgm:pt>
    <dgm:pt modelId="{6144DD2E-C0A3-4895-BED7-E98DA544C66B}" type="pres">
      <dgm:prSet presAssocID="{0EC45F12-9275-47C1-9188-BD4E35D051B5}" presName="Name25" presStyleLbl="parChTrans1D1" presStyleIdx="2" presStyleCnt="3"/>
      <dgm:spPr/>
      <dgm:t>
        <a:bodyPr/>
        <a:lstStyle/>
        <a:p>
          <a:endParaRPr lang="en-US"/>
        </a:p>
      </dgm:t>
    </dgm:pt>
    <dgm:pt modelId="{CB966558-7811-4139-AE88-131FBBD685F7}" type="pres">
      <dgm:prSet presAssocID="{2E6206B6-556C-4A34-B258-5C1A5EC3E3E3}" presName="node" presStyleCnt="0"/>
      <dgm:spPr/>
    </dgm:pt>
    <dgm:pt modelId="{254D34C7-725D-4FF2-BE38-34B58AD75910}" type="pres">
      <dgm:prSet presAssocID="{2E6206B6-556C-4A34-B258-5C1A5EC3E3E3}" presName="parentNode" presStyleLbl="node1" presStyleIdx="3" presStyleCnt="4">
        <dgm:presLayoutVars>
          <dgm:chMax val="1"/>
          <dgm:bulletEnabled val="1"/>
        </dgm:presLayoutVars>
      </dgm:prSet>
      <dgm:spPr/>
      <dgm:t>
        <a:bodyPr/>
        <a:lstStyle/>
        <a:p>
          <a:endParaRPr lang="en-US"/>
        </a:p>
      </dgm:t>
    </dgm:pt>
    <dgm:pt modelId="{BFD81104-B5CB-48AE-8FCE-E12F280028C8}" type="pres">
      <dgm:prSet presAssocID="{2E6206B6-556C-4A34-B258-5C1A5EC3E3E3}" presName="childNode" presStyleLbl="revTx" presStyleIdx="2" presStyleCnt="3">
        <dgm:presLayoutVars>
          <dgm:bulletEnabled val="1"/>
        </dgm:presLayoutVars>
      </dgm:prSet>
      <dgm:spPr/>
      <dgm:t>
        <a:bodyPr/>
        <a:lstStyle/>
        <a:p>
          <a:endParaRPr lang="en-US"/>
        </a:p>
      </dgm:t>
    </dgm:pt>
  </dgm:ptLst>
  <dgm:cxnLst>
    <dgm:cxn modelId="{C8174138-5503-48DA-9CA4-AC918F425641}" type="presOf" srcId="{2E6206B6-556C-4A34-B258-5C1A5EC3E3E3}" destId="{254D34C7-725D-4FF2-BE38-34B58AD75910}" srcOrd="0" destOrd="0" presId="urn:microsoft.com/office/officeart/2005/8/layout/radial2"/>
    <dgm:cxn modelId="{79382AC6-6763-4313-9920-5586B9531F18}" srcId="{2E6206B6-556C-4A34-B258-5C1A5EC3E3E3}" destId="{2990E725-94CE-436F-BCD2-88CFF82E5AC6}" srcOrd="0" destOrd="0" parTransId="{91A2BB4A-4E47-4EB3-9E1D-07C68EF3A77F}" sibTransId="{3A0971C8-7EF2-445F-A01B-A6D15875EF24}"/>
    <dgm:cxn modelId="{8408C4E4-16A5-4052-A138-CEB2BDE1A4A1}" srcId="{36FB6BAE-A050-4468-BA7C-4B2BC421C91A}" destId="{0682F8B3-068E-412E-9394-E59CCBE4C14C}" srcOrd="0" destOrd="0" parTransId="{6FB1B498-8222-46D7-87B2-BDE2B5A9E94C}" sibTransId="{7D3BAE78-BD7A-4C76-9595-683EBC481F23}"/>
    <dgm:cxn modelId="{E1FCE97A-0C50-4EF5-9EB7-8994A6B1013B}" type="presOf" srcId="{36FB6BAE-A050-4468-BA7C-4B2BC421C91A}" destId="{09641F95-0161-4343-BC3E-9AE14095A748}" srcOrd="0" destOrd="0" presId="urn:microsoft.com/office/officeart/2005/8/layout/radial2"/>
    <dgm:cxn modelId="{61AEB592-7ADD-45FE-8CC9-AF1F9A61142D}" type="presOf" srcId="{387492A7-5624-44C6-823D-61F4857C0B21}" destId="{17637D7B-BE89-4BCB-B670-DF0BA5B84618}" srcOrd="0" destOrd="0" presId="urn:microsoft.com/office/officeart/2005/8/layout/radial2"/>
    <dgm:cxn modelId="{24692F2E-4F32-4400-B500-4C4F97FE83E0}" srcId="{0682F8B3-068E-412E-9394-E59CCBE4C14C}" destId="{82B7A9B7-3B5E-43CA-8D67-647A86CAF892}" srcOrd="0" destOrd="0" parTransId="{B914B871-53AB-4D36-996B-0A029961C8C1}" sibTransId="{9896E451-D1F6-4F35-8222-702C981C12A1}"/>
    <dgm:cxn modelId="{10551627-5419-49A4-9772-96930FCE2FD5}" srcId="{2E6206B6-556C-4A34-B258-5C1A5EC3E3E3}" destId="{0D2E3720-ED6E-40DF-A745-8A148C6D7498}" srcOrd="1" destOrd="0" parTransId="{73F07015-D711-4918-B51F-9735D235647F}" sibTransId="{9B5950C0-D78E-4807-8887-00E292049E3B}"/>
    <dgm:cxn modelId="{CC7E2AD2-FCED-4D1B-8C4F-C816C6A3B802}" type="presOf" srcId="{E517FF63-56CB-4320-8114-3336A4F9C615}" destId="{B50F4FE5-95C5-4619-8CDB-99C86A3C55AE}" srcOrd="0" destOrd="0" presId="urn:microsoft.com/office/officeart/2005/8/layout/radial2"/>
    <dgm:cxn modelId="{C1216CE1-17F2-477D-BF79-01C555292620}" type="presOf" srcId="{0D2E3720-ED6E-40DF-A745-8A148C6D7498}" destId="{BFD81104-B5CB-48AE-8FCE-E12F280028C8}" srcOrd="0" destOrd="1" presId="urn:microsoft.com/office/officeart/2005/8/layout/radial2"/>
    <dgm:cxn modelId="{520A92AE-99E9-40D5-AD3F-43B4E4C10032}" type="presOf" srcId="{000F13F6-275B-4B15-B84F-8CF5A1DE458F}" destId="{17637D7B-BE89-4BCB-B670-DF0BA5B84618}" srcOrd="0" destOrd="1" presId="urn:microsoft.com/office/officeart/2005/8/layout/radial2"/>
    <dgm:cxn modelId="{C016C531-CA44-4749-8E2F-151ABC1D7AFC}" srcId="{A9FF62D3-E14D-4314-87D8-E412730A77E8}" destId="{387492A7-5624-44C6-823D-61F4857C0B21}" srcOrd="0" destOrd="0" parTransId="{956FEEE3-ABCA-4A99-B682-8A9E5B8B7B68}" sibTransId="{5DC7DA0F-9925-4C1B-BB1A-7CE7F49FD30B}"/>
    <dgm:cxn modelId="{8B420883-E20D-4BF2-AA1C-F3B0B4958D22}" srcId="{36FB6BAE-A050-4468-BA7C-4B2BC421C91A}" destId="{2E6206B6-556C-4A34-B258-5C1A5EC3E3E3}" srcOrd="2" destOrd="0" parTransId="{0EC45F12-9275-47C1-9188-BD4E35D051B5}" sibTransId="{5D3A7FD2-4428-43E6-B717-D02D1B1801C9}"/>
    <dgm:cxn modelId="{1DBE5B7D-F6D3-4E75-841E-188725DA1EC7}" type="presOf" srcId="{0682F8B3-068E-412E-9394-E59CCBE4C14C}" destId="{B4273308-65E2-458D-BEEB-B88BAE7A1E16}" srcOrd="0" destOrd="0" presId="urn:microsoft.com/office/officeart/2005/8/layout/radial2"/>
    <dgm:cxn modelId="{D70BC19F-3083-4724-8473-0FE2DF92F0DA}" type="presOf" srcId="{6FB1B498-8222-46D7-87B2-BDE2B5A9E94C}" destId="{BBCF4873-8BE2-4364-91F2-66E4F0B0816B}" srcOrd="0" destOrd="0" presId="urn:microsoft.com/office/officeart/2005/8/layout/radial2"/>
    <dgm:cxn modelId="{25F4B712-7C14-48CF-B4BC-6494C2354E5D}" srcId="{0682F8B3-068E-412E-9394-E59CCBE4C14C}" destId="{8B6A78B3-E102-4792-BCDA-E018F0321CDB}" srcOrd="1" destOrd="0" parTransId="{53086907-BAFB-4482-ACAC-BE1840FB8EBA}" sibTransId="{78A8809A-7302-412A-8DEF-95C9608B7DB5}"/>
    <dgm:cxn modelId="{F99E9B2C-F5A5-48A3-8D58-8F565DE2566D}" srcId="{36FB6BAE-A050-4468-BA7C-4B2BC421C91A}" destId="{A9FF62D3-E14D-4314-87D8-E412730A77E8}" srcOrd="1" destOrd="0" parTransId="{E517FF63-56CB-4320-8114-3336A4F9C615}" sibTransId="{FE88BE4E-EE04-4B05-9202-84441B1E9C43}"/>
    <dgm:cxn modelId="{84EAADFF-DA8D-4270-8CB7-DCA414110D21}" srcId="{A9FF62D3-E14D-4314-87D8-E412730A77E8}" destId="{000F13F6-275B-4B15-B84F-8CF5A1DE458F}" srcOrd="1" destOrd="0" parTransId="{717E10EB-EAA8-480B-B582-827732AB6F79}" sibTransId="{ABCA62AE-6D8A-465B-A444-F30BAC0E022C}"/>
    <dgm:cxn modelId="{071B5915-3E17-41F1-84F0-0375FA7E56F2}" type="presOf" srcId="{8B6A78B3-E102-4792-BCDA-E018F0321CDB}" destId="{45A3967F-1C01-482A-9F5D-1EF886C91E67}" srcOrd="0" destOrd="1" presId="urn:microsoft.com/office/officeart/2005/8/layout/radial2"/>
    <dgm:cxn modelId="{60E0C1E6-B494-4A24-BF97-70EB80A2C21F}" type="presOf" srcId="{2990E725-94CE-436F-BCD2-88CFF82E5AC6}" destId="{BFD81104-B5CB-48AE-8FCE-E12F280028C8}" srcOrd="0" destOrd="0" presId="urn:microsoft.com/office/officeart/2005/8/layout/radial2"/>
    <dgm:cxn modelId="{A34DE141-979E-4B82-9BCF-EDF6B285BAC4}" type="presOf" srcId="{A9FF62D3-E14D-4314-87D8-E412730A77E8}" destId="{11F5A7CC-EEC3-4883-8DA3-ADB0F105D36E}" srcOrd="0" destOrd="0" presId="urn:microsoft.com/office/officeart/2005/8/layout/radial2"/>
    <dgm:cxn modelId="{F05EBB4B-9200-46A4-82E2-833BA20AA92D}" type="presOf" srcId="{0EC45F12-9275-47C1-9188-BD4E35D051B5}" destId="{6144DD2E-C0A3-4895-BED7-E98DA544C66B}" srcOrd="0" destOrd="0" presId="urn:microsoft.com/office/officeart/2005/8/layout/radial2"/>
    <dgm:cxn modelId="{BC3F1EAB-9148-4D07-BA0E-9019D276982B}" type="presOf" srcId="{82B7A9B7-3B5E-43CA-8D67-647A86CAF892}" destId="{45A3967F-1C01-482A-9F5D-1EF886C91E67}" srcOrd="0" destOrd="0" presId="urn:microsoft.com/office/officeart/2005/8/layout/radial2"/>
    <dgm:cxn modelId="{F41305DE-9BC7-4650-9BD0-8C70BC578BFC}" type="presParOf" srcId="{09641F95-0161-4343-BC3E-9AE14095A748}" destId="{7FE621CC-6D60-45E7-ADF9-A3A5FFDAAA9C}" srcOrd="0" destOrd="0" presId="urn:microsoft.com/office/officeart/2005/8/layout/radial2"/>
    <dgm:cxn modelId="{62AD0B79-F60E-44D3-BB5C-B56F9372556B}" type="presParOf" srcId="{7FE621CC-6D60-45E7-ADF9-A3A5FFDAAA9C}" destId="{67DB8359-91A0-456B-8ABA-69936C5AC627}" srcOrd="0" destOrd="0" presId="urn:microsoft.com/office/officeart/2005/8/layout/radial2"/>
    <dgm:cxn modelId="{A337E7A5-0594-4EDB-B597-D441A455A40D}" type="presParOf" srcId="{67DB8359-91A0-456B-8ABA-69936C5AC627}" destId="{657CE943-57CA-4AEF-A85C-E93B72F1664B}" srcOrd="0" destOrd="0" presId="urn:microsoft.com/office/officeart/2005/8/layout/radial2"/>
    <dgm:cxn modelId="{AED02F17-D365-4448-A465-0D6D708F0C07}" type="presParOf" srcId="{67DB8359-91A0-456B-8ABA-69936C5AC627}" destId="{53AEBBFD-0619-448D-ABEA-198F300DCCE6}" srcOrd="1" destOrd="0" presId="urn:microsoft.com/office/officeart/2005/8/layout/radial2"/>
    <dgm:cxn modelId="{761E0AB7-BFB5-4AF8-92C4-AF8FF31B12F5}" type="presParOf" srcId="{7FE621CC-6D60-45E7-ADF9-A3A5FFDAAA9C}" destId="{BBCF4873-8BE2-4364-91F2-66E4F0B0816B}" srcOrd="1" destOrd="0" presId="urn:microsoft.com/office/officeart/2005/8/layout/radial2"/>
    <dgm:cxn modelId="{DBA06AC8-947F-4379-91E1-528EBE23376B}" type="presParOf" srcId="{7FE621CC-6D60-45E7-ADF9-A3A5FFDAAA9C}" destId="{4072C63E-1979-4815-8A42-23BB8E677372}" srcOrd="2" destOrd="0" presId="urn:microsoft.com/office/officeart/2005/8/layout/radial2"/>
    <dgm:cxn modelId="{9B9EF774-BF3F-41D4-9EF3-EC92576DCE33}" type="presParOf" srcId="{4072C63E-1979-4815-8A42-23BB8E677372}" destId="{B4273308-65E2-458D-BEEB-B88BAE7A1E16}" srcOrd="0" destOrd="0" presId="urn:microsoft.com/office/officeart/2005/8/layout/radial2"/>
    <dgm:cxn modelId="{DF8C23F2-3EDB-4DF8-8EC5-72EE1C1AD7D8}" type="presParOf" srcId="{4072C63E-1979-4815-8A42-23BB8E677372}" destId="{45A3967F-1C01-482A-9F5D-1EF886C91E67}" srcOrd="1" destOrd="0" presId="urn:microsoft.com/office/officeart/2005/8/layout/radial2"/>
    <dgm:cxn modelId="{21B70600-F77E-4DA8-BAE1-B56AD8A9FD56}" type="presParOf" srcId="{7FE621CC-6D60-45E7-ADF9-A3A5FFDAAA9C}" destId="{B50F4FE5-95C5-4619-8CDB-99C86A3C55AE}" srcOrd="3" destOrd="0" presId="urn:microsoft.com/office/officeart/2005/8/layout/radial2"/>
    <dgm:cxn modelId="{DAB9BA25-24A0-4112-B573-D59C14B9716F}" type="presParOf" srcId="{7FE621CC-6D60-45E7-ADF9-A3A5FFDAAA9C}" destId="{D31BB396-96A2-4EC2-8CAC-9ABDCB50303C}" srcOrd="4" destOrd="0" presId="urn:microsoft.com/office/officeart/2005/8/layout/radial2"/>
    <dgm:cxn modelId="{5BF0BD5C-82A1-4E84-8DF7-DAAE80FD0866}" type="presParOf" srcId="{D31BB396-96A2-4EC2-8CAC-9ABDCB50303C}" destId="{11F5A7CC-EEC3-4883-8DA3-ADB0F105D36E}" srcOrd="0" destOrd="0" presId="urn:microsoft.com/office/officeart/2005/8/layout/radial2"/>
    <dgm:cxn modelId="{DE7133F3-2CCB-4F2A-A3D2-052B6BC27D77}" type="presParOf" srcId="{D31BB396-96A2-4EC2-8CAC-9ABDCB50303C}" destId="{17637D7B-BE89-4BCB-B670-DF0BA5B84618}" srcOrd="1" destOrd="0" presId="urn:microsoft.com/office/officeart/2005/8/layout/radial2"/>
    <dgm:cxn modelId="{B0944E25-5112-4CC6-AE77-AED4DE702351}" type="presParOf" srcId="{7FE621CC-6D60-45E7-ADF9-A3A5FFDAAA9C}" destId="{6144DD2E-C0A3-4895-BED7-E98DA544C66B}" srcOrd="5" destOrd="0" presId="urn:microsoft.com/office/officeart/2005/8/layout/radial2"/>
    <dgm:cxn modelId="{13D6BD32-0898-4125-9B19-E574DB96AC70}" type="presParOf" srcId="{7FE621CC-6D60-45E7-ADF9-A3A5FFDAAA9C}" destId="{CB966558-7811-4139-AE88-131FBBD685F7}" srcOrd="6" destOrd="0" presId="urn:microsoft.com/office/officeart/2005/8/layout/radial2"/>
    <dgm:cxn modelId="{23583A87-193E-4BF1-BBB4-6421D8ED3DE1}" type="presParOf" srcId="{CB966558-7811-4139-AE88-131FBBD685F7}" destId="{254D34C7-725D-4FF2-BE38-34B58AD75910}" srcOrd="0" destOrd="0" presId="urn:microsoft.com/office/officeart/2005/8/layout/radial2"/>
    <dgm:cxn modelId="{41F4DAB7-E86A-46E1-878D-383A06B5DB52}" type="presParOf" srcId="{CB966558-7811-4139-AE88-131FBBD685F7}" destId="{BFD81104-B5CB-48AE-8FCE-E12F280028C8}"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312341-C1A7-4801-AB57-34A59F7A93F3}" type="doc">
      <dgm:prSet loTypeId="urn:microsoft.com/office/officeart/2005/8/layout/equation1" loCatId="process" qsTypeId="urn:microsoft.com/office/officeart/2005/8/quickstyle/3d3" qsCatId="3D" csTypeId="urn:microsoft.com/office/officeart/2005/8/colors/accent1_2" csCatId="accent1" phldr="1"/>
      <dgm:spPr/>
      <dgm:t>
        <a:bodyPr/>
        <a:lstStyle/>
        <a:p>
          <a:endParaRPr lang="en-US"/>
        </a:p>
      </dgm:t>
    </dgm:pt>
    <dgm:pt modelId="{02D8D8C9-4F5B-4D7D-873F-E65742A40854}">
      <dgm:prSet custT="1"/>
      <dgm:spPr>
        <a:solidFill>
          <a:srgbClr val="C00000"/>
        </a:solidFill>
      </dgm:spPr>
      <dgm:t>
        <a:bodyPr/>
        <a:lstStyle/>
        <a:p>
          <a:pPr rtl="0"/>
          <a:r>
            <a:rPr lang="en-US" sz="2200" b="1" i="1" dirty="0" smtClean="0"/>
            <a:t>Improve the discovery experience</a:t>
          </a:r>
          <a:endParaRPr lang="en-US" sz="2200" b="1" i="1" dirty="0"/>
        </a:p>
      </dgm:t>
    </dgm:pt>
    <dgm:pt modelId="{C6E17745-3E86-4CB1-A0A6-4ACBB6B634F9}" type="parTrans" cxnId="{E6342A1C-0D2C-4626-A3D7-61345FC40E46}">
      <dgm:prSet/>
      <dgm:spPr/>
      <dgm:t>
        <a:bodyPr/>
        <a:lstStyle/>
        <a:p>
          <a:endParaRPr lang="en-US" sz="2200" b="1" i="1"/>
        </a:p>
      </dgm:t>
    </dgm:pt>
    <dgm:pt modelId="{C4551A75-9ECB-4F98-9968-D3428AC77D36}" type="sibTrans" cxnId="{E6342A1C-0D2C-4626-A3D7-61345FC40E46}">
      <dgm:prSet custT="1"/>
      <dgm:spPr>
        <a:solidFill>
          <a:schemeClr val="bg1">
            <a:lumMod val="65000"/>
          </a:schemeClr>
        </a:solidFill>
      </dgm:spPr>
      <dgm:t>
        <a:bodyPr/>
        <a:lstStyle/>
        <a:p>
          <a:endParaRPr lang="en-US" sz="2200" b="1" i="1"/>
        </a:p>
      </dgm:t>
    </dgm:pt>
    <dgm:pt modelId="{94D94929-B5A7-4FE9-8710-EBBC23DDB5A0}">
      <dgm:prSet custT="1"/>
      <dgm:spPr>
        <a:solidFill>
          <a:schemeClr val="accent1">
            <a:lumMod val="50000"/>
          </a:schemeClr>
        </a:solidFill>
      </dgm:spPr>
      <dgm:t>
        <a:bodyPr/>
        <a:lstStyle/>
        <a:p>
          <a:pPr rtl="0"/>
          <a:r>
            <a:rPr lang="en-US" sz="2200" b="1" i="1" dirty="0" smtClean="0"/>
            <a:t>Improve retention and delivery of print materials</a:t>
          </a:r>
          <a:endParaRPr lang="en-US" sz="2200" b="1" i="1" dirty="0"/>
        </a:p>
      </dgm:t>
    </dgm:pt>
    <dgm:pt modelId="{DF41EC07-10F5-48A6-981B-F9D5BE0EBC57}" type="parTrans" cxnId="{A7240DF9-3073-4A5F-BADF-1C54143E2005}">
      <dgm:prSet/>
      <dgm:spPr/>
      <dgm:t>
        <a:bodyPr/>
        <a:lstStyle/>
        <a:p>
          <a:endParaRPr lang="en-US" sz="2200" b="1" i="1"/>
        </a:p>
      </dgm:t>
    </dgm:pt>
    <dgm:pt modelId="{6BE44E1E-855A-4D19-A751-4B91E5E44031}" type="sibTrans" cxnId="{A7240DF9-3073-4A5F-BADF-1C54143E2005}">
      <dgm:prSet custT="1"/>
      <dgm:spPr>
        <a:solidFill>
          <a:schemeClr val="bg1">
            <a:lumMod val="65000"/>
          </a:schemeClr>
        </a:solidFill>
      </dgm:spPr>
      <dgm:t>
        <a:bodyPr/>
        <a:lstStyle/>
        <a:p>
          <a:endParaRPr lang="en-US" sz="2200" b="1" i="1"/>
        </a:p>
      </dgm:t>
    </dgm:pt>
    <dgm:pt modelId="{A20F08F8-AB2A-4A33-9D3A-30807AFEABFE}">
      <dgm:prSet custT="1"/>
      <dgm:spPr>
        <a:solidFill>
          <a:srgbClr val="6600CC"/>
        </a:solidFill>
      </dgm:spPr>
      <dgm:t>
        <a:bodyPr/>
        <a:lstStyle/>
        <a:p>
          <a:pPr rtl="0"/>
          <a:r>
            <a:rPr lang="en-US" sz="2100" b="1" i="0" dirty="0" smtClean="0"/>
            <a:t>Implement the comprehensive  discovery &amp; delivery plan</a:t>
          </a:r>
          <a:endParaRPr lang="en-US" sz="2100" b="1" i="0" dirty="0"/>
        </a:p>
      </dgm:t>
    </dgm:pt>
    <dgm:pt modelId="{A039C50F-6438-4CE9-BFA9-E66A50C30046}" type="parTrans" cxnId="{4513617D-2F16-4774-9472-1D63443277CA}">
      <dgm:prSet/>
      <dgm:spPr/>
      <dgm:t>
        <a:bodyPr/>
        <a:lstStyle/>
        <a:p>
          <a:endParaRPr lang="en-US" sz="2200" b="1" i="1"/>
        </a:p>
      </dgm:t>
    </dgm:pt>
    <dgm:pt modelId="{DCB033DF-2C1A-495A-A8D3-21A77F6570CD}" type="sibTrans" cxnId="{4513617D-2F16-4774-9472-1D63443277CA}">
      <dgm:prSet/>
      <dgm:spPr/>
      <dgm:t>
        <a:bodyPr/>
        <a:lstStyle/>
        <a:p>
          <a:endParaRPr lang="en-US" sz="2200" b="1" i="1"/>
        </a:p>
      </dgm:t>
    </dgm:pt>
    <dgm:pt modelId="{2E330FE6-F542-4D5E-A08E-4A06500C6385}" type="pres">
      <dgm:prSet presAssocID="{9A312341-C1A7-4801-AB57-34A59F7A93F3}" presName="linearFlow" presStyleCnt="0">
        <dgm:presLayoutVars>
          <dgm:dir/>
          <dgm:resizeHandles val="exact"/>
        </dgm:presLayoutVars>
      </dgm:prSet>
      <dgm:spPr/>
      <dgm:t>
        <a:bodyPr/>
        <a:lstStyle/>
        <a:p>
          <a:endParaRPr lang="en-US"/>
        </a:p>
      </dgm:t>
    </dgm:pt>
    <dgm:pt modelId="{53C23B0F-A09B-4234-97A0-CB65EF7E5862}" type="pres">
      <dgm:prSet presAssocID="{02D8D8C9-4F5B-4D7D-873F-E65742A40854}" presName="node" presStyleLbl="node1" presStyleIdx="0" presStyleCnt="3" custLinFactNeighborY="-767">
        <dgm:presLayoutVars>
          <dgm:bulletEnabled val="1"/>
        </dgm:presLayoutVars>
      </dgm:prSet>
      <dgm:spPr/>
      <dgm:t>
        <a:bodyPr/>
        <a:lstStyle/>
        <a:p>
          <a:endParaRPr lang="en-US"/>
        </a:p>
      </dgm:t>
    </dgm:pt>
    <dgm:pt modelId="{0525BC7E-5BB6-4332-A0F1-9292C167449E}" type="pres">
      <dgm:prSet presAssocID="{C4551A75-9ECB-4F98-9968-D3428AC77D36}" presName="spacerL" presStyleCnt="0"/>
      <dgm:spPr/>
    </dgm:pt>
    <dgm:pt modelId="{4023E5E0-2C0E-45C0-9CB8-5F6E72061BBB}" type="pres">
      <dgm:prSet presAssocID="{C4551A75-9ECB-4F98-9968-D3428AC77D36}" presName="sibTrans" presStyleLbl="sibTrans2D1" presStyleIdx="0" presStyleCnt="2"/>
      <dgm:spPr/>
      <dgm:t>
        <a:bodyPr/>
        <a:lstStyle/>
        <a:p>
          <a:endParaRPr lang="en-US"/>
        </a:p>
      </dgm:t>
    </dgm:pt>
    <dgm:pt modelId="{2236227D-F15D-49E7-A824-0B137EF76DF1}" type="pres">
      <dgm:prSet presAssocID="{C4551A75-9ECB-4F98-9968-D3428AC77D36}" presName="spacerR" presStyleCnt="0"/>
      <dgm:spPr/>
    </dgm:pt>
    <dgm:pt modelId="{0EA878EB-D879-4A7B-B0C9-B8EB9CF036A6}" type="pres">
      <dgm:prSet presAssocID="{94D94929-B5A7-4FE9-8710-EBBC23DDB5A0}" presName="node" presStyleLbl="node1" presStyleIdx="1" presStyleCnt="3">
        <dgm:presLayoutVars>
          <dgm:bulletEnabled val="1"/>
        </dgm:presLayoutVars>
      </dgm:prSet>
      <dgm:spPr/>
      <dgm:t>
        <a:bodyPr/>
        <a:lstStyle/>
        <a:p>
          <a:endParaRPr lang="en-US"/>
        </a:p>
      </dgm:t>
    </dgm:pt>
    <dgm:pt modelId="{659F0185-71B0-4894-A867-10A3512093B8}" type="pres">
      <dgm:prSet presAssocID="{6BE44E1E-855A-4D19-A751-4B91E5E44031}" presName="spacerL" presStyleCnt="0"/>
      <dgm:spPr/>
    </dgm:pt>
    <dgm:pt modelId="{DDA93375-B403-4C5B-B34C-872DEE3244C0}" type="pres">
      <dgm:prSet presAssocID="{6BE44E1E-855A-4D19-A751-4B91E5E44031}" presName="sibTrans" presStyleLbl="sibTrans2D1" presStyleIdx="1" presStyleCnt="2"/>
      <dgm:spPr/>
      <dgm:t>
        <a:bodyPr/>
        <a:lstStyle/>
        <a:p>
          <a:endParaRPr lang="en-US"/>
        </a:p>
      </dgm:t>
    </dgm:pt>
    <dgm:pt modelId="{6349CA20-231A-431A-8962-687F42B54C95}" type="pres">
      <dgm:prSet presAssocID="{6BE44E1E-855A-4D19-A751-4B91E5E44031}" presName="spacerR" presStyleCnt="0"/>
      <dgm:spPr/>
    </dgm:pt>
    <dgm:pt modelId="{42932FC3-73B3-4419-AEE8-33B4E56722E8}" type="pres">
      <dgm:prSet presAssocID="{A20F08F8-AB2A-4A33-9D3A-30807AFEABFE}" presName="node" presStyleLbl="node1" presStyleIdx="2" presStyleCnt="3">
        <dgm:presLayoutVars>
          <dgm:bulletEnabled val="1"/>
        </dgm:presLayoutVars>
      </dgm:prSet>
      <dgm:spPr/>
      <dgm:t>
        <a:bodyPr/>
        <a:lstStyle/>
        <a:p>
          <a:endParaRPr lang="en-US"/>
        </a:p>
      </dgm:t>
    </dgm:pt>
  </dgm:ptLst>
  <dgm:cxnLst>
    <dgm:cxn modelId="{A55B6F94-5D35-4D07-88DD-9EAE6178A7DB}" type="presOf" srcId="{A20F08F8-AB2A-4A33-9D3A-30807AFEABFE}" destId="{42932FC3-73B3-4419-AEE8-33B4E56722E8}" srcOrd="0" destOrd="0" presId="urn:microsoft.com/office/officeart/2005/8/layout/equation1"/>
    <dgm:cxn modelId="{B9F89D7C-1DC2-42BA-AC33-EF291357C726}" type="presOf" srcId="{6BE44E1E-855A-4D19-A751-4B91E5E44031}" destId="{DDA93375-B403-4C5B-B34C-872DEE3244C0}" srcOrd="0" destOrd="0" presId="urn:microsoft.com/office/officeart/2005/8/layout/equation1"/>
    <dgm:cxn modelId="{4513617D-2F16-4774-9472-1D63443277CA}" srcId="{9A312341-C1A7-4801-AB57-34A59F7A93F3}" destId="{A20F08F8-AB2A-4A33-9D3A-30807AFEABFE}" srcOrd="2" destOrd="0" parTransId="{A039C50F-6438-4CE9-BFA9-E66A50C30046}" sibTransId="{DCB033DF-2C1A-495A-A8D3-21A77F6570CD}"/>
    <dgm:cxn modelId="{4A899003-0005-4847-B74B-79EFAEDDAF0B}" type="presOf" srcId="{02D8D8C9-4F5B-4D7D-873F-E65742A40854}" destId="{53C23B0F-A09B-4234-97A0-CB65EF7E5862}" srcOrd="0" destOrd="0" presId="urn:microsoft.com/office/officeart/2005/8/layout/equation1"/>
    <dgm:cxn modelId="{A7240DF9-3073-4A5F-BADF-1C54143E2005}" srcId="{9A312341-C1A7-4801-AB57-34A59F7A93F3}" destId="{94D94929-B5A7-4FE9-8710-EBBC23DDB5A0}" srcOrd="1" destOrd="0" parTransId="{DF41EC07-10F5-48A6-981B-F9D5BE0EBC57}" sibTransId="{6BE44E1E-855A-4D19-A751-4B91E5E44031}"/>
    <dgm:cxn modelId="{E1FA7D27-A165-47A1-9C96-882D0163852C}" type="presOf" srcId="{C4551A75-9ECB-4F98-9968-D3428AC77D36}" destId="{4023E5E0-2C0E-45C0-9CB8-5F6E72061BBB}" srcOrd="0" destOrd="0" presId="urn:microsoft.com/office/officeart/2005/8/layout/equation1"/>
    <dgm:cxn modelId="{7DFE0B79-9117-4EAC-82A7-038A02A76FED}" type="presOf" srcId="{9A312341-C1A7-4801-AB57-34A59F7A93F3}" destId="{2E330FE6-F542-4D5E-A08E-4A06500C6385}" srcOrd="0" destOrd="0" presId="urn:microsoft.com/office/officeart/2005/8/layout/equation1"/>
    <dgm:cxn modelId="{E6342A1C-0D2C-4626-A3D7-61345FC40E46}" srcId="{9A312341-C1A7-4801-AB57-34A59F7A93F3}" destId="{02D8D8C9-4F5B-4D7D-873F-E65742A40854}" srcOrd="0" destOrd="0" parTransId="{C6E17745-3E86-4CB1-A0A6-4ACBB6B634F9}" sibTransId="{C4551A75-9ECB-4F98-9968-D3428AC77D36}"/>
    <dgm:cxn modelId="{806A174D-C92F-43C7-89CC-317502A74399}" type="presOf" srcId="{94D94929-B5A7-4FE9-8710-EBBC23DDB5A0}" destId="{0EA878EB-D879-4A7B-B0C9-B8EB9CF036A6}" srcOrd="0" destOrd="0" presId="urn:microsoft.com/office/officeart/2005/8/layout/equation1"/>
    <dgm:cxn modelId="{7828B553-B429-455D-9BEB-7970916A8187}" type="presParOf" srcId="{2E330FE6-F542-4D5E-A08E-4A06500C6385}" destId="{53C23B0F-A09B-4234-97A0-CB65EF7E5862}" srcOrd="0" destOrd="0" presId="urn:microsoft.com/office/officeart/2005/8/layout/equation1"/>
    <dgm:cxn modelId="{EC644106-24EB-448D-A766-C8C6C92DEF7F}" type="presParOf" srcId="{2E330FE6-F542-4D5E-A08E-4A06500C6385}" destId="{0525BC7E-5BB6-4332-A0F1-9292C167449E}" srcOrd="1" destOrd="0" presId="urn:microsoft.com/office/officeart/2005/8/layout/equation1"/>
    <dgm:cxn modelId="{92C8AFE7-68A5-4323-8722-E47052114414}" type="presParOf" srcId="{2E330FE6-F542-4D5E-A08E-4A06500C6385}" destId="{4023E5E0-2C0E-45C0-9CB8-5F6E72061BBB}" srcOrd="2" destOrd="0" presId="urn:microsoft.com/office/officeart/2005/8/layout/equation1"/>
    <dgm:cxn modelId="{4A04B1E3-1AB2-4F6B-BAFD-5C3CD95298B1}" type="presParOf" srcId="{2E330FE6-F542-4D5E-A08E-4A06500C6385}" destId="{2236227D-F15D-49E7-A824-0B137EF76DF1}" srcOrd="3" destOrd="0" presId="urn:microsoft.com/office/officeart/2005/8/layout/equation1"/>
    <dgm:cxn modelId="{4DA47733-3A20-40A3-B822-8B25AC4245D6}" type="presParOf" srcId="{2E330FE6-F542-4D5E-A08E-4A06500C6385}" destId="{0EA878EB-D879-4A7B-B0C9-B8EB9CF036A6}" srcOrd="4" destOrd="0" presId="urn:microsoft.com/office/officeart/2005/8/layout/equation1"/>
    <dgm:cxn modelId="{EA53388A-8C3E-4A19-99F4-F73BF2186375}" type="presParOf" srcId="{2E330FE6-F542-4D5E-A08E-4A06500C6385}" destId="{659F0185-71B0-4894-A867-10A3512093B8}" srcOrd="5" destOrd="0" presId="urn:microsoft.com/office/officeart/2005/8/layout/equation1"/>
    <dgm:cxn modelId="{E12F2F68-ACED-4E21-864D-F65EAF883CC6}" type="presParOf" srcId="{2E330FE6-F542-4D5E-A08E-4A06500C6385}" destId="{DDA93375-B403-4C5B-B34C-872DEE3244C0}" srcOrd="6" destOrd="0" presId="urn:microsoft.com/office/officeart/2005/8/layout/equation1"/>
    <dgm:cxn modelId="{D8BECAA6-9E32-40C2-A8B2-A8766B963235}" type="presParOf" srcId="{2E330FE6-F542-4D5E-A08E-4A06500C6385}" destId="{6349CA20-231A-431A-8962-687F42B54C95}" srcOrd="7" destOrd="0" presId="urn:microsoft.com/office/officeart/2005/8/layout/equation1"/>
    <dgm:cxn modelId="{8821B5BE-5EAE-45B6-B631-7B6389CD56E8}" type="presParOf" srcId="{2E330FE6-F542-4D5E-A08E-4A06500C6385}" destId="{42932FC3-73B3-4419-AEE8-33B4E56722E8}"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9E08A-F993-4298-860A-4F5247EC2687}" type="datetimeFigureOut">
              <a:rPr lang="en-US" smtClean="0"/>
              <a:t>4/25/2015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12A8F-9B6C-4295-869F-B73A29DD8A22}" type="slidenum">
              <a:rPr lang="en-US" smtClean="0"/>
              <a:t>‹#›</a:t>
            </a:fld>
            <a:endParaRPr lang="en-US"/>
          </a:p>
        </p:txBody>
      </p:sp>
    </p:spTree>
    <p:extLst>
      <p:ext uri="{BB962C8B-B14F-4D97-AF65-F5344CB8AC3E}">
        <p14:creationId xmlns:p14="http://schemas.microsoft.com/office/powerpoint/2010/main" val="366881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1DE35A-D2F6-4E35-A4B3-F025ED3BD2DD}" type="slidenum">
              <a:rPr lang="en-US" smtClean="0"/>
              <a:pPr/>
              <a:t>6</a:t>
            </a:fld>
            <a:endParaRPr lang="en-US"/>
          </a:p>
        </p:txBody>
      </p:sp>
    </p:spTree>
    <p:extLst>
      <p:ext uri="{BB962C8B-B14F-4D97-AF65-F5344CB8AC3E}">
        <p14:creationId xmlns:p14="http://schemas.microsoft.com/office/powerpoint/2010/main" val="4449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Also done right away was to remove some of the stacks</a:t>
            </a:r>
            <a:r>
              <a:rPr lang="en-US" sz="1400" baseline="0" dirty="0" smtClean="0"/>
              <a:t> across from the café,</a:t>
            </a:r>
          </a:p>
          <a:p>
            <a:endParaRPr lang="en-US" sz="1400" baseline="0" dirty="0" smtClean="0"/>
          </a:p>
          <a:p>
            <a:r>
              <a:rPr lang="en-US" sz="1400" baseline="0" dirty="0" smtClean="0"/>
              <a:t>This was accomplished by removing several rows, and re-purposing shelving units as display cases. A very simple and inexpensive way to achieve a gallery in a prime location.</a:t>
            </a:r>
          </a:p>
          <a:p>
            <a:endParaRPr lang="en-US" sz="1400" baseline="0" dirty="0" smtClean="0"/>
          </a:p>
          <a:p>
            <a:r>
              <a:rPr lang="en-US" sz="1400" dirty="0" smtClean="0"/>
              <a:t>This is a low cost solution.  We have modified it slightly, primarily to change the color scheme and added tracks for wires on one wall, but essentially this has been successful as is.</a:t>
            </a:r>
          </a:p>
          <a:p>
            <a:endParaRPr lang="en-US" sz="1400" dirty="0"/>
          </a:p>
          <a:p>
            <a:r>
              <a:rPr lang="en-US" sz="1400" dirty="0" smtClean="0"/>
              <a:t>It may not be the fanciest solution, but it gets the job done.</a:t>
            </a:r>
          </a:p>
          <a:p>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34</a:t>
            </a:fld>
            <a:endParaRPr lang="en-US"/>
          </a:p>
        </p:txBody>
      </p:sp>
    </p:spTree>
    <p:extLst>
      <p:ext uri="{BB962C8B-B14F-4D97-AF65-F5344CB8AC3E}">
        <p14:creationId xmlns:p14="http://schemas.microsoft.com/office/powerpoint/2010/main" val="181531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Before and after of the 2</a:t>
            </a:r>
            <a:r>
              <a:rPr lang="en-US" sz="1400" baseline="30000" dirty="0" smtClean="0"/>
              <a:t>nd</a:t>
            </a:r>
            <a:r>
              <a:rPr lang="en-US" sz="1400" dirty="0" smtClean="0"/>
              <a:t> floor student study/seating area</a:t>
            </a:r>
          </a:p>
          <a:p>
            <a:endParaRPr lang="en-US" sz="1400" dirty="0" smtClean="0"/>
          </a:p>
          <a:p>
            <a:r>
              <a:rPr lang="en-US" sz="1400" dirty="0" smtClean="0"/>
              <a:t>O</a:t>
            </a:r>
            <a:r>
              <a:rPr lang="en-US" sz="1400" baseline="0" dirty="0" smtClean="0"/>
              <a:t>ld looking, heavy oak</a:t>
            </a:r>
            <a:r>
              <a:rPr lang="en-US" sz="1400" dirty="0" smtClean="0"/>
              <a:t> </a:t>
            </a:r>
            <a:r>
              <a:rPr lang="en-US" sz="1400" baseline="0" dirty="0" smtClean="0"/>
              <a:t>furniture that</a:t>
            </a:r>
            <a:r>
              <a:rPr lang="en-US" sz="1400" dirty="0" smtClean="0"/>
              <a:t> was state of the art at the time because it included both electrical outlets and Ethernet jacks, </a:t>
            </a:r>
            <a:r>
              <a:rPr lang="en-US" sz="1400" baseline="0" dirty="0" smtClean="0"/>
              <a:t>has been replaced with a more eclectic and versatile combination of options and</a:t>
            </a:r>
            <a:r>
              <a:rPr lang="en-US" sz="1400" dirty="0" smtClean="0"/>
              <a:t> a wealth of floor outlets.  An advantage of the original building design was that the public seating areas are all on raised flooring, making rewiring relatively easy.</a:t>
            </a:r>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35</a:t>
            </a:fld>
            <a:endParaRPr lang="en-US"/>
          </a:p>
        </p:txBody>
      </p:sp>
    </p:spTree>
    <p:extLst>
      <p:ext uri="{BB962C8B-B14F-4D97-AF65-F5344CB8AC3E}">
        <p14:creationId xmlns:p14="http://schemas.microsoft.com/office/powerpoint/2010/main" val="280010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first thing we did was to open a </a:t>
            </a:r>
            <a:r>
              <a:rPr lang="en-US" sz="1400" baseline="0" dirty="0" smtClean="0"/>
              <a:t>café to signal that the library could be a place not only for study, but also for relaxation and opening of the mind.  </a:t>
            </a:r>
          </a:p>
          <a:p>
            <a:endParaRPr lang="en-US" sz="1400" baseline="0" dirty="0" smtClean="0"/>
          </a:p>
          <a:p>
            <a:r>
              <a:rPr lang="en-US" sz="1400" baseline="0" dirty="0" smtClean="0"/>
              <a:t>Top pictures shows the formal environment before, and below is what’s there now</a:t>
            </a:r>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36</a:t>
            </a:fld>
            <a:endParaRPr lang="en-US"/>
          </a:p>
        </p:txBody>
      </p:sp>
    </p:spTree>
    <p:extLst>
      <p:ext uri="{BB962C8B-B14F-4D97-AF65-F5344CB8AC3E}">
        <p14:creationId xmlns:p14="http://schemas.microsoft.com/office/powerpoint/2010/main" val="89893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Once the café</a:t>
            </a:r>
            <a:r>
              <a:rPr lang="en-US" sz="1400" baseline="0" dirty="0" smtClean="0"/>
              <a:t> an gallery were complete, we commissioned a student competition for ideas on how to transform the spaces.  All of the teams that responded did a tremendous amount of research, from student surveys and focus groups to investigation of available furnishings.  </a:t>
            </a:r>
          </a:p>
          <a:p>
            <a:endParaRPr lang="en-US" sz="1400" baseline="0" dirty="0" smtClean="0"/>
          </a:p>
          <a:p>
            <a:r>
              <a:rPr lang="en-US" sz="1400" baseline="0" dirty="0" smtClean="0"/>
              <a:t>All of the teams remarked at some point about the total lack of </a:t>
            </a:r>
            <a:r>
              <a:rPr lang="en-US" sz="1400" baseline="0" dirty="0" err="1" smtClean="0"/>
              <a:t>wayfinding</a:t>
            </a:r>
            <a:r>
              <a:rPr lang="en-US" sz="1400" baseline="0" dirty="0" smtClean="0"/>
              <a:t> in the building – a “design feature” from the original architect who thought that signage should be so subtle as to be non-existent – and the lack of adequate zoning of some of the operations of the library.</a:t>
            </a:r>
          </a:p>
          <a:p>
            <a:endParaRPr lang="en-US" sz="1400" baseline="0" dirty="0" smtClean="0"/>
          </a:p>
          <a:p>
            <a:r>
              <a:rPr lang="en-US" sz="1400" baseline="0" dirty="0" smtClean="0"/>
              <a:t>The top image is of the winning team during their presentation, which set forth a full plan (including logos, color schemes and content) for the signage.  The bottom image is of the implemented signage solution that branded the reconfigured spaces, and added color.</a:t>
            </a:r>
          </a:p>
          <a:p>
            <a:endParaRPr lang="en-US" sz="1400" baseline="0" dirty="0" smtClean="0"/>
          </a:p>
          <a:p>
            <a:r>
              <a:rPr lang="en-US" sz="1400" baseline="0" dirty="0" smtClean="0"/>
              <a:t>This competition and solution became the roadmap for reconfiguring spaces in the rest of the library</a:t>
            </a:r>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37</a:t>
            </a:fld>
            <a:endParaRPr lang="en-US"/>
          </a:p>
        </p:txBody>
      </p:sp>
    </p:spTree>
    <p:extLst>
      <p:ext uri="{BB962C8B-B14F-4D97-AF65-F5344CB8AC3E}">
        <p14:creationId xmlns:p14="http://schemas.microsoft.com/office/powerpoint/2010/main" val="1264172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Along</a:t>
            </a:r>
            <a:r>
              <a:rPr lang="en-US" sz="1400" baseline="0" dirty="0" smtClean="0"/>
              <a:t> with the desk change was new, brighter lighting, added to highlight the space</a:t>
            </a:r>
          </a:p>
          <a:p>
            <a:endParaRPr lang="en-US" sz="1400" baseline="0" dirty="0" smtClean="0"/>
          </a:p>
          <a:p>
            <a:r>
              <a:rPr lang="en-US" sz="1400" baseline="0" dirty="0" smtClean="0"/>
              <a:t>The library also had a lending system for lots of tech equipment, and the simple idea of putting it on display made for a simple, intuitive way to both highlight want’s there and make it </a:t>
            </a:r>
            <a:r>
              <a:rPr lang="en-US" sz="1400" baseline="0" dirty="0" err="1" smtClean="0"/>
              <a:t>browsable</a:t>
            </a:r>
            <a:r>
              <a:rPr lang="en-US" sz="1400" baseline="0" dirty="0" smtClean="0"/>
              <a:t>.</a:t>
            </a:r>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38</a:t>
            </a:fld>
            <a:endParaRPr lang="en-US"/>
          </a:p>
        </p:txBody>
      </p:sp>
    </p:spTree>
    <p:extLst>
      <p:ext uri="{BB962C8B-B14F-4D97-AF65-F5344CB8AC3E}">
        <p14:creationId xmlns:p14="http://schemas.microsoft.com/office/powerpoint/2010/main" val="104424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Our furniture, manufactured by Steelcase, and the floor design was developed in consultation with a local company.  </a:t>
            </a:r>
          </a:p>
          <a:p>
            <a:endParaRPr lang="en-US" sz="1400" dirty="0"/>
          </a:p>
          <a:p>
            <a:r>
              <a:rPr lang="en-US" sz="1400" dirty="0" smtClean="0"/>
              <a:t>We put out samples of different types of chairs and tables, and students had the opportunity to vote on what they liked and didn’t like.</a:t>
            </a:r>
          </a:p>
          <a:p>
            <a:endParaRPr lang="en-US" sz="1400" dirty="0"/>
          </a:p>
          <a:p>
            <a:r>
              <a:rPr lang="en-US" sz="1400" dirty="0" smtClean="0"/>
              <a:t>Our color scheme is muted, contemporary, but also classic.  I am not a big fan of loud colors that have a tendency to look dated very quickly.</a:t>
            </a:r>
          </a:p>
          <a:p>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40</a:t>
            </a:fld>
            <a:endParaRPr lang="en-US"/>
          </a:p>
        </p:txBody>
      </p:sp>
    </p:spTree>
    <p:extLst>
      <p:ext uri="{BB962C8B-B14F-4D97-AF65-F5344CB8AC3E}">
        <p14:creationId xmlns:p14="http://schemas.microsoft.com/office/powerpoint/2010/main" val="380197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1B90979-FF22-4209-AA8B-49BD3E3F40D0}" type="slidenum">
              <a:rPr lang="en-US" smtClean="0"/>
              <a:t>44</a:t>
            </a:fld>
            <a:endParaRPr lang="en-US"/>
          </a:p>
        </p:txBody>
      </p:sp>
    </p:spTree>
    <p:extLst>
      <p:ext uri="{BB962C8B-B14F-4D97-AF65-F5344CB8AC3E}">
        <p14:creationId xmlns:p14="http://schemas.microsoft.com/office/powerpoint/2010/main" val="426097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1DE35A-D2F6-4E35-A4B3-F025ED3BD2DD}" type="slidenum">
              <a:rPr lang="en-US" smtClean="0"/>
              <a:pPr/>
              <a:t>59</a:t>
            </a:fld>
            <a:endParaRPr lang="en-US"/>
          </a:p>
        </p:txBody>
      </p:sp>
    </p:spTree>
    <p:extLst>
      <p:ext uri="{BB962C8B-B14F-4D97-AF65-F5344CB8AC3E}">
        <p14:creationId xmlns:p14="http://schemas.microsoft.com/office/powerpoint/2010/main" val="412253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defTabSz="966788"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defTabSz="966788"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defTabSz="966788"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defTabSz="966788"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fld id="{DE5A7B89-51C3-4F3F-A9BE-5D9611A0E2D5}" type="slidenum">
              <a:rPr lang="en-US" altLang="en-US" i="0">
                <a:latin typeface="Arial" panose="020B0604020202020204" pitchFamily="34" charset="0"/>
                <a:cs typeface="Arial" panose="020B0604020202020204" pitchFamily="34" charset="0"/>
              </a:rPr>
              <a:pPr eaLnBrk="1" hangingPunct="1"/>
              <a:t>11</a:t>
            </a:fld>
            <a:endParaRPr lang="en-US" altLang="en-US" i="0">
              <a:latin typeface="Arial" panose="020B0604020202020204" pitchFamily="34" charset="0"/>
              <a:cs typeface="Arial" panose="020B0604020202020204" pitchFamily="34" charset="0"/>
            </a:endParaRPr>
          </a:p>
        </p:txBody>
      </p:sp>
      <p:sp>
        <p:nvSpPr>
          <p:cNvPr id="4096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defTabSz="966788"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defTabSz="966788"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defTabSz="966788"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defTabSz="966788"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defTabSz="966788"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r" eaLnBrk="1" hangingPunct="1"/>
            <a:fld id="{B1240A2A-DA2D-4A66-BAD8-23C50AA09AA6}" type="slidenum">
              <a:rPr lang="en-US" altLang="en-US" sz="1300" i="0">
                <a:latin typeface="Arial" panose="020B0604020202020204" pitchFamily="34" charset="0"/>
                <a:cs typeface="Arial" panose="020B0604020202020204" pitchFamily="34" charset="0"/>
              </a:rPr>
              <a:pPr algn="r" eaLnBrk="1" hangingPunct="1"/>
              <a:t>11</a:t>
            </a:fld>
            <a:endParaRPr lang="en-US" altLang="en-US" sz="1300" i="0">
              <a:latin typeface="Arial" panose="020B0604020202020204" pitchFamily="34" charset="0"/>
              <a:cs typeface="Arial" panose="020B0604020202020204" pitchFamily="34" charset="0"/>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Outer ring: major process steps</a:t>
            </a:r>
          </a:p>
          <a:p>
            <a:pPr eaLnBrk="1" hangingPunct="1"/>
            <a:r>
              <a:rPr lang="en-US" altLang="en-US" dirty="0" smtClean="0"/>
              <a:t>Second ring: next</a:t>
            </a:r>
            <a:r>
              <a:rPr lang="en-US" altLang="en-US" baseline="0" dirty="0" smtClean="0"/>
              <a:t> level </a:t>
            </a:r>
            <a:r>
              <a:rPr lang="en-US" altLang="en-US" dirty="0" smtClean="0"/>
              <a:t>planning steps</a:t>
            </a:r>
          </a:p>
          <a:p>
            <a:pPr eaLnBrk="1" hangingPunct="1"/>
            <a:r>
              <a:rPr lang="en-US" altLang="en-US" dirty="0" smtClean="0"/>
              <a:t>Inner ring: outcomes / impact factors</a:t>
            </a:r>
          </a:p>
          <a:p>
            <a:pPr eaLnBrk="1" hangingPunct="1"/>
            <a:endParaRPr lang="en-US" altLang="en-US" dirty="0" smtClean="0"/>
          </a:p>
        </p:txBody>
      </p:sp>
    </p:spTree>
    <p:extLst>
      <p:ext uri="{BB962C8B-B14F-4D97-AF65-F5344CB8AC3E}">
        <p14:creationId xmlns:p14="http://schemas.microsoft.com/office/powerpoint/2010/main" val="296652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Willingness to take risks decreases with age,</a:t>
            </a:r>
            <a:r>
              <a:rPr lang="en-US" baseline="0" dirty="0" smtClean="0"/>
              <a:t> and p</a:t>
            </a:r>
            <a:r>
              <a:rPr lang="en-US" dirty="0" smtClean="0"/>
              <a:t>eople will choose a guaranteed mediocre reward versus a high risk but high reward. A group of psychologists from Duke University led by David Paulsen looked at risk taking in the laboratory. Participants had the choice between either a guaranteed mediocre reward (say, four coins) or a gamble with a 50/50 chance of getting a low (e.g., two coins) or a high (e.g., six coins) reward. Paulsen and colleagues found adolescents to be greater risk seekers than adults. No matter how risky the gamble, adolescents choose it more often compared to adults.  Source: Paulsen, D.J., Platt, M.L., </a:t>
            </a:r>
            <a:r>
              <a:rPr lang="en-US" dirty="0" err="1" smtClean="0"/>
              <a:t>Huettel</a:t>
            </a:r>
            <a:r>
              <a:rPr lang="en-US" dirty="0" smtClean="0"/>
              <a:t>, SA, &amp; Brannon, E.M. (2012). From risk-seeking to risk-averse: the development of economic risk preference from childhood to adulthood. Frontiers in psychology, 3 PMID: 22973247 as found at https://brainsidea.wordpress.com/tag/risk-taking/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E1DE35A-D2F6-4E35-A4B3-F025ED3BD2DD}" type="slidenum">
              <a:rPr lang="en-US" smtClean="0"/>
              <a:pPr/>
              <a:t>16</a:t>
            </a:fld>
            <a:endParaRPr lang="en-US"/>
          </a:p>
        </p:txBody>
      </p:sp>
    </p:spTree>
    <p:extLst>
      <p:ext uri="{BB962C8B-B14F-4D97-AF65-F5344CB8AC3E}">
        <p14:creationId xmlns:p14="http://schemas.microsoft.com/office/powerpoint/2010/main" val="261079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10496-5C99-420D-B688-579A283A0073}" type="slidenum">
              <a:rPr lang="en-US" altLang="en-US"/>
              <a:pPr/>
              <a:t>25</a:t>
            </a:fld>
            <a:endParaRPr lang="en-US" altLang="en-US"/>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618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itchFamily="34" charset="0"/>
              </a:rPr>
              <a:t>[Nearly] everyone will be moving.   Moving provides us with the opportunity to </a:t>
            </a:r>
          </a:p>
          <a:p>
            <a:pPr marL="171450" indent="-171450">
              <a:buFontTx/>
              <a:buChar char="-"/>
            </a:pPr>
            <a:r>
              <a:rPr lang="en-US" sz="1000" dirty="0" smtClean="0">
                <a:latin typeface="Arial" pitchFamily="34" charset="0"/>
              </a:rPr>
              <a:t>reevaluate what we have done in the past by going through old files,</a:t>
            </a:r>
            <a:r>
              <a:rPr lang="en-US" sz="1000" baseline="0" dirty="0" smtClean="0">
                <a:latin typeface="Arial" pitchFamily="34" charset="0"/>
              </a:rPr>
              <a:t> books, etc.</a:t>
            </a:r>
          </a:p>
          <a:p>
            <a:pPr marL="171450" indent="-171450">
              <a:buFontTx/>
              <a:buChar char="-"/>
            </a:pPr>
            <a:r>
              <a:rPr lang="en-US" sz="1000" baseline="0" dirty="0" smtClean="0">
                <a:latin typeface="Arial" pitchFamily="34" charset="0"/>
              </a:rPr>
              <a:t>d</a:t>
            </a:r>
            <a:r>
              <a:rPr lang="en-US" sz="1000" dirty="0" smtClean="0">
                <a:latin typeface="Arial" pitchFamily="34" charset="0"/>
              </a:rPr>
              <a:t>ecide whether what will still be relevant for the future or what to keep as a </a:t>
            </a:r>
            <a:r>
              <a:rPr lang="en-US" sz="1000" dirty="0" err="1" smtClean="0">
                <a:latin typeface="Arial" pitchFamily="34" charset="0"/>
              </a:rPr>
              <a:t>momento</a:t>
            </a:r>
            <a:r>
              <a:rPr lang="en-US" sz="1000" dirty="0" smtClean="0">
                <a:latin typeface="Arial" pitchFamily="34" charset="0"/>
              </a:rPr>
              <a:t> (even if it has lost its relevance)</a:t>
            </a:r>
          </a:p>
          <a:p>
            <a:pPr marL="171450" indent="-171450">
              <a:buFontTx/>
              <a:buChar char="-"/>
            </a:pPr>
            <a:r>
              <a:rPr lang="en-US" sz="1000" dirty="0" smtClean="0">
                <a:latin typeface="Arial" pitchFamily="34" charset="0"/>
              </a:rPr>
              <a:t>New surroundings provide us with new perspectives that free up our thinking</a:t>
            </a:r>
          </a:p>
          <a:p>
            <a:endParaRPr lang="en-US" sz="1000" dirty="0" smtClean="0">
              <a:latin typeface="Arial" pitchFamily="34" charset="0"/>
            </a:endParaRPr>
          </a:p>
          <a:p>
            <a:r>
              <a:rPr lang="en-US" sz="1000" dirty="0" smtClean="0">
                <a:latin typeface="Arial" pitchFamily="34" charset="0"/>
              </a:rPr>
              <a:t>New assignments must be decided within 2 weeks (Friday, December 9)</a:t>
            </a:r>
          </a:p>
          <a:p>
            <a:pPr marL="171450" indent="-171450">
              <a:buFontTx/>
              <a:buChar char="-"/>
            </a:pPr>
            <a:r>
              <a:rPr lang="en-US" sz="1000" dirty="0" smtClean="0">
                <a:latin typeface="Arial" pitchFamily="34" charset="0"/>
              </a:rPr>
              <a:t>“Zones” have been created, most of which are in the arc</a:t>
            </a:r>
          </a:p>
          <a:p>
            <a:pPr marL="171450" indent="-171450">
              <a:buFontTx/>
              <a:buChar char="-"/>
            </a:pPr>
            <a:r>
              <a:rPr lang="en-US" sz="1000" dirty="0" smtClean="0">
                <a:latin typeface="Arial" pitchFamily="34" charset="0"/>
              </a:rPr>
              <a:t>Within the zones, teams will work with their team leaders to decide exactly who will be sitting where</a:t>
            </a:r>
          </a:p>
          <a:p>
            <a:pPr marL="171450" indent="-171450">
              <a:buFontTx/>
              <a:buChar char="-"/>
            </a:pPr>
            <a:r>
              <a:rPr lang="en-US" sz="1000" dirty="0" smtClean="0">
                <a:latin typeface="Arial" pitchFamily="34" charset="0"/>
              </a:rPr>
              <a:t>We</a:t>
            </a:r>
            <a:r>
              <a:rPr lang="en-US" sz="1000" baseline="0" dirty="0" smtClean="0">
                <a:latin typeface="Arial" pitchFamily="34" charset="0"/>
              </a:rPr>
              <a:t> hope each team will be able to a</a:t>
            </a:r>
            <a:r>
              <a:rPr lang="en-US" sz="1000" dirty="0" smtClean="0">
                <a:latin typeface="Arial" pitchFamily="34" charset="0"/>
              </a:rPr>
              <a:t>chieve</a:t>
            </a:r>
            <a:r>
              <a:rPr lang="en-US" sz="1000" baseline="0" dirty="0" smtClean="0">
                <a:latin typeface="Arial" pitchFamily="34" charset="0"/>
              </a:rPr>
              <a:t> </a:t>
            </a:r>
            <a:r>
              <a:rPr lang="en-US" sz="1000" dirty="0" smtClean="0">
                <a:latin typeface="Arial" pitchFamily="34" charset="0"/>
              </a:rPr>
              <a:t>consensus on room assignments </a:t>
            </a:r>
          </a:p>
          <a:p>
            <a:pPr marL="171450" indent="-171450">
              <a:buFontTx/>
              <a:buChar char="-"/>
            </a:pPr>
            <a:r>
              <a:rPr lang="en-US" sz="1000" dirty="0" smtClean="0">
                <a:latin typeface="Arial" pitchFamily="34" charset="0"/>
              </a:rPr>
              <a:t>If it becomes clear to the team and the team</a:t>
            </a:r>
            <a:r>
              <a:rPr lang="en-US" sz="1000" baseline="0" dirty="0" smtClean="0">
                <a:latin typeface="Arial" pitchFamily="34" charset="0"/>
              </a:rPr>
              <a:t> leader </a:t>
            </a:r>
            <a:r>
              <a:rPr lang="en-US" sz="1000" dirty="0" smtClean="0">
                <a:latin typeface="Arial" pitchFamily="34" charset="0"/>
              </a:rPr>
              <a:t>that consensus cannot be reached, team leaders will conduct lotteries to determine office / desk assignment</a:t>
            </a:r>
          </a:p>
          <a:p>
            <a:pPr marL="171450" indent="-171450">
              <a:buFontTx/>
              <a:buChar char="-"/>
            </a:pPr>
            <a:r>
              <a:rPr lang="en-US" sz="1000" dirty="0" smtClean="0">
                <a:latin typeface="Arial" pitchFamily="34" charset="0"/>
              </a:rPr>
              <a:t>A few offices are outside the arc, but secondary open spaces may be available to those without arc locations</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1000" dirty="0" smtClean="0">
                <a:latin typeface="Arial" pitchFamily="34" charset="0"/>
              </a:rPr>
              <a:t>If decide earlier, you can start getting ready earlier – but the actual move still will not occur until the common move date of December 16</a:t>
            </a:r>
          </a:p>
          <a:p>
            <a:endParaRPr lang="en-US" sz="1000" dirty="0" smtClean="0">
              <a:latin typeface="Arial" pitchFamily="34" charset="0"/>
            </a:endParaRPr>
          </a:p>
          <a:p>
            <a:r>
              <a:rPr lang="en-US" sz="1000" dirty="0" smtClean="0">
                <a:latin typeface="Arial" pitchFamily="34" charset="0"/>
              </a:rPr>
              <a:t>Little or no furniture will be moved</a:t>
            </a:r>
          </a:p>
          <a:p>
            <a:r>
              <a:rPr lang="en-US" sz="1000" dirty="0" smtClean="0">
                <a:latin typeface="Arial" pitchFamily="34" charset="0"/>
              </a:rPr>
              <a:t>- In the few remaining cases where we have not updated furniture in some time, we will be considering</a:t>
            </a:r>
            <a:r>
              <a:rPr lang="en-US" sz="1000" baseline="0" dirty="0" smtClean="0">
                <a:latin typeface="Arial" pitchFamily="34" charset="0"/>
              </a:rPr>
              <a:t> upgrading the remaining office furniture – but this may not occur this fiscal year</a:t>
            </a:r>
            <a:endParaRPr lang="en-US" sz="1000" dirty="0" smtClean="0">
              <a:latin typeface="Arial" pitchFamily="34" charset="0"/>
            </a:endParaRPr>
          </a:p>
        </p:txBody>
      </p:sp>
      <p:sp>
        <p:nvSpPr>
          <p:cNvPr id="4" name="Slide Number Placeholder 3"/>
          <p:cNvSpPr>
            <a:spLocks noGrp="1"/>
          </p:cNvSpPr>
          <p:nvPr>
            <p:ph type="sldNum" sz="quarter" idx="10"/>
          </p:nvPr>
        </p:nvSpPr>
        <p:spPr/>
        <p:txBody>
          <a:bodyPr/>
          <a:lstStyle/>
          <a:p>
            <a:fld id="{696E6B53-72BA-451C-9D01-5D699B7DAA4B}" type="slidenum">
              <a:rPr lang="en-US" smtClean="0"/>
              <a:t>26</a:t>
            </a:fld>
            <a:endParaRPr lang="en-US"/>
          </a:p>
        </p:txBody>
      </p:sp>
    </p:spTree>
    <p:extLst>
      <p:ext uri="{BB962C8B-B14F-4D97-AF65-F5344CB8AC3E}">
        <p14:creationId xmlns:p14="http://schemas.microsoft.com/office/powerpoint/2010/main" val="187832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 long overdue project was getting rid off the giant and unfriendly circulation desk.</a:t>
            </a:r>
            <a:r>
              <a:rPr lang="en-US" sz="1400" baseline="0" dirty="0" smtClean="0"/>
              <a:t>  It was unwieldy for both staff and patrons, it faced in the wrong direction (toward the elevators, not toward the front door), and it was inefficient.  It also took up far too much real-estate, and required most services to be staff-provided rather than self-service</a:t>
            </a:r>
            <a:endParaRPr lang="en-US" sz="1400" dirty="0" smtClean="0"/>
          </a:p>
          <a:p>
            <a:endParaRPr lang="en-US" sz="1400" dirty="0" smtClean="0"/>
          </a:p>
          <a:p>
            <a:r>
              <a:rPr lang="en-US" sz="1400" dirty="0" smtClean="0"/>
              <a:t>Top is before, bottom shows how small, efficient, open and approachable it is now. We moved from a desk service model to a kiosk-model, and found an “off the shelf” table</a:t>
            </a:r>
            <a:r>
              <a:rPr lang="en-US" sz="1400" baseline="0" dirty="0" smtClean="0"/>
              <a:t>.</a:t>
            </a:r>
            <a:r>
              <a:rPr lang="en-US" sz="1400" dirty="0" smtClean="0"/>
              <a:t> We actually tried out at least three different</a:t>
            </a:r>
            <a:r>
              <a:rPr lang="en-US" sz="1400" baseline="0" dirty="0" smtClean="0"/>
              <a:t> desks and locations before adopting this one.  At the front door we also added a Welcome Desk, which is not shown, so we could both greet users and gather user ID information from campus and community users – which has been a great source of data about our user population.</a:t>
            </a:r>
            <a:endParaRPr lang="en-US" sz="1400" dirty="0" smtClean="0"/>
          </a:p>
          <a:p>
            <a:endParaRPr lang="en-US" sz="1400" dirty="0" smtClean="0"/>
          </a:p>
          <a:p>
            <a:r>
              <a:rPr lang="en-US" sz="1400" dirty="0" smtClean="0"/>
              <a:t>Also shows</a:t>
            </a:r>
            <a:r>
              <a:rPr lang="en-US" sz="1400" baseline="0" dirty="0" smtClean="0"/>
              <a:t> the laptop dispenser added front and center</a:t>
            </a:r>
          </a:p>
          <a:p>
            <a:endParaRPr lang="en-US" sz="1400" baseline="0" dirty="0" smtClean="0"/>
          </a:p>
          <a:p>
            <a:r>
              <a:rPr lang="en-US" sz="1400" baseline="0" dirty="0" smtClean="0"/>
              <a:t>This space is just inside the front door, to your left opposite the way to the cafe</a:t>
            </a:r>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28</a:t>
            </a:fld>
            <a:endParaRPr lang="en-US"/>
          </a:p>
        </p:txBody>
      </p:sp>
    </p:spTree>
    <p:extLst>
      <p:ext uri="{BB962C8B-B14F-4D97-AF65-F5344CB8AC3E}">
        <p14:creationId xmlns:p14="http://schemas.microsoft.com/office/powerpoint/2010/main" val="400094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Arnold can mention</a:t>
            </a:r>
            <a:r>
              <a:rPr lang="en-US" sz="1400" baseline="0" dirty="0" smtClean="0"/>
              <a:t> how the idea of the Visualization Wall remains good, but this particular solution – an ultra-high resolution</a:t>
            </a:r>
            <a:r>
              <a:rPr lang="en-US" sz="1400" dirty="0" smtClean="0"/>
              <a:t> screen with a huge amount of computing power behind it that requires significant programming experience to operate --</a:t>
            </a:r>
            <a:r>
              <a:rPr lang="en-US" sz="1400" baseline="0" dirty="0" smtClean="0"/>
              <a:t> isn’t quite right</a:t>
            </a:r>
            <a:r>
              <a:rPr lang="en-US" sz="1400" dirty="0" smtClean="0"/>
              <a:t> for general library use.</a:t>
            </a:r>
            <a:endParaRPr lang="en-US" sz="1400" baseline="0" dirty="0" smtClean="0"/>
          </a:p>
          <a:p>
            <a:endParaRPr lang="en-US" sz="1400" baseline="0" dirty="0" smtClean="0"/>
          </a:p>
          <a:p>
            <a:r>
              <a:rPr lang="en-US" sz="1400" baseline="0" dirty="0" smtClean="0"/>
              <a:t>We are working with ITS to have the system replaced with one that is wall mounted, </a:t>
            </a:r>
            <a:r>
              <a:rPr lang="en-US" sz="1400" dirty="0" smtClean="0"/>
              <a:t>is simpler to</a:t>
            </a:r>
            <a:r>
              <a:rPr lang="en-US" sz="1400" dirty="0"/>
              <a:t> </a:t>
            </a:r>
            <a:r>
              <a:rPr lang="en-US" sz="1400" dirty="0" smtClean="0"/>
              <a:t>operate, and has bezel-less screens</a:t>
            </a:r>
          </a:p>
          <a:p>
            <a:endParaRPr lang="en-US" sz="1400" baseline="0" dirty="0"/>
          </a:p>
          <a:p>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31</a:t>
            </a:fld>
            <a:endParaRPr lang="en-US"/>
          </a:p>
        </p:txBody>
      </p:sp>
    </p:spTree>
    <p:extLst>
      <p:ext uri="{BB962C8B-B14F-4D97-AF65-F5344CB8AC3E}">
        <p14:creationId xmlns:p14="http://schemas.microsoft.com/office/powerpoint/2010/main" val="344132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Before and after of the 2</a:t>
            </a:r>
            <a:r>
              <a:rPr lang="en-US" sz="1400" baseline="30000" dirty="0" smtClean="0"/>
              <a:t>nd</a:t>
            </a:r>
            <a:r>
              <a:rPr lang="en-US" sz="1400" dirty="0" smtClean="0"/>
              <a:t> floor student study/seating area</a:t>
            </a:r>
          </a:p>
          <a:p>
            <a:endParaRPr lang="en-US" sz="1400" dirty="0" smtClean="0"/>
          </a:p>
          <a:p>
            <a:r>
              <a:rPr lang="en-US" sz="1400" dirty="0" smtClean="0"/>
              <a:t>O</a:t>
            </a:r>
            <a:r>
              <a:rPr lang="en-US" sz="1400" baseline="0" dirty="0" smtClean="0"/>
              <a:t>ld looking, heavy oak</a:t>
            </a:r>
            <a:r>
              <a:rPr lang="en-US" sz="1400" dirty="0" smtClean="0"/>
              <a:t> </a:t>
            </a:r>
            <a:r>
              <a:rPr lang="en-US" sz="1400" baseline="0" dirty="0" smtClean="0"/>
              <a:t>furniture that</a:t>
            </a:r>
            <a:r>
              <a:rPr lang="en-US" sz="1400" dirty="0" smtClean="0"/>
              <a:t> was state of the art at the time because it included both electrical outlets and Ethernet jacks, </a:t>
            </a:r>
            <a:r>
              <a:rPr lang="en-US" sz="1400" baseline="0" dirty="0" smtClean="0"/>
              <a:t>has been replaced with a more eclectic and versatile combination of options and</a:t>
            </a:r>
            <a:r>
              <a:rPr lang="en-US" sz="1400" dirty="0" smtClean="0"/>
              <a:t> a wealth of floor outlets.  An advantage of the original building design was that the public seating areas are all on raised flooring, making rewiring relatively easy.</a:t>
            </a:r>
            <a:endParaRPr lang="en-US" sz="1400" dirty="0"/>
          </a:p>
        </p:txBody>
      </p:sp>
      <p:sp>
        <p:nvSpPr>
          <p:cNvPr id="4" name="Slide Number Placeholder 3"/>
          <p:cNvSpPr>
            <a:spLocks noGrp="1"/>
          </p:cNvSpPr>
          <p:nvPr>
            <p:ph type="sldNum" sz="quarter" idx="10"/>
          </p:nvPr>
        </p:nvSpPr>
        <p:spPr/>
        <p:txBody>
          <a:bodyPr/>
          <a:lstStyle/>
          <a:p>
            <a:fld id="{9599FFAA-0CAE-4076-815D-8C2D69D77CC8}" type="slidenum">
              <a:rPr lang="en-US" smtClean="0"/>
              <a:t>32</a:t>
            </a:fld>
            <a:endParaRPr lang="en-US"/>
          </a:p>
        </p:txBody>
      </p:sp>
    </p:spTree>
    <p:extLst>
      <p:ext uri="{BB962C8B-B14F-4D97-AF65-F5344CB8AC3E}">
        <p14:creationId xmlns:p14="http://schemas.microsoft.com/office/powerpoint/2010/main" val="67132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smtClean="0"/>
              <a:t>This shows a 2</a:t>
            </a:r>
            <a:r>
              <a:rPr lang="en-US" sz="1400" baseline="30000" dirty="0" smtClean="0"/>
              <a:t>nd</a:t>
            </a:r>
            <a:r>
              <a:rPr lang="en-US" sz="1400" dirty="0" smtClean="0"/>
              <a:t> floor computer lab that was similar to the one on the lower level.  We transformed this one into a telepresence room</a:t>
            </a:r>
          </a:p>
          <a:p>
            <a:pPr marL="171450" indent="-171450">
              <a:buFont typeface="Arial" panose="020B0604020202020204" pitchFamily="34" charset="0"/>
              <a:buChar char="•"/>
            </a:pPr>
            <a:r>
              <a:rPr lang="en-US" sz="1400" dirty="0" smtClean="0"/>
              <a:t>Again, previously a traditional PC classroom, now an interactive space with full interactive telepresence designed by CISCO.  (note the next slide</a:t>
            </a:r>
            <a:r>
              <a:rPr lang="en-US" sz="1400" baseline="0" dirty="0" smtClean="0"/>
              <a:t> shows the other side of the room)</a:t>
            </a:r>
            <a:endParaRPr lang="en-US" sz="1400" dirty="0" smtClean="0"/>
          </a:p>
          <a:p>
            <a:pPr marL="171450" indent="-171450">
              <a:buFont typeface="Arial" panose="020B0604020202020204" pitchFamily="34" charset="0"/>
              <a:buChar char="•"/>
            </a:pPr>
            <a:r>
              <a:rPr lang="en-US" sz="1400" dirty="0" smtClean="0"/>
              <a:t>This was funded in partnership with ITS.  We provided the space, the room renovation costs, and the non –telepresence furniture provided by the library.  ITS provided all the hardware and installation. </a:t>
            </a:r>
          </a:p>
          <a:p>
            <a:pPr marL="171450" indent="-171450">
              <a:buFont typeface="Arial" panose="020B0604020202020204" pitchFamily="34" charset="0"/>
              <a:buChar char="•"/>
            </a:pPr>
            <a:r>
              <a:rPr lang="en-US" sz="1400" dirty="0" smtClean="0"/>
              <a:t>This was entirely funded through University funds</a:t>
            </a:r>
          </a:p>
        </p:txBody>
      </p:sp>
      <p:sp>
        <p:nvSpPr>
          <p:cNvPr id="4" name="Slide Number Placeholder 3"/>
          <p:cNvSpPr>
            <a:spLocks noGrp="1"/>
          </p:cNvSpPr>
          <p:nvPr>
            <p:ph type="sldNum" sz="quarter" idx="10"/>
          </p:nvPr>
        </p:nvSpPr>
        <p:spPr/>
        <p:txBody>
          <a:bodyPr/>
          <a:lstStyle/>
          <a:p>
            <a:fld id="{9599FFAA-0CAE-4076-815D-8C2D69D77CC8}" type="slidenum">
              <a:rPr lang="en-US" smtClean="0"/>
              <a:t>33</a:t>
            </a:fld>
            <a:endParaRPr lang="en-US"/>
          </a:p>
        </p:txBody>
      </p:sp>
    </p:spTree>
    <p:extLst>
      <p:ext uri="{BB962C8B-B14F-4D97-AF65-F5344CB8AC3E}">
        <p14:creationId xmlns:p14="http://schemas.microsoft.com/office/powerpoint/2010/main" val="1902923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7" name="Rectangle 6"/>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8"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46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8"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6652086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8"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33860420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94192"/>
            <a:ext cx="10515600" cy="828675"/>
          </a:xfrm>
        </p:spPr>
        <p:txBody>
          <a:bodyPr/>
          <a:lstStyle>
            <a:lvl1pPr>
              <a:defRPr>
                <a:solidFill>
                  <a:schemeClr val="accent5">
                    <a:lumMod val="75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838200" y="1190625"/>
            <a:ext cx="10515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2050"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36129772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1289A7-0C8C-4691-873B-9EDC6619DDAA}" type="datetimeFigureOut">
              <a:rPr lang="en-US" smtClean="0"/>
              <a:t>4/25/2015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B7F916-8829-4AFC-9D70-36F40DF6B3CE}" type="slidenum">
              <a:rPr lang="en-US" smtClean="0"/>
              <a:t>‹#›</a:t>
            </a:fld>
            <a:endParaRPr lang="en-US"/>
          </a:p>
        </p:txBody>
      </p:sp>
      <p:sp>
        <p:nvSpPr>
          <p:cNvPr id="7" name="Rectangle 6"/>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8"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31654358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1289A7-0C8C-4691-873B-9EDC6619DDAA}" type="datetimeFigureOut">
              <a:rPr lang="en-US" smtClean="0"/>
              <a:t>4/25/2015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B7F916-8829-4AFC-9D70-36F40DF6B3CE}" type="slidenum">
              <a:rPr lang="en-US" smtClean="0"/>
              <a:t>‹#›</a:t>
            </a:fld>
            <a:endParaRPr lang="en-US"/>
          </a:p>
        </p:txBody>
      </p:sp>
      <p:sp>
        <p:nvSpPr>
          <p:cNvPr id="8" name="Rectangle 7"/>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9"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3614078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11"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21384047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7"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35022609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6"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22480817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Rectangle 7"/>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9"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354193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Rectangle 7"/>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9" name="Picture 2" descr="Kelvin Smith Librar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226140" y="6449340"/>
            <a:ext cx="1316386" cy="307777"/>
          </a:xfrm>
          <a:prstGeom prst="rect">
            <a:avLst/>
          </a:prstGeom>
          <a:noFill/>
        </p:spPr>
        <p:txBody>
          <a:bodyPr wrap="none" rtlCol="0">
            <a:spAutoFit/>
          </a:bodyPr>
          <a:lstStyle/>
          <a:p>
            <a:r>
              <a:rPr lang="en-US" sz="1400" dirty="0" smtClean="0">
                <a:solidFill>
                  <a:schemeClr val="bg1"/>
                </a:solidFill>
                <a:latin typeface="Titillium" panose="00000500000000000000" pitchFamily="50" charset="0"/>
              </a:rPr>
              <a:t>Arnold Hirshon</a:t>
            </a:r>
            <a:endParaRPr lang="en-US" sz="1400" dirty="0">
              <a:solidFill>
                <a:schemeClr val="bg1"/>
              </a:solidFill>
              <a:latin typeface="Titillium" panose="00000500000000000000" pitchFamily="50" charset="0"/>
            </a:endParaRPr>
          </a:p>
        </p:txBody>
      </p:sp>
    </p:spTree>
    <p:extLst>
      <p:ext uri="{BB962C8B-B14F-4D97-AF65-F5344CB8AC3E}">
        <p14:creationId xmlns:p14="http://schemas.microsoft.com/office/powerpoint/2010/main" val="23564766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6311900"/>
            <a:ext cx="12192000" cy="546100"/>
          </a:xfrm>
          <a:prstGeom prst="rect">
            <a:avLst/>
          </a:prstGeom>
          <a:solidFill>
            <a:schemeClr val="tx2">
              <a:lumMod val="50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6A6A6A"/>
              </a:solidFill>
            </a:endParaRPr>
          </a:p>
        </p:txBody>
      </p:sp>
      <p:pic>
        <p:nvPicPr>
          <p:cNvPr id="8" name="Picture 2" descr="Kelvin Smith Librar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384219" y="6337067"/>
            <a:ext cx="1670760" cy="46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08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jpeg"/><Relationship Id="rId7" Type="http://schemas.openxmlformats.org/officeDocument/2006/relationships/hyperlink" Target="http://library.case.edu/ksl/aboutus/strategicplan/theknowledgeecosystem/"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library.case.edu/ksl/aboutus/strategicplan/" TargetMode="External"/><Relationship Id="rId5" Type="http://schemas.openxmlformats.org/officeDocument/2006/relationships/hyperlink" Target="http://library.case.edu/ksl/aboutus/strategicplan/accomplishments2011-2014/" TargetMode="External"/><Relationship Id="rId4" Type="http://schemas.openxmlformats.org/officeDocument/2006/relationships/hyperlink" Target="http://library.case.edu/ksl/aboutus/strategicplan/2011-201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15.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hyperlink" Target="http://library.case.edu/ksl/aboutus/statistics/publicwow/searchterms/"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library.case.edu/ksl/aboutus/statistics/publicwow/illnortham/" TargetMode="External"/><Relationship Id="rId4" Type="http://schemas.openxmlformats.org/officeDocument/2006/relationships/image" Target="../media/image58.png"/><Relationship Id="rId9" Type="http://schemas.openxmlformats.org/officeDocument/2006/relationships/image" Target="../media/image62.jpeg"/></Relationships>
</file>

<file path=ppt/slides/_rels/slide42.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pn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hyperlink" Target="mailto:arnold.Hirshon@case.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e80cc0b-3bad-4607-a0a5-426643c33025" descr="BDAA16B6-FBF4-4B70-A5AF-680F463AC478@cw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8331" y="596623"/>
            <a:ext cx="8303378" cy="53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a:spLocks noGrp="1"/>
          </p:cNvSpPr>
          <p:nvPr>
            <p:ph type="subTitle" idx="1"/>
          </p:nvPr>
        </p:nvSpPr>
        <p:spPr>
          <a:xfrm>
            <a:off x="183920" y="596623"/>
            <a:ext cx="3356324" cy="626165"/>
          </a:xfrm>
        </p:spPr>
        <p:txBody>
          <a:bodyPr>
            <a:noAutofit/>
          </a:bodyPr>
          <a:lstStyle/>
          <a:p>
            <a:r>
              <a:rPr lang="en-US" sz="3600" dirty="0">
                <a:solidFill>
                  <a:srgbClr val="A50021"/>
                </a:solidFill>
                <a:latin typeface="+mj-lt"/>
              </a:rPr>
              <a:t>d</a:t>
            </a:r>
            <a:r>
              <a:rPr lang="en-US" sz="3600" dirty="0" smtClean="0">
                <a:solidFill>
                  <a:srgbClr val="A50021"/>
                </a:solidFill>
                <a:latin typeface="+mj-lt"/>
              </a:rPr>
              <a:t>riving intentional change through strategic redesign</a:t>
            </a:r>
            <a:endParaRPr lang="en-US" sz="3600" dirty="0">
              <a:solidFill>
                <a:srgbClr val="A50021"/>
              </a:solidFill>
              <a:latin typeface="+mj-lt"/>
            </a:endParaRPr>
          </a:p>
        </p:txBody>
      </p:sp>
      <p:sp>
        <p:nvSpPr>
          <p:cNvPr id="15" name="Subtitle 2"/>
          <p:cNvSpPr txBox="1">
            <a:spLocks/>
          </p:cNvSpPr>
          <p:nvPr/>
        </p:nvSpPr>
        <p:spPr>
          <a:xfrm>
            <a:off x="185833" y="3806683"/>
            <a:ext cx="3352498" cy="21070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dirty="0" smtClean="0">
                <a:solidFill>
                  <a:schemeClr val="accent5">
                    <a:lumMod val="50000"/>
                  </a:schemeClr>
                </a:solidFill>
                <a:latin typeface="+mj-lt"/>
              </a:rPr>
              <a:t>Arnold Hirshon</a:t>
            </a:r>
          </a:p>
          <a:p>
            <a:r>
              <a:rPr lang="en-US" sz="2600" dirty="0" smtClean="0">
                <a:solidFill>
                  <a:schemeClr val="accent5">
                    <a:lumMod val="50000"/>
                  </a:schemeClr>
                </a:solidFill>
                <a:latin typeface="+mj-lt"/>
              </a:rPr>
              <a:t> Associate Provost &amp; University Librarian</a:t>
            </a:r>
          </a:p>
          <a:p>
            <a:r>
              <a:rPr lang="en-US" sz="2600" dirty="0" smtClean="0">
                <a:solidFill>
                  <a:schemeClr val="accent5">
                    <a:lumMod val="50000"/>
                  </a:schemeClr>
                </a:solidFill>
                <a:latin typeface="+mj-lt"/>
              </a:rPr>
              <a:t>Case Western Reserve University</a:t>
            </a:r>
            <a:endParaRPr lang="en-US" sz="2600" dirty="0">
              <a:solidFill>
                <a:schemeClr val="accent5">
                  <a:lumMod val="50000"/>
                </a:schemeClr>
              </a:solidFill>
              <a:latin typeface="+mj-lt"/>
            </a:endParaRPr>
          </a:p>
        </p:txBody>
      </p:sp>
    </p:spTree>
    <p:extLst>
      <p:ext uri="{BB962C8B-B14F-4D97-AF65-F5344CB8AC3E}">
        <p14:creationId xmlns:p14="http://schemas.microsoft.com/office/powerpoint/2010/main" val="1271456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05" y="140597"/>
            <a:ext cx="10515600" cy="828675"/>
          </a:xfrm>
        </p:spPr>
        <p:txBody>
          <a:bodyPr/>
          <a:lstStyle/>
          <a:p>
            <a:r>
              <a:rPr lang="en-US" dirty="0" smtClean="0"/>
              <a:t>our planning process in brief</a:t>
            </a:r>
            <a:endParaRPr lang="en-US" dirty="0"/>
          </a:p>
        </p:txBody>
      </p:sp>
      <p:sp>
        <p:nvSpPr>
          <p:cNvPr id="3" name="Content Placeholder 2"/>
          <p:cNvSpPr>
            <a:spLocks noGrp="1"/>
          </p:cNvSpPr>
          <p:nvPr>
            <p:ph idx="1"/>
          </p:nvPr>
        </p:nvSpPr>
        <p:spPr>
          <a:xfrm>
            <a:off x="668892" y="969272"/>
            <a:ext cx="7817126" cy="4995655"/>
          </a:xfrm>
        </p:spPr>
        <p:txBody>
          <a:bodyPr>
            <a:normAutofit fontScale="85000" lnSpcReduction="20000"/>
          </a:bodyPr>
          <a:lstStyle/>
          <a:p>
            <a:pPr marL="347663" indent="-347663"/>
            <a:r>
              <a:rPr lang="en-US" dirty="0" smtClean="0"/>
              <a:t>Scanned environment</a:t>
            </a:r>
          </a:p>
          <a:p>
            <a:pPr marL="347663" indent="-347663"/>
            <a:r>
              <a:rPr lang="en-US" dirty="0" smtClean="0"/>
              <a:t>Defined mission, vision, values</a:t>
            </a:r>
          </a:p>
          <a:p>
            <a:pPr marL="347663" indent="-347663"/>
            <a:r>
              <a:rPr lang="en-US" dirty="0" smtClean="0"/>
              <a:t>Established goals and objectives consistent with those of the university</a:t>
            </a:r>
          </a:p>
          <a:p>
            <a:pPr marL="347663" indent="-347663"/>
            <a:r>
              <a:rPr lang="en-US" dirty="0" smtClean="0"/>
              <a:t>Communicated with library clients and library staff</a:t>
            </a:r>
          </a:p>
          <a:p>
            <a:pPr marL="347663" indent="-347663"/>
            <a:r>
              <a:rPr lang="en-US" dirty="0" smtClean="0"/>
              <a:t>Created success metrics</a:t>
            </a:r>
            <a:r>
              <a:rPr lang="en-US" dirty="0"/>
              <a:t> </a:t>
            </a:r>
            <a:r>
              <a:rPr lang="en-US" dirty="0" smtClean="0"/>
              <a:t>(data gathering and reporting)</a:t>
            </a:r>
          </a:p>
          <a:p>
            <a:pPr marL="347663" indent="-347663"/>
            <a:r>
              <a:rPr lang="en-US" dirty="0" smtClean="0"/>
              <a:t>Redesigned the organization (redefined positions, reassigned staff, hired new expertise from the outside)</a:t>
            </a:r>
          </a:p>
          <a:p>
            <a:pPr marL="347663" indent="-347663"/>
            <a:r>
              <a:rPr lang="en-US" dirty="0" smtClean="0"/>
              <a:t>Created new budget structure and reallocated to priority items</a:t>
            </a:r>
          </a:p>
          <a:p>
            <a:pPr marL="347663" indent="-347663"/>
            <a:r>
              <a:rPr lang="en-US" dirty="0" smtClean="0"/>
              <a:t>Pursued or created new strategic opportunities</a:t>
            </a:r>
          </a:p>
          <a:p>
            <a:pPr marL="347663" indent="-347663"/>
            <a:r>
              <a:rPr lang="en-US" dirty="0" smtClean="0"/>
              <a:t>Renovated facilities to achieve objectives</a:t>
            </a:r>
          </a:p>
          <a:p>
            <a:pPr marL="347663" indent="-347663"/>
            <a:r>
              <a:rPr lang="en-US" i="1" dirty="0" smtClean="0">
                <a:solidFill>
                  <a:srgbClr val="C00000"/>
                </a:solidFill>
              </a:rPr>
              <a:t>Lived the plan!</a:t>
            </a:r>
          </a:p>
          <a:p>
            <a:pPr marL="347663" indent="-347663"/>
            <a:r>
              <a:rPr lang="en-US" dirty="0" smtClean="0"/>
              <a:t>Assessed success and how to build upon success</a:t>
            </a:r>
            <a:endParaRPr lang="en-US" dirty="0"/>
          </a:p>
        </p:txBody>
      </p:sp>
      <p:sp>
        <p:nvSpPr>
          <p:cNvPr id="5" name="TextBox 4"/>
          <p:cNvSpPr txBox="1"/>
          <p:nvPr/>
        </p:nvSpPr>
        <p:spPr>
          <a:xfrm rot="955642">
            <a:off x="8624859" y="2545795"/>
            <a:ext cx="3107042" cy="2246769"/>
          </a:xfrm>
          <a:prstGeom prst="rect">
            <a:avLst/>
          </a:prstGeom>
          <a:solidFill>
            <a:schemeClr val="accent1">
              <a:lumMod val="50000"/>
            </a:schemeClr>
          </a:solidFill>
          <a:scene3d>
            <a:camera prst="perspectiveLeft"/>
            <a:lightRig rig="threePt" dir="t"/>
          </a:scene3d>
          <a:sp3d>
            <a:bevelT/>
          </a:sp3d>
        </p:spPr>
        <p:txBody>
          <a:bodyPr wrap="square" rtlCol="0">
            <a:spAutoFit/>
          </a:bodyPr>
          <a:lstStyle/>
          <a:p>
            <a:pPr algn="ctr"/>
            <a:r>
              <a:rPr lang="en-US" sz="2800" i="1" dirty="0">
                <a:solidFill>
                  <a:schemeClr val="bg1"/>
                </a:solidFill>
              </a:rPr>
              <a:t>an iterative process with overlapping </a:t>
            </a:r>
            <a:r>
              <a:rPr lang="en-US" sz="2800" i="1" dirty="0" smtClean="0">
                <a:solidFill>
                  <a:schemeClr val="bg1"/>
                </a:solidFill>
              </a:rPr>
              <a:t>activities, not a strict chronological order </a:t>
            </a:r>
            <a:endParaRPr lang="en-US" sz="2800" i="1" dirty="0">
              <a:solidFill>
                <a:schemeClr val="bg1"/>
              </a:solidFill>
            </a:endParaRPr>
          </a:p>
        </p:txBody>
      </p:sp>
    </p:spTree>
    <p:extLst>
      <p:ext uri="{BB962C8B-B14F-4D97-AF65-F5344CB8AC3E}">
        <p14:creationId xmlns:p14="http://schemas.microsoft.com/office/powerpoint/2010/main" val="3850958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1"/>
          <p:cNvSpPr>
            <a:spLocks noGrp="1"/>
          </p:cNvSpPr>
          <p:nvPr>
            <p:ph type="sldNum" sz="quarter" idx="4294967295"/>
          </p:nvPr>
        </p:nvSpPr>
        <p:spPr>
          <a:xfrm>
            <a:off x="10058400" y="6553201"/>
            <a:ext cx="609600" cy="396875"/>
          </a:xfrm>
          <a:prstGeom prst="rect">
            <a:avLst/>
          </a:prstGeom>
        </p:spPr>
        <p:txBody>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fld id="{46213C5D-B061-4CFC-814A-FD4595E93B98}" type="slidenum">
              <a:rPr lang="en-US" altLang="en-US" i="0">
                <a:latin typeface="Arial" panose="020B0604020202020204" pitchFamily="34" charset="0"/>
                <a:cs typeface="Arial" panose="020B0604020202020204" pitchFamily="34" charset="0"/>
              </a:rPr>
              <a:pPr eaLnBrk="1" hangingPunct="1"/>
              <a:t>11</a:t>
            </a:fld>
            <a:endParaRPr lang="en-US" altLang="en-US" i="0">
              <a:latin typeface="Arial" panose="020B0604020202020204" pitchFamily="34" charset="0"/>
              <a:cs typeface="Arial" panose="020B0604020202020204" pitchFamily="34" charset="0"/>
            </a:endParaRPr>
          </a:p>
        </p:txBody>
      </p:sp>
      <p:sp>
        <p:nvSpPr>
          <p:cNvPr id="4099" name="Rectangle 4"/>
          <p:cNvSpPr>
            <a:spLocks noChangeArrowheads="1"/>
          </p:cNvSpPr>
          <p:nvPr/>
        </p:nvSpPr>
        <p:spPr bwMode="auto">
          <a:xfrm>
            <a:off x="2117637" y="32547"/>
            <a:ext cx="7880526" cy="87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5000" i="0" dirty="0">
                <a:solidFill>
                  <a:schemeClr val="accent5">
                    <a:lumMod val="75000"/>
                  </a:schemeClr>
                </a:solidFill>
                <a:latin typeface="+mj-lt"/>
              </a:rPr>
              <a:t>o</a:t>
            </a:r>
            <a:r>
              <a:rPr lang="en-US" altLang="en-US" sz="5000" i="0" dirty="0" smtClean="0">
                <a:solidFill>
                  <a:schemeClr val="accent5">
                    <a:lumMod val="75000"/>
                  </a:schemeClr>
                </a:solidFill>
                <a:latin typeface="+mj-lt"/>
              </a:rPr>
              <a:t>ur strategic </a:t>
            </a:r>
            <a:r>
              <a:rPr lang="en-US" altLang="en-US" sz="5000" i="0" dirty="0">
                <a:solidFill>
                  <a:schemeClr val="accent5">
                    <a:lumMod val="75000"/>
                  </a:schemeClr>
                </a:solidFill>
                <a:latin typeface="+mj-lt"/>
              </a:rPr>
              <a:t>p</a:t>
            </a:r>
            <a:r>
              <a:rPr lang="en-US" altLang="en-US" sz="5000" i="0" dirty="0" smtClean="0">
                <a:solidFill>
                  <a:schemeClr val="accent5">
                    <a:lumMod val="75000"/>
                  </a:schemeClr>
                </a:solidFill>
                <a:latin typeface="+mj-lt"/>
              </a:rPr>
              <a:t>lanning </a:t>
            </a:r>
            <a:r>
              <a:rPr lang="en-US" altLang="en-US" sz="5000" i="0" dirty="0">
                <a:solidFill>
                  <a:schemeClr val="accent5">
                    <a:lumMod val="75000"/>
                  </a:schemeClr>
                </a:solidFill>
                <a:latin typeface="+mj-lt"/>
              </a:rPr>
              <a:t>c</a:t>
            </a:r>
            <a:r>
              <a:rPr lang="en-US" altLang="en-US" sz="5000" i="0" dirty="0" smtClean="0">
                <a:solidFill>
                  <a:schemeClr val="accent5">
                    <a:lumMod val="75000"/>
                  </a:schemeClr>
                </a:solidFill>
                <a:latin typeface="+mj-lt"/>
              </a:rPr>
              <a:t>ontext</a:t>
            </a:r>
            <a:endParaRPr lang="en-US" altLang="en-US" sz="5000" i="0" dirty="0">
              <a:solidFill>
                <a:schemeClr val="accent5">
                  <a:lumMod val="75000"/>
                </a:schemeClr>
              </a:solidFill>
              <a:latin typeface="+mj-lt"/>
            </a:endParaRPr>
          </a:p>
        </p:txBody>
      </p:sp>
      <p:sp>
        <p:nvSpPr>
          <p:cNvPr id="4100" name="Text Box 5"/>
          <p:cNvSpPr txBox="1">
            <a:spLocks noChangeArrowheads="1"/>
          </p:cNvSpPr>
          <p:nvPr/>
        </p:nvSpPr>
        <p:spPr bwMode="auto">
          <a:xfrm>
            <a:off x="2347823" y="2065946"/>
            <a:ext cx="1135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000" b="1" dirty="0">
                <a:solidFill>
                  <a:schemeClr val="accent1">
                    <a:lumMod val="75000"/>
                  </a:schemeClr>
                </a:solidFill>
              </a:rPr>
              <a:t>assess</a:t>
            </a:r>
          </a:p>
        </p:txBody>
      </p:sp>
      <p:sp>
        <p:nvSpPr>
          <p:cNvPr id="4102" name="Rectangle 7"/>
          <p:cNvSpPr>
            <a:spLocks noChangeArrowheads="1"/>
          </p:cNvSpPr>
          <p:nvPr/>
        </p:nvSpPr>
        <p:spPr bwMode="auto">
          <a:xfrm>
            <a:off x="8026578" y="2085217"/>
            <a:ext cx="1858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000" b="1" dirty="0">
                <a:solidFill>
                  <a:schemeClr val="accent1">
                    <a:lumMod val="75000"/>
                  </a:schemeClr>
                </a:solidFill>
              </a:rPr>
              <a:t>investigate</a:t>
            </a:r>
          </a:p>
        </p:txBody>
      </p:sp>
      <p:sp>
        <p:nvSpPr>
          <p:cNvPr id="4103" name="Rectangle 8"/>
          <p:cNvSpPr>
            <a:spLocks noChangeArrowheads="1"/>
          </p:cNvSpPr>
          <p:nvPr/>
        </p:nvSpPr>
        <p:spPr bwMode="auto">
          <a:xfrm>
            <a:off x="8203084" y="3824109"/>
            <a:ext cx="1390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000" b="1" dirty="0">
                <a:solidFill>
                  <a:schemeClr val="accent1">
                    <a:lumMod val="75000"/>
                  </a:schemeClr>
                </a:solidFill>
              </a:rPr>
              <a:t>instruct</a:t>
            </a:r>
          </a:p>
        </p:txBody>
      </p:sp>
      <p:sp>
        <p:nvSpPr>
          <p:cNvPr id="4104" name="Rectangle 9"/>
          <p:cNvSpPr>
            <a:spLocks noChangeArrowheads="1"/>
          </p:cNvSpPr>
          <p:nvPr/>
        </p:nvSpPr>
        <p:spPr bwMode="auto">
          <a:xfrm>
            <a:off x="5342114" y="4740213"/>
            <a:ext cx="1539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000" b="1" dirty="0">
                <a:solidFill>
                  <a:schemeClr val="accent1">
                    <a:lumMod val="75000"/>
                  </a:schemeClr>
                </a:solidFill>
              </a:rPr>
              <a:t>innovate</a:t>
            </a:r>
          </a:p>
        </p:txBody>
      </p:sp>
      <p:sp>
        <p:nvSpPr>
          <p:cNvPr id="4105" name="Rectangle 10"/>
          <p:cNvSpPr>
            <a:spLocks noChangeArrowheads="1"/>
          </p:cNvSpPr>
          <p:nvPr/>
        </p:nvSpPr>
        <p:spPr bwMode="auto">
          <a:xfrm>
            <a:off x="2379342" y="3795389"/>
            <a:ext cx="15827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000" b="1" dirty="0">
                <a:solidFill>
                  <a:schemeClr val="accent1">
                    <a:lumMod val="75000"/>
                  </a:schemeClr>
                </a:solidFill>
              </a:rPr>
              <a:t>integrate</a:t>
            </a:r>
          </a:p>
        </p:txBody>
      </p:sp>
      <p:sp>
        <p:nvSpPr>
          <p:cNvPr id="4107" name="Line 12"/>
          <p:cNvSpPr>
            <a:spLocks noChangeShapeType="1"/>
          </p:cNvSpPr>
          <p:nvPr/>
        </p:nvSpPr>
        <p:spPr bwMode="auto">
          <a:xfrm>
            <a:off x="1676400" y="865240"/>
            <a:ext cx="8763000" cy="0"/>
          </a:xfrm>
          <a:prstGeom prst="line">
            <a:avLst/>
          </a:prstGeom>
          <a:noFill/>
          <a:ln w="9525">
            <a:solidFill>
              <a:schemeClr val="tx2">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4" name="Text Box 19"/>
          <p:cNvSpPr txBox="1">
            <a:spLocks noChangeArrowheads="1"/>
          </p:cNvSpPr>
          <p:nvPr/>
        </p:nvSpPr>
        <p:spPr bwMode="auto">
          <a:xfrm>
            <a:off x="5624743" y="2313642"/>
            <a:ext cx="15303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200" i="0" dirty="0" smtClean="0">
                <a:solidFill>
                  <a:srgbClr val="7030A0"/>
                </a:solidFill>
                <a:latin typeface="Arial" panose="020B0604020202020204" pitchFamily="34" charset="0"/>
                <a:cs typeface="Arial" panose="020B0604020202020204" pitchFamily="34" charset="0"/>
              </a:rPr>
              <a:t>Content</a:t>
            </a:r>
          </a:p>
          <a:p>
            <a:pPr eaLnBrk="1" hangingPunct="1"/>
            <a:endParaRPr lang="en-US" altLang="en-US" sz="2200" i="0" dirty="0">
              <a:solidFill>
                <a:srgbClr val="7030A0"/>
              </a:solidFill>
              <a:latin typeface="Arial" panose="020B0604020202020204" pitchFamily="34" charset="0"/>
              <a:cs typeface="Arial" panose="020B0604020202020204" pitchFamily="34" charset="0"/>
            </a:endParaRPr>
          </a:p>
          <a:p>
            <a:pPr eaLnBrk="1" hangingPunct="1"/>
            <a:r>
              <a:rPr lang="en-US" altLang="en-US" sz="2200" i="0" dirty="0" smtClean="0">
                <a:solidFill>
                  <a:srgbClr val="7030A0"/>
                </a:solidFill>
                <a:latin typeface="Arial" panose="020B0604020202020204" pitchFamily="34" charset="0"/>
                <a:cs typeface="Arial" panose="020B0604020202020204" pitchFamily="34" charset="0"/>
              </a:rPr>
              <a:t>Services</a:t>
            </a:r>
          </a:p>
          <a:p>
            <a:pPr eaLnBrk="1" hangingPunct="1"/>
            <a:endParaRPr lang="en-US" altLang="en-US" sz="2200" i="0" dirty="0">
              <a:solidFill>
                <a:srgbClr val="7030A0"/>
              </a:solidFill>
              <a:latin typeface="Arial" panose="020B0604020202020204" pitchFamily="34" charset="0"/>
              <a:cs typeface="Arial" panose="020B0604020202020204" pitchFamily="34" charset="0"/>
            </a:endParaRPr>
          </a:p>
          <a:p>
            <a:pPr eaLnBrk="1" hangingPunct="1"/>
            <a:r>
              <a:rPr lang="en-US" altLang="en-US" sz="2200" i="0" dirty="0" smtClean="0">
                <a:solidFill>
                  <a:srgbClr val="7030A0"/>
                </a:solidFill>
                <a:latin typeface="Arial" panose="020B0604020202020204" pitchFamily="34" charset="0"/>
                <a:cs typeface="Arial" panose="020B0604020202020204" pitchFamily="34" charset="0"/>
              </a:rPr>
              <a:t>Facilities</a:t>
            </a:r>
            <a:endParaRPr lang="en-US" altLang="en-US" sz="2200" i="0" dirty="0">
              <a:solidFill>
                <a:srgbClr val="7030A0"/>
              </a:solidFill>
              <a:latin typeface="Arial" panose="020B0604020202020204" pitchFamily="34" charset="0"/>
              <a:cs typeface="Arial" panose="020B0604020202020204" pitchFamily="34" charset="0"/>
            </a:endParaRPr>
          </a:p>
        </p:txBody>
      </p:sp>
      <p:sp>
        <p:nvSpPr>
          <p:cNvPr id="4117" name="Rectangle 22"/>
          <p:cNvSpPr>
            <a:spLocks noChangeArrowheads="1"/>
          </p:cNvSpPr>
          <p:nvPr/>
        </p:nvSpPr>
        <p:spPr bwMode="auto">
          <a:xfrm rot="16200000">
            <a:off x="4196752" y="2737892"/>
            <a:ext cx="161371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200" dirty="0" smtClean="0">
                <a:latin typeface="Arial" panose="020B0604020202020204" pitchFamily="34" charset="0"/>
                <a:cs typeface="Arial" panose="020B0604020202020204" pitchFamily="34" charset="0"/>
              </a:rPr>
              <a:t>Staffing</a:t>
            </a:r>
          </a:p>
          <a:p>
            <a:pPr algn="ctr" eaLnBrk="1" hangingPunct="1"/>
            <a:r>
              <a:rPr lang="en-US" altLang="en-US" sz="2200" dirty="0" smtClean="0">
                <a:latin typeface="Arial" panose="020B0604020202020204" pitchFamily="34" charset="0"/>
                <a:cs typeface="Arial" panose="020B0604020202020204" pitchFamily="34" charset="0"/>
              </a:rPr>
              <a:t>Budget</a:t>
            </a:r>
          </a:p>
          <a:p>
            <a:pPr algn="ctr" eaLnBrk="1" hangingPunct="1"/>
            <a:r>
              <a:rPr lang="en-US" altLang="en-US" sz="2200" dirty="0" smtClean="0">
                <a:latin typeface="Arial" panose="020B0604020202020204" pitchFamily="34" charset="0"/>
                <a:cs typeface="Arial" panose="020B0604020202020204" pitchFamily="34" charset="0"/>
              </a:rPr>
              <a:t>Technology</a:t>
            </a:r>
            <a:endParaRPr lang="en-US" altLang="en-US" sz="2200" dirty="0">
              <a:latin typeface="Arial" panose="020B0604020202020204" pitchFamily="34" charset="0"/>
              <a:cs typeface="Arial" panose="020B0604020202020204" pitchFamily="34" charset="0"/>
            </a:endParaRPr>
          </a:p>
        </p:txBody>
      </p:sp>
      <p:sp>
        <p:nvSpPr>
          <p:cNvPr id="4118" name="Oval 23"/>
          <p:cNvSpPr>
            <a:spLocks noChangeArrowheads="1"/>
          </p:cNvSpPr>
          <p:nvPr/>
        </p:nvSpPr>
        <p:spPr bwMode="auto">
          <a:xfrm>
            <a:off x="3959369" y="1752597"/>
            <a:ext cx="4109439" cy="2881254"/>
          </a:xfrm>
          <a:prstGeom prst="ellipse">
            <a:avLst/>
          </a:prstGeom>
          <a:noFill/>
          <a:ln w="38100" algn="ctr">
            <a:solidFill>
              <a:srgbClr val="7030A0"/>
            </a:solidFill>
            <a:round/>
            <a:headEnd/>
            <a:tailEnd/>
          </a:ln>
        </p:spPr>
        <p:txBody>
          <a:bodyPr wrap="square" anchor="ctr">
            <a:spAutoFit/>
            <a:flatTx/>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l" eaLnBrk="1" hangingPunct="1"/>
            <a:endParaRPr lang="en-US" altLang="en-US" i="0">
              <a:latin typeface="Arial" panose="020B0604020202020204" pitchFamily="34" charset="0"/>
              <a:cs typeface="Arial" panose="020B0604020202020204" pitchFamily="34" charset="0"/>
            </a:endParaRPr>
          </a:p>
        </p:txBody>
      </p:sp>
      <p:sp>
        <p:nvSpPr>
          <p:cNvPr id="4120" name="Oval 25"/>
          <p:cNvSpPr>
            <a:spLocks noChangeArrowheads="1"/>
          </p:cNvSpPr>
          <p:nvPr/>
        </p:nvSpPr>
        <p:spPr bwMode="auto">
          <a:xfrm>
            <a:off x="1817511" y="1081147"/>
            <a:ext cx="8726311" cy="4379589"/>
          </a:xfrm>
          <a:prstGeom prst="ellipse">
            <a:avLst/>
          </a:prstGeom>
          <a:noFill/>
          <a:ln w="38100" algn="ctr">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flatTx/>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l" eaLnBrk="1" hangingPunct="1"/>
            <a:endParaRPr lang="en-US" altLang="en-US" i="0">
              <a:latin typeface="Arial" panose="020B0604020202020204" pitchFamily="34" charset="0"/>
              <a:cs typeface="Arial" panose="020B0604020202020204" pitchFamily="34" charset="0"/>
            </a:endParaRPr>
          </a:p>
        </p:txBody>
      </p:sp>
      <p:sp>
        <p:nvSpPr>
          <p:cNvPr id="4121" name="Text Box 26"/>
          <p:cNvSpPr txBox="1">
            <a:spLocks noChangeArrowheads="1"/>
          </p:cNvSpPr>
          <p:nvPr/>
        </p:nvSpPr>
        <p:spPr bwMode="auto">
          <a:xfrm>
            <a:off x="9270589" y="1197458"/>
            <a:ext cx="25464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Environmental </a:t>
            </a:r>
          </a:p>
          <a:p>
            <a:pPr algn="ctr"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Scanning</a:t>
            </a:r>
          </a:p>
        </p:txBody>
      </p:sp>
      <p:sp>
        <p:nvSpPr>
          <p:cNvPr id="4122" name="Text Box 28"/>
          <p:cNvSpPr txBox="1">
            <a:spLocks noChangeArrowheads="1"/>
          </p:cNvSpPr>
          <p:nvPr/>
        </p:nvSpPr>
        <p:spPr bwMode="auto">
          <a:xfrm>
            <a:off x="579174" y="1425715"/>
            <a:ext cx="19944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l"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Assessment</a:t>
            </a:r>
          </a:p>
        </p:txBody>
      </p:sp>
      <p:sp>
        <p:nvSpPr>
          <p:cNvPr id="4123" name="Text Box 29"/>
          <p:cNvSpPr txBox="1">
            <a:spLocks noChangeArrowheads="1"/>
          </p:cNvSpPr>
          <p:nvPr/>
        </p:nvSpPr>
        <p:spPr bwMode="auto">
          <a:xfrm>
            <a:off x="4006349" y="5612568"/>
            <a:ext cx="41967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Project Management</a:t>
            </a:r>
          </a:p>
        </p:txBody>
      </p:sp>
      <p:sp>
        <p:nvSpPr>
          <p:cNvPr id="4124" name="Text Box 30"/>
          <p:cNvSpPr txBox="1">
            <a:spLocks noChangeArrowheads="1"/>
          </p:cNvSpPr>
          <p:nvPr/>
        </p:nvSpPr>
        <p:spPr bwMode="auto">
          <a:xfrm>
            <a:off x="10058400" y="4475398"/>
            <a:ext cx="19021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Strategic</a:t>
            </a:r>
          </a:p>
          <a:p>
            <a:pPr algn="ctr"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Planning</a:t>
            </a:r>
          </a:p>
        </p:txBody>
      </p:sp>
      <p:sp>
        <p:nvSpPr>
          <p:cNvPr id="4125" name="Text Box 32"/>
          <p:cNvSpPr txBox="1">
            <a:spLocks noChangeArrowheads="1"/>
          </p:cNvSpPr>
          <p:nvPr/>
        </p:nvSpPr>
        <p:spPr bwMode="auto">
          <a:xfrm>
            <a:off x="575128" y="4475398"/>
            <a:ext cx="19614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l"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Marketing</a:t>
            </a:r>
          </a:p>
          <a:p>
            <a:pPr algn="l" eaLnBrk="1" hangingPunct="1"/>
            <a:r>
              <a:rPr lang="en-US" altLang="en-US" sz="2800" i="0" dirty="0">
                <a:solidFill>
                  <a:schemeClr val="accent2">
                    <a:lumMod val="50000"/>
                  </a:schemeClr>
                </a:solidFill>
                <a:latin typeface="Cambria" panose="02040503050406030204" pitchFamily="18" charset="0"/>
                <a:cs typeface="Arial" panose="020B0604020202020204" pitchFamily="34" charset="0"/>
              </a:rPr>
              <a:t>&amp; Advocacy</a:t>
            </a:r>
          </a:p>
        </p:txBody>
      </p:sp>
      <p:sp>
        <p:nvSpPr>
          <p:cNvPr id="4101" name="Rectangle 6"/>
          <p:cNvSpPr>
            <a:spLocks noChangeArrowheads="1"/>
          </p:cNvSpPr>
          <p:nvPr/>
        </p:nvSpPr>
        <p:spPr bwMode="auto">
          <a:xfrm>
            <a:off x="5426075" y="1125237"/>
            <a:ext cx="1263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3000" b="1" dirty="0">
                <a:solidFill>
                  <a:schemeClr val="accent1">
                    <a:lumMod val="75000"/>
                  </a:schemeClr>
                </a:solidFill>
              </a:rPr>
              <a:t>inform</a:t>
            </a:r>
          </a:p>
        </p:txBody>
      </p:sp>
    </p:spTree>
    <p:extLst>
      <p:ext uri="{BB962C8B-B14F-4D97-AF65-F5344CB8AC3E}">
        <p14:creationId xmlns:p14="http://schemas.microsoft.com/office/powerpoint/2010/main" val="2657141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a:stCxn id="11" idx="2"/>
            <a:endCxn id="21" idx="6"/>
          </p:cNvCxnSpPr>
          <p:nvPr/>
        </p:nvCxnSpPr>
        <p:spPr>
          <a:xfrm flipH="1">
            <a:off x="5870271" y="4941708"/>
            <a:ext cx="30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03772" y="1627009"/>
            <a:ext cx="126717" cy="30228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832673" y="1605238"/>
            <a:ext cx="76199" cy="30337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30685" y="1627008"/>
            <a:ext cx="2106386" cy="30119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03472" y="1627008"/>
            <a:ext cx="4826801" cy="2667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660471" y="169494"/>
            <a:ext cx="2296887" cy="1455254"/>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Provide </a:t>
            </a:r>
          </a:p>
          <a:p>
            <a:pPr algn="ctr"/>
            <a:r>
              <a:rPr lang="en-US" b="1" dirty="0"/>
              <a:t>Exceptional </a:t>
            </a:r>
          </a:p>
          <a:p>
            <a:pPr algn="ctr"/>
            <a:r>
              <a:rPr lang="en-US" b="1" dirty="0"/>
              <a:t>Client Service</a:t>
            </a:r>
          </a:p>
        </p:txBody>
      </p:sp>
      <p:cxnSp>
        <p:nvCxnSpPr>
          <p:cNvPr id="18" name="Straight Connector 17"/>
          <p:cNvCxnSpPr>
            <a:stCxn id="16" idx="2"/>
          </p:cNvCxnSpPr>
          <p:nvPr/>
        </p:nvCxnSpPr>
        <p:spPr>
          <a:xfrm flipH="1">
            <a:off x="4808914" y="1624748"/>
            <a:ext cx="1" cy="30228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4" idx="2"/>
          </p:cNvCxnSpPr>
          <p:nvPr/>
        </p:nvCxnSpPr>
        <p:spPr>
          <a:xfrm flipH="1">
            <a:off x="7622872" y="1635635"/>
            <a:ext cx="2153839" cy="31459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03771" y="1605238"/>
            <a:ext cx="2819400" cy="315685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8873" y="599678"/>
            <a:ext cx="1295399" cy="1107996"/>
          </a:xfrm>
          <a:prstGeom prst="rect">
            <a:avLst/>
          </a:prstGeom>
          <a:noFill/>
        </p:spPr>
        <p:txBody>
          <a:bodyPr wrap="square" rtlCol="0">
            <a:spAutoFit/>
          </a:bodyPr>
          <a:lstStyle/>
          <a:p>
            <a:pPr algn="ctr"/>
            <a:r>
              <a:rPr lang="en-US" sz="2200" b="1" i="1" dirty="0"/>
              <a:t>Drivers for Action</a:t>
            </a:r>
          </a:p>
        </p:txBody>
      </p:sp>
      <p:sp>
        <p:nvSpPr>
          <p:cNvPr id="9" name="TextBox 8"/>
          <p:cNvSpPr txBox="1"/>
          <p:nvPr/>
        </p:nvSpPr>
        <p:spPr>
          <a:xfrm>
            <a:off x="2337107" y="4598809"/>
            <a:ext cx="1359668" cy="769441"/>
          </a:xfrm>
          <a:prstGeom prst="rect">
            <a:avLst/>
          </a:prstGeom>
          <a:noFill/>
        </p:spPr>
        <p:txBody>
          <a:bodyPr wrap="none" rtlCol="0">
            <a:spAutoFit/>
          </a:bodyPr>
          <a:lstStyle/>
          <a:p>
            <a:pPr algn="ctr"/>
            <a:r>
              <a:rPr lang="en-US" sz="2200" b="1" i="1" dirty="0"/>
              <a:t>Strategic</a:t>
            </a:r>
          </a:p>
          <a:p>
            <a:pPr algn="ctr"/>
            <a:r>
              <a:rPr lang="en-US" sz="2200" b="1" i="1" dirty="0"/>
              <a:t>Directions</a:t>
            </a:r>
          </a:p>
        </p:txBody>
      </p:sp>
      <p:sp>
        <p:nvSpPr>
          <p:cNvPr id="10" name="Oval 9"/>
          <p:cNvSpPr/>
          <p:nvPr/>
        </p:nvSpPr>
        <p:spPr>
          <a:xfrm>
            <a:off x="6403671" y="3989208"/>
            <a:ext cx="1981200" cy="1905000"/>
          </a:xfrm>
          <a:prstGeom prst="ellipse">
            <a:avLst/>
          </a:prstGeom>
          <a:solidFill>
            <a:srgbClr val="008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t>Employ</a:t>
            </a:r>
          </a:p>
          <a:p>
            <a:pPr algn="ctr"/>
            <a:r>
              <a:rPr lang="en-US" b="1" dirty="0"/>
              <a:t>New Service Delivery Modes</a:t>
            </a:r>
          </a:p>
        </p:txBody>
      </p:sp>
      <p:sp>
        <p:nvSpPr>
          <p:cNvPr id="11" name="Oval 10"/>
          <p:cNvSpPr/>
          <p:nvPr/>
        </p:nvSpPr>
        <p:spPr>
          <a:xfrm>
            <a:off x="8918271" y="3989208"/>
            <a:ext cx="1981200" cy="1905000"/>
          </a:xfrm>
          <a:prstGeom prst="ellipse">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t>Expand Digital Scholarship  Services</a:t>
            </a:r>
          </a:p>
        </p:txBody>
      </p:sp>
      <p:sp>
        <p:nvSpPr>
          <p:cNvPr id="13" name="TextBox 12"/>
          <p:cNvSpPr txBox="1"/>
          <p:nvPr/>
        </p:nvSpPr>
        <p:spPr>
          <a:xfrm>
            <a:off x="2354578" y="2629276"/>
            <a:ext cx="1316386" cy="430887"/>
          </a:xfrm>
          <a:prstGeom prst="rect">
            <a:avLst/>
          </a:prstGeom>
          <a:noFill/>
        </p:spPr>
        <p:txBody>
          <a:bodyPr wrap="none" rtlCol="0">
            <a:spAutoFit/>
          </a:bodyPr>
          <a:lstStyle/>
          <a:p>
            <a:pPr algn="ctr"/>
            <a:r>
              <a:rPr lang="en-US" sz="2200" b="1" i="1" dirty="0"/>
              <a:t>Approach</a:t>
            </a:r>
          </a:p>
        </p:txBody>
      </p:sp>
      <p:sp>
        <p:nvSpPr>
          <p:cNvPr id="15" name="Oval 14"/>
          <p:cNvSpPr/>
          <p:nvPr/>
        </p:nvSpPr>
        <p:spPr>
          <a:xfrm>
            <a:off x="5336871" y="1855608"/>
            <a:ext cx="3886200" cy="1905000"/>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t>Innovation Through</a:t>
            </a:r>
          </a:p>
          <a:p>
            <a:pPr algn="ctr"/>
            <a:r>
              <a:rPr lang="en-US" b="1" dirty="0"/>
              <a:t>Purposeful Experimentation</a:t>
            </a:r>
          </a:p>
        </p:txBody>
      </p:sp>
      <p:sp>
        <p:nvSpPr>
          <p:cNvPr id="21" name="Oval 20"/>
          <p:cNvSpPr/>
          <p:nvPr/>
        </p:nvSpPr>
        <p:spPr>
          <a:xfrm>
            <a:off x="3889071" y="3989208"/>
            <a:ext cx="1981200" cy="1905000"/>
          </a:xfrm>
          <a:prstGeom prst="ellipse">
            <a:avLst/>
          </a:prstGeom>
          <a:solidFill>
            <a:srgbClr val="7030A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t>Change Facilities to Be Inviting &amp; Functional</a:t>
            </a:r>
          </a:p>
        </p:txBody>
      </p:sp>
      <p:sp>
        <p:nvSpPr>
          <p:cNvPr id="23" name="Rectangle 22"/>
          <p:cNvSpPr/>
          <p:nvPr/>
        </p:nvSpPr>
        <p:spPr>
          <a:xfrm>
            <a:off x="6175071" y="187834"/>
            <a:ext cx="2245522" cy="1447800"/>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Be an </a:t>
            </a:r>
          </a:p>
          <a:p>
            <a:pPr algn="ctr"/>
            <a:r>
              <a:rPr lang="en-US" b="1" dirty="0"/>
              <a:t>Effective Facilitator of Campus Partnerships</a:t>
            </a:r>
          </a:p>
        </p:txBody>
      </p:sp>
      <p:sp>
        <p:nvSpPr>
          <p:cNvPr id="24" name="Rectangle 23"/>
          <p:cNvSpPr/>
          <p:nvPr/>
        </p:nvSpPr>
        <p:spPr>
          <a:xfrm>
            <a:off x="8653949" y="187834"/>
            <a:ext cx="2245522" cy="1447800"/>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t>Demonstrate Value Through </a:t>
            </a:r>
          </a:p>
          <a:p>
            <a:pPr algn="ctr"/>
            <a:r>
              <a:rPr lang="en-US" b="1" dirty="0"/>
              <a:t>Effective Operations</a:t>
            </a:r>
          </a:p>
        </p:txBody>
      </p:sp>
      <p:sp>
        <p:nvSpPr>
          <p:cNvPr id="44" name="TextBox 43"/>
          <p:cNvSpPr txBox="1"/>
          <p:nvPr/>
        </p:nvSpPr>
        <p:spPr>
          <a:xfrm rot="16200000">
            <a:off x="-1984053" y="2294650"/>
            <a:ext cx="6100824" cy="1887188"/>
          </a:xfrm>
          <a:prstGeom prst="rect">
            <a:avLst/>
          </a:prstGeom>
          <a:noFill/>
        </p:spPr>
        <p:txBody>
          <a:bodyPr wrap="square" rtlCol="0" anchor="t">
            <a:spAutoFit/>
          </a:bodyPr>
          <a:lstStyle/>
          <a:p>
            <a:pPr algn="ctr"/>
            <a:r>
              <a:rPr lang="en-US" sz="3800" i="1" dirty="0">
                <a:solidFill>
                  <a:srgbClr val="C00000"/>
                </a:solidFill>
              </a:rPr>
              <a:t>e</a:t>
            </a:r>
            <a:r>
              <a:rPr lang="en-US" sz="3800" i="1" dirty="0" smtClean="0">
                <a:solidFill>
                  <a:srgbClr val="C00000"/>
                </a:solidFill>
              </a:rPr>
              <a:t>xample: </a:t>
            </a:r>
          </a:p>
          <a:p>
            <a:pPr algn="ctr"/>
            <a:r>
              <a:rPr lang="en-US" sz="3800" dirty="0">
                <a:solidFill>
                  <a:schemeClr val="accent5">
                    <a:lumMod val="75000"/>
                  </a:schemeClr>
                </a:solidFill>
              </a:rPr>
              <a:t>a</a:t>
            </a:r>
            <a:r>
              <a:rPr lang="en-US" sz="3800" dirty="0" smtClean="0">
                <a:solidFill>
                  <a:schemeClr val="accent5">
                    <a:lumMod val="75000"/>
                  </a:schemeClr>
                </a:solidFill>
              </a:rPr>
              <a:t> mission-based value </a:t>
            </a:r>
            <a:r>
              <a:rPr lang="en-US" sz="3800" dirty="0">
                <a:solidFill>
                  <a:schemeClr val="accent5">
                    <a:lumMod val="75000"/>
                  </a:schemeClr>
                </a:solidFill>
              </a:rPr>
              <a:t>p</a:t>
            </a:r>
            <a:r>
              <a:rPr lang="en-US" sz="3800" dirty="0" smtClean="0">
                <a:solidFill>
                  <a:schemeClr val="accent5">
                    <a:lumMod val="75000"/>
                  </a:schemeClr>
                </a:solidFill>
              </a:rPr>
              <a:t>roposition</a:t>
            </a:r>
            <a:endParaRPr lang="en-US" sz="3800" dirty="0">
              <a:solidFill>
                <a:schemeClr val="accent5">
                  <a:lumMod val="75000"/>
                </a:schemeClr>
              </a:solidFill>
            </a:endParaRPr>
          </a:p>
        </p:txBody>
      </p:sp>
    </p:spTree>
    <p:extLst>
      <p:ext uri="{BB962C8B-B14F-4D97-AF65-F5344CB8AC3E}">
        <p14:creationId xmlns:p14="http://schemas.microsoft.com/office/powerpoint/2010/main" val="2024666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3962400" y="3243832"/>
            <a:ext cx="3733800" cy="751970"/>
          </a:xfrm>
          <a:prstGeom prst="rightArrow">
            <a:avLst/>
          </a:prstGeom>
          <a:solidFill>
            <a:schemeClr val="bg1">
              <a:lumMod val="50000"/>
            </a:schemeClr>
          </a:solidFill>
          <a:scene3d>
            <a:camera prst="orthographicFront"/>
            <a:lightRig rig="threePt" dir="t"/>
          </a:scene3d>
          <a:sp3d>
            <a:bevelT/>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Title 1"/>
          <p:cNvSpPr>
            <a:spLocks noGrp="1"/>
          </p:cNvSpPr>
          <p:nvPr>
            <p:ph type="title"/>
          </p:nvPr>
        </p:nvSpPr>
        <p:spPr>
          <a:xfrm>
            <a:off x="667966" y="74586"/>
            <a:ext cx="8229600" cy="1143000"/>
          </a:xfrm>
          <a:scene3d>
            <a:camera prst="orthographicFront"/>
            <a:lightRig rig="threePt" dir="t"/>
          </a:scene3d>
          <a:sp3d>
            <a:bevelT/>
          </a:sp3d>
        </p:spPr>
        <p:txBody>
          <a:bodyPr>
            <a:normAutofit fontScale="90000"/>
          </a:bodyPr>
          <a:lstStyle/>
          <a:p>
            <a:r>
              <a:rPr lang="en-US" dirty="0"/>
              <a:t>s</a:t>
            </a:r>
            <a:r>
              <a:rPr lang="en-US" dirty="0" smtClean="0"/>
              <a:t>trategic drivers and directions: 2011</a:t>
            </a:r>
            <a:endParaRPr lang="en-US" dirty="0"/>
          </a:p>
        </p:txBody>
      </p:sp>
      <p:sp>
        <p:nvSpPr>
          <p:cNvPr id="7" name="Rectangle 6"/>
          <p:cNvSpPr/>
          <p:nvPr/>
        </p:nvSpPr>
        <p:spPr>
          <a:xfrm>
            <a:off x="1828800" y="2504879"/>
            <a:ext cx="2286000" cy="2252924"/>
          </a:xfrm>
          <a:prstGeom prst="rect">
            <a:avLst/>
          </a:prstGeom>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066800">
              <a:lnSpc>
                <a:spcPct val="90000"/>
              </a:lnSpc>
              <a:spcBef>
                <a:spcPct val="0"/>
              </a:spcBef>
              <a:spcAft>
                <a:spcPct val="35000"/>
              </a:spcAft>
            </a:pPr>
            <a:r>
              <a:rPr lang="en-US" sz="2600" dirty="0"/>
              <a:t>o</a:t>
            </a:r>
            <a:r>
              <a:rPr lang="en-US" sz="2600" dirty="0" smtClean="0"/>
              <a:t>ur </a:t>
            </a:r>
            <a:r>
              <a:rPr lang="en-US" sz="2600" b="1" i="1" dirty="0" smtClean="0"/>
              <a:t>mission is </a:t>
            </a:r>
            <a:r>
              <a:rPr lang="en-US" sz="2600" dirty="0" smtClean="0"/>
              <a:t>to </a:t>
            </a:r>
            <a:r>
              <a:rPr lang="en-US" sz="2600" dirty="0"/>
              <a:t>be the knowledge and creativity commons of CWRU</a:t>
            </a:r>
          </a:p>
        </p:txBody>
      </p:sp>
      <p:sp>
        <p:nvSpPr>
          <p:cNvPr id="8" name="Rectangle 7"/>
          <p:cNvSpPr/>
          <p:nvPr/>
        </p:nvSpPr>
        <p:spPr>
          <a:xfrm>
            <a:off x="4533900" y="1162819"/>
            <a:ext cx="2590800" cy="4893647"/>
          </a:xfrm>
          <a:prstGeom prst="rect">
            <a:avLst/>
          </a:prstGeom>
          <a:solidFill>
            <a:schemeClr val="accent1">
              <a:lumMod val="75000"/>
            </a:schemeClr>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600" dirty="0" smtClean="0"/>
              <a:t>if </a:t>
            </a:r>
            <a:r>
              <a:rPr lang="en-US" sz="2600" dirty="0"/>
              <a:t>we are successful, </a:t>
            </a:r>
            <a:r>
              <a:rPr lang="en-US" sz="2600" dirty="0" smtClean="0"/>
              <a:t>we will achieve the  </a:t>
            </a:r>
            <a:r>
              <a:rPr lang="en-US" sz="2600" b="1" i="1" dirty="0" smtClean="0"/>
              <a:t>vision </a:t>
            </a:r>
            <a:r>
              <a:rPr lang="en-US" sz="2600" dirty="0" smtClean="0"/>
              <a:t>to be </a:t>
            </a:r>
            <a:r>
              <a:rPr lang="en-US" sz="2600" dirty="0"/>
              <a:t>the </a:t>
            </a:r>
            <a:r>
              <a:rPr lang="en-US" sz="2600" dirty="0" smtClean="0"/>
              <a:t>campus </a:t>
            </a:r>
            <a:r>
              <a:rPr lang="en-US" sz="2600" dirty="0"/>
              <a:t>information laboratory for knowledge collection, connection, creation, and curation</a:t>
            </a:r>
          </a:p>
        </p:txBody>
      </p:sp>
      <p:sp>
        <p:nvSpPr>
          <p:cNvPr id="9" name="Rectangle 8"/>
          <p:cNvSpPr/>
          <p:nvPr/>
        </p:nvSpPr>
        <p:spPr>
          <a:xfrm>
            <a:off x="7696200" y="1331064"/>
            <a:ext cx="2590800" cy="4093428"/>
          </a:xfrm>
          <a:prstGeom prst="rect">
            <a:avLst/>
          </a:prstGeom>
          <a:solidFill>
            <a:schemeClr val="accent5">
              <a:lumMod val="50000"/>
            </a:schemeClr>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600" dirty="0"/>
              <a:t>t</a:t>
            </a:r>
            <a:r>
              <a:rPr lang="en-US" sz="2600" dirty="0" smtClean="0"/>
              <a:t>o </a:t>
            </a:r>
            <a:r>
              <a:rPr lang="en-US" sz="2600" dirty="0"/>
              <a:t>accomplish this, we will </a:t>
            </a:r>
            <a:r>
              <a:rPr lang="en-US" sz="2600" b="1" i="1" dirty="0" smtClean="0"/>
              <a:t>value</a:t>
            </a:r>
            <a:r>
              <a:rPr lang="en-US" sz="2600" dirty="0" smtClean="0"/>
              <a:t> </a:t>
            </a:r>
            <a:endParaRPr lang="en-US" sz="2600" dirty="0"/>
          </a:p>
          <a:p>
            <a:pPr lvl="0" algn="ctr"/>
            <a:r>
              <a:rPr lang="en-US" sz="2600" dirty="0"/>
              <a:t>openness, collaboration, personalized service, and agility and innovation through experimentation</a:t>
            </a:r>
          </a:p>
        </p:txBody>
      </p:sp>
    </p:spTree>
    <p:extLst>
      <p:ext uri="{BB962C8B-B14F-4D97-AF65-F5344CB8AC3E}">
        <p14:creationId xmlns:p14="http://schemas.microsoft.com/office/powerpoint/2010/main" val="1303614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0666" y="80261"/>
            <a:ext cx="9895573" cy="1108205"/>
          </a:xfrm>
        </p:spPr>
        <p:txBody>
          <a:bodyPr>
            <a:normAutofit/>
          </a:bodyPr>
          <a:lstStyle/>
          <a:p>
            <a:pPr algn="ctr"/>
            <a:r>
              <a:rPr lang="en-US" dirty="0" smtClean="0"/>
              <a:t>2011 </a:t>
            </a:r>
            <a:r>
              <a:rPr lang="en-US" dirty="0"/>
              <a:t>c</a:t>
            </a:r>
            <a:r>
              <a:rPr lang="en-US" dirty="0" smtClean="0"/>
              <a:t>ontext – </a:t>
            </a:r>
            <a:r>
              <a:rPr lang="en-US" i="1" dirty="0" smtClean="0"/>
              <a:t>continued dedication to:</a:t>
            </a:r>
            <a:endParaRPr lang="en-US" i="1" dirty="0"/>
          </a:p>
        </p:txBody>
      </p:sp>
      <p:graphicFrame>
        <p:nvGraphicFramePr>
          <p:cNvPr id="5" name="Diagram 4"/>
          <p:cNvGraphicFramePr/>
          <p:nvPr>
            <p:extLst>
              <p:ext uri="{D42A27DB-BD31-4B8C-83A1-F6EECF244321}">
                <p14:modId xmlns:p14="http://schemas.microsoft.com/office/powerpoint/2010/main" val="849410596"/>
              </p:ext>
            </p:extLst>
          </p:nvPr>
        </p:nvGraphicFramePr>
        <p:xfrm>
          <a:off x="2693525" y="865762"/>
          <a:ext cx="7316237" cy="5019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ight Arrow 1"/>
          <p:cNvSpPr/>
          <p:nvPr/>
        </p:nvSpPr>
        <p:spPr>
          <a:xfrm>
            <a:off x="570586" y="1661315"/>
            <a:ext cx="2091572" cy="1367178"/>
          </a:xfrm>
          <a:prstGeom prst="rightArrow">
            <a:avLst/>
          </a:prstGeom>
          <a:solidFill>
            <a:schemeClr val="bg1">
              <a:lumMod val="85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C00000"/>
                </a:solidFill>
              </a:rPr>
              <a:t>s</a:t>
            </a:r>
            <a:r>
              <a:rPr lang="en-US" b="1" i="1" dirty="0" smtClean="0">
                <a:solidFill>
                  <a:srgbClr val="C00000"/>
                </a:solidFill>
              </a:rPr>
              <a:t>poiler alert: </a:t>
            </a:r>
          </a:p>
          <a:p>
            <a:pPr algn="ctr"/>
            <a:r>
              <a:rPr lang="en-US" b="1" i="1" dirty="0" smtClean="0">
                <a:solidFill>
                  <a:srgbClr val="C00000"/>
                </a:solidFill>
              </a:rPr>
              <a:t>plan 2, goal 1!</a:t>
            </a:r>
            <a:endParaRPr lang="en-US" b="1" i="1" dirty="0">
              <a:solidFill>
                <a:srgbClr val="C00000"/>
              </a:solidFill>
            </a:endParaRPr>
          </a:p>
        </p:txBody>
      </p:sp>
    </p:spTree>
    <p:extLst>
      <p:ext uri="{BB962C8B-B14F-4D97-AF65-F5344CB8AC3E}">
        <p14:creationId xmlns:p14="http://schemas.microsoft.com/office/powerpoint/2010/main" val="724872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717166"/>
            <a:ext cx="10515600" cy="4697835"/>
          </a:xfrm>
        </p:spPr>
        <p:txBody>
          <a:bodyPr>
            <a:normAutofit fontScale="90000"/>
          </a:bodyPr>
          <a:lstStyle/>
          <a:p>
            <a:pPr algn="ctr"/>
            <a:r>
              <a:rPr lang="en-US" b="1" i="1" u="sng" dirty="0" smtClean="0"/>
              <a:t>our</a:t>
            </a:r>
            <a:r>
              <a:rPr lang="en-US" b="1" i="1" u="sng" dirty="0" smtClean="0">
                <a:solidFill>
                  <a:schemeClr val="accent5">
                    <a:lumMod val="75000"/>
                  </a:schemeClr>
                </a:solidFill>
              </a:rPr>
              <a:t> strategic imperative</a:t>
            </a:r>
            <a:r>
              <a:rPr lang="en-US" b="1" i="1" dirty="0" smtClean="0">
                <a:solidFill>
                  <a:schemeClr val="accent5">
                    <a:lumMod val="75000"/>
                  </a:schemeClr>
                </a:solidFill>
              </a:rPr>
              <a:t>: </a:t>
            </a:r>
            <a:r>
              <a:rPr lang="en-US" b="1" i="1" dirty="0" smtClean="0">
                <a:solidFill>
                  <a:schemeClr val="accent1">
                    <a:lumMod val="50000"/>
                  </a:schemeClr>
                </a:solidFill>
              </a:rPr>
              <a:t/>
            </a:r>
            <a:br>
              <a:rPr lang="en-US" b="1" i="1" dirty="0" smtClean="0">
                <a:solidFill>
                  <a:schemeClr val="accent1">
                    <a:lumMod val="50000"/>
                  </a:schemeClr>
                </a:solidFill>
              </a:rPr>
            </a:br>
            <a:r>
              <a:rPr lang="en-US" sz="2200" b="1" i="1" dirty="0" smtClean="0">
                <a:solidFill>
                  <a:schemeClr val="accent1">
                    <a:lumMod val="50000"/>
                  </a:schemeClr>
                </a:solidFill>
              </a:rPr>
              <a:t>to build </a:t>
            </a:r>
            <a:r>
              <a:rPr lang="en-US" sz="2200" b="1" i="1" dirty="0">
                <a:solidFill>
                  <a:schemeClr val="accent1">
                    <a:lumMod val="50000"/>
                  </a:schemeClr>
                </a:solidFill>
              </a:rPr>
              <a:t>a </a:t>
            </a:r>
            <a:r>
              <a:rPr lang="en-US" b="1" i="1" dirty="0" smtClean="0">
                <a:solidFill>
                  <a:schemeClr val="accent1">
                    <a:lumMod val="50000"/>
                  </a:schemeClr>
                </a:solidFill>
              </a:rPr>
              <a:t/>
            </a:r>
            <a:br>
              <a:rPr lang="en-US" b="1" i="1" dirty="0" smtClean="0">
                <a:solidFill>
                  <a:schemeClr val="accent1">
                    <a:lumMod val="50000"/>
                  </a:schemeClr>
                </a:solidFill>
              </a:rPr>
            </a:br>
            <a:r>
              <a:rPr lang="en-US" b="1" i="1" dirty="0" smtClean="0">
                <a:solidFill>
                  <a:schemeClr val="accent2">
                    <a:lumMod val="50000"/>
                  </a:schemeClr>
                </a:solidFill>
              </a:rPr>
              <a:t>culture </a:t>
            </a:r>
            <a:r>
              <a:rPr lang="en-US" b="1" i="1" dirty="0" smtClean="0">
                <a:solidFill>
                  <a:schemeClr val="accent1">
                    <a:lumMod val="50000"/>
                  </a:schemeClr>
                </a:solidFill>
              </a:rPr>
              <a:t/>
            </a:r>
            <a:br>
              <a:rPr lang="en-US" b="1" i="1" dirty="0" smtClean="0">
                <a:solidFill>
                  <a:schemeClr val="accent1">
                    <a:lumMod val="50000"/>
                  </a:schemeClr>
                </a:solidFill>
              </a:rPr>
            </a:br>
            <a:r>
              <a:rPr lang="en-US" sz="2200" b="1" i="1" dirty="0" smtClean="0">
                <a:solidFill>
                  <a:schemeClr val="accent1">
                    <a:lumMod val="50000"/>
                  </a:schemeClr>
                </a:solidFill>
              </a:rPr>
              <a:t>of </a:t>
            </a:r>
            <a:r>
              <a:rPr lang="en-US" b="1" i="1" dirty="0" smtClean="0">
                <a:solidFill>
                  <a:schemeClr val="accent1">
                    <a:lumMod val="50000"/>
                  </a:schemeClr>
                </a:solidFill>
              </a:rPr>
              <a:t/>
            </a:r>
            <a:br>
              <a:rPr lang="en-US" b="1" i="1" dirty="0" smtClean="0">
                <a:solidFill>
                  <a:schemeClr val="accent1">
                    <a:lumMod val="50000"/>
                  </a:schemeClr>
                </a:solidFill>
              </a:rPr>
            </a:br>
            <a:r>
              <a:rPr lang="en-US" b="1" i="1" dirty="0" smtClean="0">
                <a:solidFill>
                  <a:schemeClr val="accent2">
                    <a:lumMod val="50000"/>
                  </a:schemeClr>
                </a:solidFill>
              </a:rPr>
              <a:t>agility </a:t>
            </a:r>
            <a:r>
              <a:rPr lang="en-US" b="1" i="1" dirty="0" smtClean="0">
                <a:solidFill>
                  <a:schemeClr val="accent1">
                    <a:lumMod val="50000"/>
                  </a:schemeClr>
                </a:solidFill>
              </a:rPr>
              <a:t/>
            </a:r>
            <a:br>
              <a:rPr lang="en-US" b="1" i="1" dirty="0" smtClean="0">
                <a:solidFill>
                  <a:schemeClr val="accent1">
                    <a:lumMod val="50000"/>
                  </a:schemeClr>
                </a:solidFill>
              </a:rPr>
            </a:br>
            <a:r>
              <a:rPr lang="en-US" sz="2200" b="1" i="1" dirty="0" smtClean="0">
                <a:solidFill>
                  <a:schemeClr val="accent1">
                    <a:lumMod val="50000"/>
                  </a:schemeClr>
                </a:solidFill>
              </a:rPr>
              <a:t>and </a:t>
            </a:r>
            <a:r>
              <a:rPr lang="en-US" b="1" i="1" dirty="0" smtClean="0">
                <a:solidFill>
                  <a:schemeClr val="accent1">
                    <a:lumMod val="50000"/>
                  </a:schemeClr>
                </a:solidFill>
              </a:rPr>
              <a:t/>
            </a:r>
            <a:br>
              <a:rPr lang="en-US" b="1" i="1" dirty="0" smtClean="0">
                <a:solidFill>
                  <a:schemeClr val="accent1">
                    <a:lumMod val="50000"/>
                  </a:schemeClr>
                </a:solidFill>
              </a:rPr>
            </a:br>
            <a:r>
              <a:rPr lang="en-US" b="1" i="1" dirty="0" smtClean="0">
                <a:solidFill>
                  <a:schemeClr val="accent2">
                    <a:lumMod val="50000"/>
                  </a:schemeClr>
                </a:solidFill>
              </a:rPr>
              <a:t>innovation </a:t>
            </a:r>
            <a:r>
              <a:rPr lang="en-US" b="1" i="1" dirty="0" smtClean="0">
                <a:solidFill>
                  <a:schemeClr val="accent1">
                    <a:lumMod val="50000"/>
                  </a:schemeClr>
                </a:solidFill>
              </a:rPr>
              <a:t/>
            </a:r>
            <a:br>
              <a:rPr lang="en-US" b="1" i="1" dirty="0" smtClean="0">
                <a:solidFill>
                  <a:schemeClr val="accent1">
                    <a:lumMod val="50000"/>
                  </a:schemeClr>
                </a:solidFill>
              </a:rPr>
            </a:br>
            <a:r>
              <a:rPr lang="en-US" sz="2200" b="1" i="1" dirty="0" smtClean="0">
                <a:solidFill>
                  <a:schemeClr val="accent1">
                    <a:lumMod val="50000"/>
                  </a:schemeClr>
                </a:solidFill>
              </a:rPr>
              <a:t>through </a:t>
            </a:r>
            <a:r>
              <a:rPr lang="en-US" b="1" i="1" dirty="0" smtClean="0">
                <a:solidFill>
                  <a:schemeClr val="accent1">
                    <a:lumMod val="50000"/>
                  </a:schemeClr>
                </a:solidFill>
              </a:rPr>
              <a:t/>
            </a:r>
            <a:br>
              <a:rPr lang="en-US" b="1" i="1" dirty="0" smtClean="0">
                <a:solidFill>
                  <a:schemeClr val="accent1">
                    <a:lumMod val="50000"/>
                  </a:schemeClr>
                </a:solidFill>
              </a:rPr>
            </a:br>
            <a:r>
              <a:rPr lang="en-US" b="1" i="1" dirty="0" smtClean="0">
                <a:solidFill>
                  <a:schemeClr val="accent2">
                    <a:lumMod val="50000"/>
                  </a:schemeClr>
                </a:solidFill>
              </a:rPr>
              <a:t>planned experimentation</a:t>
            </a:r>
            <a:r>
              <a:rPr lang="en-US" b="1" i="1" dirty="0" smtClean="0">
                <a:solidFill>
                  <a:schemeClr val="accent1">
                    <a:lumMod val="50000"/>
                  </a:schemeClr>
                </a:solidFill>
              </a:rPr>
              <a:t> </a:t>
            </a:r>
            <a:br>
              <a:rPr lang="en-US" b="1" i="1" dirty="0" smtClean="0">
                <a:solidFill>
                  <a:schemeClr val="accent1">
                    <a:lumMod val="50000"/>
                  </a:schemeClr>
                </a:solidFill>
              </a:rPr>
            </a:br>
            <a:r>
              <a:rPr lang="en-US" sz="2200" b="1" i="1" dirty="0" smtClean="0">
                <a:solidFill>
                  <a:schemeClr val="accent1">
                    <a:lumMod val="50000"/>
                  </a:schemeClr>
                </a:solidFill>
              </a:rPr>
              <a:t>and </a:t>
            </a:r>
            <a:r>
              <a:rPr lang="en-US" b="1" i="1" dirty="0" smtClean="0">
                <a:solidFill>
                  <a:schemeClr val="accent1">
                    <a:lumMod val="50000"/>
                  </a:schemeClr>
                </a:solidFill>
              </a:rPr>
              <a:t/>
            </a:r>
            <a:br>
              <a:rPr lang="en-US" b="1" i="1" dirty="0" smtClean="0">
                <a:solidFill>
                  <a:schemeClr val="accent1">
                    <a:lumMod val="50000"/>
                  </a:schemeClr>
                </a:solidFill>
              </a:rPr>
            </a:br>
            <a:r>
              <a:rPr lang="en-US" b="1" i="1" dirty="0" smtClean="0">
                <a:solidFill>
                  <a:schemeClr val="accent2">
                    <a:lumMod val="50000"/>
                  </a:schemeClr>
                </a:solidFill>
              </a:rPr>
              <a:t>continuous assessment</a:t>
            </a:r>
            <a:endParaRPr lang="en-US" dirty="0">
              <a:solidFill>
                <a:schemeClr val="accent2">
                  <a:lumMod val="50000"/>
                </a:schemeClr>
              </a:solidFill>
            </a:endParaRPr>
          </a:p>
        </p:txBody>
      </p:sp>
    </p:spTree>
    <p:extLst>
      <p:ext uri="{BB962C8B-B14F-4D97-AF65-F5344CB8AC3E}">
        <p14:creationId xmlns:p14="http://schemas.microsoft.com/office/powerpoint/2010/main" val="1133173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566" y="1820833"/>
            <a:ext cx="8466667" cy="4431889"/>
          </a:xfrm>
        </p:spPr>
        <p:txBody>
          <a:bodyPr anchor="t">
            <a:noAutofit/>
          </a:bodyPr>
          <a:lstStyle/>
          <a:p>
            <a:pPr algn="ctr">
              <a:lnSpc>
                <a:spcPct val="100000"/>
              </a:lnSpc>
              <a:spcAft>
                <a:spcPts val="600"/>
              </a:spcAft>
            </a:pPr>
            <a:r>
              <a:rPr lang="en-US" sz="3600" b="1" dirty="0">
                <a:solidFill>
                  <a:srgbClr val="A50021"/>
                </a:solidFill>
              </a:rPr>
              <a:t>p</a:t>
            </a:r>
            <a:r>
              <a:rPr lang="en-US" sz="3600" b="1" dirty="0" smtClean="0">
                <a:solidFill>
                  <a:srgbClr val="A50021"/>
                </a:solidFill>
              </a:rPr>
              <a:t>lanning</a:t>
            </a:r>
            <a:br>
              <a:rPr lang="en-US" sz="3600" b="1" dirty="0" smtClean="0">
                <a:solidFill>
                  <a:srgbClr val="A50021"/>
                </a:solidFill>
              </a:rPr>
            </a:br>
            <a:r>
              <a:rPr lang="en-US" sz="3600" b="1" dirty="0" smtClean="0">
                <a:solidFill>
                  <a:srgbClr val="A50021"/>
                </a:solidFill>
              </a:rPr>
              <a:t>experimentation </a:t>
            </a:r>
            <a:r>
              <a:rPr lang="en-US" sz="3600" b="1" dirty="0">
                <a:solidFill>
                  <a:srgbClr val="A50021"/>
                </a:solidFill>
              </a:rPr>
              <a:t/>
            </a:r>
            <a:br>
              <a:rPr lang="en-US" sz="3600" b="1" dirty="0">
                <a:solidFill>
                  <a:srgbClr val="A50021"/>
                </a:solidFill>
              </a:rPr>
            </a:br>
            <a:r>
              <a:rPr lang="en-US" sz="3600" b="1" dirty="0">
                <a:solidFill>
                  <a:srgbClr val="A50021"/>
                </a:solidFill>
              </a:rPr>
              <a:t>improvisation</a:t>
            </a:r>
            <a:br>
              <a:rPr lang="en-US" sz="3600" b="1" dirty="0">
                <a:solidFill>
                  <a:srgbClr val="A50021"/>
                </a:solidFill>
              </a:rPr>
            </a:br>
            <a:r>
              <a:rPr lang="en-US" sz="3600" b="1" dirty="0" smtClean="0">
                <a:solidFill>
                  <a:srgbClr val="A50021"/>
                </a:solidFill>
              </a:rPr>
              <a:t>risk-taking</a:t>
            </a:r>
            <a:br>
              <a:rPr lang="en-US" sz="3600" b="1" dirty="0" smtClean="0">
                <a:solidFill>
                  <a:srgbClr val="A50021"/>
                </a:solidFill>
              </a:rPr>
            </a:br>
            <a:r>
              <a:rPr lang="en-US" sz="3600" b="1" dirty="0" smtClean="0">
                <a:solidFill>
                  <a:srgbClr val="A50021"/>
                </a:solidFill>
              </a:rPr>
              <a:t>communication</a:t>
            </a:r>
            <a:br>
              <a:rPr lang="en-US" sz="3600" b="1" dirty="0" smtClean="0">
                <a:solidFill>
                  <a:srgbClr val="A50021"/>
                </a:solidFill>
              </a:rPr>
            </a:br>
            <a:r>
              <a:rPr lang="en-US" sz="3600" b="1" dirty="0" smtClean="0">
                <a:solidFill>
                  <a:srgbClr val="A50021"/>
                </a:solidFill>
              </a:rPr>
              <a:t>resource allocation</a:t>
            </a:r>
            <a:br>
              <a:rPr lang="en-US" sz="3600" b="1" dirty="0" smtClean="0">
                <a:solidFill>
                  <a:srgbClr val="A50021"/>
                </a:solidFill>
              </a:rPr>
            </a:br>
            <a:r>
              <a:rPr lang="en-US" sz="3600" b="1" dirty="0" smtClean="0">
                <a:solidFill>
                  <a:srgbClr val="A50021"/>
                </a:solidFill>
              </a:rPr>
              <a:t>accountability</a:t>
            </a:r>
            <a:r>
              <a:rPr lang="en-US" sz="3600" b="1" dirty="0">
                <a:solidFill>
                  <a:srgbClr val="A50021"/>
                </a:solidFill>
              </a:rPr>
              <a:t/>
            </a:r>
            <a:br>
              <a:rPr lang="en-US" sz="3600" b="1" dirty="0">
                <a:solidFill>
                  <a:srgbClr val="A50021"/>
                </a:solidFill>
              </a:rPr>
            </a:br>
            <a:r>
              <a:rPr lang="en-US" sz="3600" b="1" dirty="0" smtClean="0">
                <a:solidFill>
                  <a:srgbClr val="A50021"/>
                </a:solidFill>
              </a:rPr>
              <a:t>assessment</a:t>
            </a:r>
            <a:endParaRPr lang="en-US" sz="3600" b="1" dirty="0">
              <a:solidFill>
                <a:srgbClr val="A50021"/>
              </a:solidFill>
            </a:endParaRPr>
          </a:p>
        </p:txBody>
      </p:sp>
      <p:sp>
        <p:nvSpPr>
          <p:cNvPr id="3" name="Title 1"/>
          <p:cNvSpPr txBox="1">
            <a:spLocks/>
          </p:cNvSpPr>
          <p:nvPr/>
        </p:nvSpPr>
        <p:spPr>
          <a:xfrm>
            <a:off x="1733550" y="87486"/>
            <a:ext cx="8648700" cy="1879803"/>
          </a:xfrm>
          <a:prstGeom prst="rect">
            <a:avLst/>
          </a:prstGeom>
        </p:spPr>
        <p:txBody>
          <a:bodyPr vert="horz" lIns="91440" tIns="45720" rIns="91440" bIns="45720" rtlCol="0" anchor="ctr">
            <a:noAutofit/>
          </a:bodyPr>
          <a:lstStyle/>
          <a:p>
            <a:pPr algn="ctr">
              <a:spcBef>
                <a:spcPct val="0"/>
              </a:spcBef>
              <a:defRPr/>
            </a:pPr>
            <a:r>
              <a:rPr lang="en-US" sz="4000" i="1" dirty="0">
                <a:latin typeface="+mj-lt"/>
                <a:ea typeface="+mj-ea"/>
                <a:cs typeface="+mj-cs"/>
              </a:rPr>
              <a:t>s</a:t>
            </a:r>
            <a:r>
              <a:rPr lang="en-US" sz="4000" i="1" dirty="0" smtClean="0">
                <a:latin typeface="+mj-lt"/>
                <a:ea typeface="+mj-ea"/>
                <a:cs typeface="+mj-cs"/>
              </a:rPr>
              <a:t>trong </a:t>
            </a:r>
            <a:r>
              <a:rPr lang="en-US" sz="4000" i="1" dirty="0">
                <a:latin typeface="+mj-lt"/>
                <a:ea typeface="+mj-ea"/>
                <a:cs typeface="+mj-cs"/>
              </a:rPr>
              <a:t>execution is </a:t>
            </a:r>
          </a:p>
          <a:p>
            <a:pPr algn="ctr">
              <a:spcBef>
                <a:spcPct val="0"/>
              </a:spcBef>
              <a:defRPr/>
            </a:pPr>
            <a:r>
              <a:rPr lang="en-US" sz="4000" b="1" dirty="0">
                <a:solidFill>
                  <a:srgbClr val="A50021"/>
                </a:solidFill>
                <a:latin typeface="+mj-lt"/>
                <a:ea typeface="+mj-ea"/>
                <a:cs typeface="+mj-cs"/>
              </a:rPr>
              <a:t>fast, </a:t>
            </a:r>
            <a:r>
              <a:rPr lang="en-US" sz="4000" b="1" dirty="0" smtClean="0">
                <a:solidFill>
                  <a:srgbClr val="A50021"/>
                </a:solidFill>
                <a:latin typeface="+mj-lt"/>
                <a:ea typeface="+mj-ea"/>
                <a:cs typeface="+mj-cs"/>
              </a:rPr>
              <a:t>action-oriented</a:t>
            </a:r>
            <a:r>
              <a:rPr lang="en-US" sz="4000" b="1" dirty="0">
                <a:solidFill>
                  <a:srgbClr val="A50021"/>
                </a:solidFill>
                <a:latin typeface="+mj-lt"/>
                <a:ea typeface="+mj-ea"/>
                <a:cs typeface="+mj-cs"/>
              </a:rPr>
              <a:t>, cost effective </a:t>
            </a:r>
          </a:p>
          <a:p>
            <a:pPr algn="ctr">
              <a:spcBef>
                <a:spcPct val="0"/>
              </a:spcBef>
              <a:defRPr/>
            </a:pPr>
            <a:r>
              <a:rPr lang="en-US" sz="4000" i="1" dirty="0">
                <a:latin typeface="+mj-lt"/>
                <a:ea typeface="+mj-ea"/>
                <a:cs typeface="+mj-cs"/>
              </a:rPr>
              <a:t>and requires wise and continuous …</a:t>
            </a:r>
          </a:p>
        </p:txBody>
      </p:sp>
      <p:sp>
        <p:nvSpPr>
          <p:cNvPr id="5" name="Rectangle 4"/>
          <p:cNvSpPr/>
          <p:nvPr/>
        </p:nvSpPr>
        <p:spPr>
          <a:xfrm>
            <a:off x="8860781" y="2559449"/>
            <a:ext cx="2951922" cy="1477328"/>
          </a:xfrm>
          <a:prstGeom prst="rect">
            <a:avLst/>
          </a:prstGeom>
        </p:spPr>
        <p:txBody>
          <a:bodyPr wrap="square">
            <a:spAutoFit/>
          </a:bodyPr>
          <a:lstStyle/>
          <a:p>
            <a:pPr algn="ctr"/>
            <a:r>
              <a:rPr lang="en-US" i="1" dirty="0"/>
              <a:t>t</a:t>
            </a:r>
            <a:r>
              <a:rPr lang="en-US" i="1" dirty="0" smtClean="0"/>
              <a:t>he willingness </a:t>
            </a:r>
            <a:r>
              <a:rPr lang="en-US" i="1" dirty="0"/>
              <a:t>to take risks decreases with age, and people will choose a </a:t>
            </a:r>
            <a:r>
              <a:rPr lang="en-US" i="1" dirty="0" smtClean="0"/>
              <a:t>lesser  </a:t>
            </a:r>
            <a:r>
              <a:rPr lang="en-US" i="1" dirty="0"/>
              <a:t>reward </a:t>
            </a:r>
            <a:r>
              <a:rPr lang="en-US" i="1" dirty="0" smtClean="0"/>
              <a:t>over greater rewards that present higher risk </a:t>
            </a:r>
            <a:endParaRPr lang="en-US" i="1" dirty="0"/>
          </a:p>
        </p:txBody>
      </p:sp>
    </p:spTree>
    <p:extLst>
      <p:ext uri="{BB962C8B-B14F-4D97-AF65-F5344CB8AC3E}">
        <p14:creationId xmlns:p14="http://schemas.microsoft.com/office/powerpoint/2010/main" val="3057354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99" y="635516"/>
            <a:ext cx="5196840" cy="828675"/>
          </a:xfrm>
        </p:spPr>
        <p:txBody>
          <a:bodyPr/>
          <a:lstStyle/>
          <a:p>
            <a:r>
              <a:rPr lang="en-US" dirty="0"/>
              <a:t>v</a:t>
            </a:r>
            <a:r>
              <a:rPr lang="en-US" dirty="0" smtClean="0"/>
              <a:t>isualization of plan 1</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06604" y="1729403"/>
            <a:ext cx="4288277" cy="3519285"/>
          </a:xfrm>
          <a:prstGeom prst="rect">
            <a:avLst/>
          </a:prstGeom>
          <a:ln>
            <a:solidFill>
              <a:schemeClr val="tx1"/>
            </a:solidFill>
          </a:ln>
          <a:effectLst>
            <a:innerShdw blurRad="114300">
              <a:prstClr val="black"/>
            </a:innerShdw>
          </a:effec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619615" y="1179682"/>
            <a:ext cx="5816600" cy="4362450"/>
          </a:xfrm>
          <a:prstGeom prst="rect">
            <a:avLst/>
          </a:prstGeom>
          <a:ln>
            <a:solidFill>
              <a:srgbClr val="000000"/>
            </a:solidFill>
          </a:ln>
          <a:effectLst>
            <a:innerShdw blurRad="114300">
              <a:prstClr val="black"/>
            </a:innerShdw>
          </a:effectLst>
        </p:spPr>
      </p:pic>
      <p:sp>
        <p:nvSpPr>
          <p:cNvPr id="3" name="Right Arrow 2"/>
          <p:cNvSpPr/>
          <p:nvPr/>
        </p:nvSpPr>
        <p:spPr>
          <a:xfrm>
            <a:off x="4886554" y="3123590"/>
            <a:ext cx="629107" cy="69494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800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44" y="298473"/>
            <a:ext cx="10515600" cy="828675"/>
          </a:xfrm>
        </p:spPr>
        <p:txBody>
          <a:bodyPr>
            <a:normAutofit/>
          </a:bodyPr>
          <a:lstStyle/>
          <a:p>
            <a:r>
              <a:rPr lang="en-US" dirty="0" smtClean="0"/>
              <a:t>How RAPID? a brief chronology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0026543"/>
              </p:ext>
            </p:extLst>
          </p:nvPr>
        </p:nvGraphicFramePr>
        <p:xfrm>
          <a:off x="3606530" y="1361603"/>
          <a:ext cx="8229600" cy="4572000"/>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895600"/>
                <a:gridCol w="5334000"/>
              </a:tblGrid>
              <a:tr h="370840">
                <a:tc>
                  <a:txBody>
                    <a:bodyPr/>
                    <a:lstStyle/>
                    <a:p>
                      <a:r>
                        <a:rPr lang="en-US" sz="2400" dirty="0" smtClean="0"/>
                        <a:t>Date</a:t>
                      </a:r>
                      <a:endParaRPr lang="en-US" sz="2400" dirty="0"/>
                    </a:p>
                  </a:txBody>
                  <a:tcPr/>
                </a:tc>
                <a:tc>
                  <a:txBody>
                    <a:bodyPr/>
                    <a:lstStyle/>
                    <a:p>
                      <a:r>
                        <a:rPr lang="en-US" sz="2400" dirty="0" smtClean="0"/>
                        <a:t>Event</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December 2010</a:t>
                      </a:r>
                    </a:p>
                  </a:txBody>
                  <a:tcPr/>
                </a:tc>
                <a:tc>
                  <a:txBody>
                    <a:bodyPr/>
                    <a:lstStyle/>
                    <a:p>
                      <a:pPr marL="0" indent="0">
                        <a:buNone/>
                      </a:pPr>
                      <a:r>
                        <a:rPr lang="en-US" sz="2400" dirty="0" smtClean="0"/>
                        <a:t>Environmental scan</a:t>
                      </a:r>
                    </a:p>
                  </a:txBody>
                  <a:tcPr/>
                </a:tc>
              </a:tr>
              <a:tr h="370840">
                <a:tc>
                  <a:txBody>
                    <a:bodyPr/>
                    <a:lstStyle/>
                    <a:p>
                      <a:r>
                        <a:rPr lang="en-US" sz="2400" dirty="0" smtClean="0"/>
                        <a:t>January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Mission, vision, values</a:t>
                      </a:r>
                    </a:p>
                  </a:txBody>
                  <a:tcPr/>
                </a:tc>
              </a:tr>
              <a:tr h="370840">
                <a:tc>
                  <a:txBody>
                    <a:bodyPr/>
                    <a:lstStyle/>
                    <a:p>
                      <a:r>
                        <a:rPr lang="en-US" sz="2400" dirty="0" smtClean="0"/>
                        <a:t>February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Strategic objectives set </a:t>
                      </a:r>
                    </a:p>
                  </a:txBody>
                  <a:tcPr/>
                </a:tc>
              </a:tr>
              <a:tr h="370840">
                <a:tc>
                  <a:txBody>
                    <a:bodyPr/>
                    <a:lstStyle/>
                    <a:p>
                      <a:r>
                        <a:rPr lang="en-US" sz="2400" dirty="0" smtClean="0"/>
                        <a:t>March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Campus open forums (March 2011)</a:t>
                      </a:r>
                    </a:p>
                  </a:txBody>
                  <a:tcPr/>
                </a:tc>
              </a:tr>
              <a:tr h="370840">
                <a:tc>
                  <a:txBody>
                    <a:bodyPr/>
                    <a:lstStyle/>
                    <a:p>
                      <a:r>
                        <a:rPr lang="en-US" sz="2400" dirty="0" smtClean="0"/>
                        <a:t>April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Faculty Senate approval</a:t>
                      </a:r>
                    </a:p>
                  </a:txBody>
                  <a:tcPr/>
                </a:tc>
              </a:tr>
              <a:tr h="370840">
                <a:tc>
                  <a:txBody>
                    <a:bodyPr/>
                    <a:lstStyle/>
                    <a:p>
                      <a:r>
                        <a:rPr lang="en-US" sz="2400" dirty="0" smtClean="0"/>
                        <a:t>June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Organizational redesign announced</a:t>
                      </a:r>
                    </a:p>
                  </a:txBody>
                  <a:tcPr/>
                </a:tc>
              </a:tr>
              <a:tr h="370840">
                <a:tc>
                  <a:txBody>
                    <a:bodyPr/>
                    <a:lstStyle/>
                    <a:p>
                      <a:r>
                        <a:rPr lang="en-US" sz="2400" dirty="0" smtClean="0"/>
                        <a:t>July 13,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Mid-point update</a:t>
                      </a:r>
                    </a:p>
                  </a:txBody>
                  <a:tcPr/>
                </a:tc>
              </a:tr>
              <a:tr h="370840">
                <a:tc>
                  <a:txBody>
                    <a:bodyPr/>
                    <a:lstStyle/>
                    <a:p>
                      <a:r>
                        <a:rPr lang="en-US" sz="2400" dirty="0" smtClean="0"/>
                        <a:t>September 7, 2011</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Organizational design announced</a:t>
                      </a:r>
                    </a:p>
                  </a:txBody>
                  <a:tcPr/>
                </a:tc>
              </a:tr>
              <a:tr h="370840">
                <a:tc>
                  <a:txBody>
                    <a:bodyPr/>
                    <a:lstStyle/>
                    <a:p>
                      <a:r>
                        <a:rPr lang="en-US" sz="2400" baseline="0" dirty="0" smtClean="0"/>
                        <a:t>October 24, 2011</a:t>
                      </a:r>
                      <a:endParaRPr lang="en-US" sz="2400" dirty="0"/>
                    </a:p>
                  </a:txBody>
                  <a:tcPr/>
                </a:tc>
                <a:tc>
                  <a:txBody>
                    <a:bodyPr/>
                    <a:lstStyle/>
                    <a:p>
                      <a:r>
                        <a:rPr lang="en-US" sz="2400" dirty="0" smtClean="0"/>
                        <a:t>New</a:t>
                      </a:r>
                      <a:r>
                        <a:rPr lang="en-US" sz="2400" baseline="0" dirty="0" smtClean="0"/>
                        <a:t> organization officially began</a:t>
                      </a:r>
                      <a:endParaRPr lang="en-US" sz="2400" dirty="0"/>
                    </a:p>
                  </a:txBody>
                  <a:tcPr/>
                </a:tc>
              </a:tr>
            </a:tbl>
          </a:graphicData>
        </a:graphic>
      </p:graphicFrame>
      <p:pic>
        <p:nvPicPr>
          <p:cNvPr id="3" name="Picture 2"/>
          <p:cNvPicPr>
            <a:picLocks noChangeAspect="1"/>
          </p:cNvPicPr>
          <p:nvPr/>
        </p:nvPicPr>
        <p:blipFill>
          <a:blip r:embed="rId2"/>
          <a:stretch>
            <a:fillRect/>
          </a:stretch>
        </p:blipFill>
        <p:spPr>
          <a:xfrm>
            <a:off x="449898" y="1422462"/>
            <a:ext cx="1592911" cy="1549069"/>
          </a:xfrm>
          <a:prstGeom prst="rect">
            <a:avLst/>
          </a:prstGeom>
        </p:spPr>
      </p:pic>
      <p:pic>
        <p:nvPicPr>
          <p:cNvPr id="6" name="Picture 5"/>
          <p:cNvPicPr>
            <a:picLocks noChangeAspect="1"/>
          </p:cNvPicPr>
          <p:nvPr/>
        </p:nvPicPr>
        <p:blipFill>
          <a:blip r:embed="rId3"/>
          <a:stretch>
            <a:fillRect/>
          </a:stretch>
        </p:blipFill>
        <p:spPr>
          <a:xfrm>
            <a:off x="1943259" y="4430679"/>
            <a:ext cx="1502929" cy="1554500"/>
          </a:xfrm>
          <a:prstGeom prst="rect">
            <a:avLst/>
          </a:prstGeom>
        </p:spPr>
      </p:pic>
      <p:cxnSp>
        <p:nvCxnSpPr>
          <p:cNvPr id="8" name="Straight Arrow Connector 7"/>
          <p:cNvCxnSpPr/>
          <p:nvPr/>
        </p:nvCxnSpPr>
        <p:spPr>
          <a:xfrm>
            <a:off x="1459149" y="2971531"/>
            <a:ext cx="1040860" cy="1459148"/>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0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6439" y="165777"/>
            <a:ext cx="7918642" cy="1460464"/>
          </a:xfrm>
        </p:spPr>
        <p:txBody>
          <a:bodyPr>
            <a:noAutofit/>
          </a:bodyPr>
          <a:lstStyle/>
          <a:p>
            <a:r>
              <a:rPr lang="en-US" sz="4000" dirty="0"/>
              <a:t>o</a:t>
            </a:r>
            <a:r>
              <a:rPr lang="en-US" sz="4000" dirty="0" smtClean="0"/>
              <a:t>rganizational redesign: </a:t>
            </a:r>
            <a:br>
              <a:rPr lang="en-US" sz="4000" dirty="0" smtClean="0"/>
            </a:br>
            <a:r>
              <a:rPr lang="en-US" sz="4000" i="1" dirty="0" smtClean="0"/>
              <a:t>critical factors and ideas</a:t>
            </a:r>
            <a:endParaRPr lang="en-US" sz="4000" i="1" dirty="0"/>
          </a:p>
        </p:txBody>
      </p:sp>
      <p:sp>
        <p:nvSpPr>
          <p:cNvPr id="5" name="Content Placeholder 2"/>
          <p:cNvSpPr>
            <a:spLocks noGrp="1"/>
          </p:cNvSpPr>
          <p:nvPr>
            <p:ph idx="1"/>
          </p:nvPr>
        </p:nvSpPr>
        <p:spPr>
          <a:xfrm>
            <a:off x="506439" y="1686228"/>
            <a:ext cx="10262027" cy="3819837"/>
          </a:xfrm>
        </p:spPr>
        <p:txBody>
          <a:bodyPr>
            <a:noAutofit/>
          </a:bodyPr>
          <a:lstStyle/>
          <a:p>
            <a:r>
              <a:rPr lang="en-US" sz="2600" dirty="0"/>
              <a:t>m</a:t>
            </a:r>
            <a:r>
              <a:rPr lang="en-US" sz="2600" dirty="0" smtClean="0"/>
              <a:t>ission, vision &amp; value driven</a:t>
            </a:r>
          </a:p>
          <a:p>
            <a:pPr marL="574675" lvl="1" indent="-347663">
              <a:buFont typeface="Courier New" panose="02070309020205020404" pitchFamily="49" charset="0"/>
              <a:buChar char="o"/>
            </a:pPr>
            <a:r>
              <a:rPr lang="en-US" sz="2600" i="1" dirty="0" smtClean="0">
                <a:solidFill>
                  <a:srgbClr val="C00000"/>
                </a:solidFill>
              </a:rPr>
              <a:t>adopted strategic plan first, reorganized second!</a:t>
            </a:r>
          </a:p>
          <a:p>
            <a:r>
              <a:rPr lang="en-US" sz="2600" dirty="0" smtClean="0"/>
              <a:t>inclusive and transparent process</a:t>
            </a:r>
          </a:p>
          <a:p>
            <a:r>
              <a:rPr lang="en-US" sz="2600" dirty="0"/>
              <a:t>a</a:t>
            </a:r>
            <a:r>
              <a:rPr lang="en-US" sz="2600" dirty="0" smtClean="0"/>
              <a:t>imed to achieve organizational agility</a:t>
            </a:r>
          </a:p>
          <a:p>
            <a:r>
              <a:rPr lang="en-US" sz="2600" dirty="0" smtClean="0"/>
              <a:t>recognized that redesign requires change </a:t>
            </a:r>
          </a:p>
          <a:p>
            <a:r>
              <a:rPr lang="en-US" sz="2600" dirty="0"/>
              <a:t>e</a:t>
            </a:r>
            <a:r>
              <a:rPr lang="en-US" sz="2600" dirty="0" smtClean="0"/>
              <a:t>ngaged in intentional disruption</a:t>
            </a:r>
            <a:endParaRPr lang="en-US" sz="2600" dirty="0"/>
          </a:p>
        </p:txBody>
      </p:sp>
      <p:sp>
        <p:nvSpPr>
          <p:cNvPr id="2" name="Rectangle 1"/>
          <p:cNvSpPr/>
          <p:nvPr/>
        </p:nvSpPr>
        <p:spPr>
          <a:xfrm>
            <a:off x="2178485" y="5506065"/>
            <a:ext cx="7835030" cy="584775"/>
          </a:xfrm>
          <a:prstGeom prst="rect">
            <a:avLst/>
          </a:prstGeom>
          <a:solidFill>
            <a:schemeClr val="accent5">
              <a:lumMod val="75000"/>
            </a:schemeClr>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spAutoFit/>
          </a:bodyPr>
          <a:lstStyle/>
          <a:p>
            <a:r>
              <a:rPr lang="en-US" sz="3200" dirty="0">
                <a:solidFill>
                  <a:schemeClr val="bg1"/>
                </a:solidFill>
              </a:rPr>
              <a:t>change = disruption </a:t>
            </a:r>
            <a:r>
              <a:rPr lang="en-US" sz="3200" dirty="0" smtClean="0">
                <a:solidFill>
                  <a:schemeClr val="bg1"/>
                </a:solidFill>
              </a:rPr>
              <a:t>+ </a:t>
            </a:r>
            <a:r>
              <a:rPr lang="en-US" sz="3200" dirty="0">
                <a:solidFill>
                  <a:schemeClr val="bg1"/>
                </a:solidFill>
              </a:rPr>
              <a:t>adjustment + ambiguity</a:t>
            </a:r>
          </a:p>
        </p:txBody>
      </p:sp>
    </p:spTree>
    <p:extLst>
      <p:ext uri="{BB962C8B-B14F-4D97-AF65-F5344CB8AC3E}">
        <p14:creationId xmlns:p14="http://schemas.microsoft.com/office/powerpoint/2010/main" val="3222721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bwMode="auto">
          <a:xfrm>
            <a:off x="1775177" y="1805106"/>
            <a:ext cx="8565446" cy="3323987"/>
          </a:xfrm>
          <a:prstGeom prst="rect">
            <a:avLst/>
          </a:prstGeom>
          <a:solidFill>
            <a:schemeClr val="accent1">
              <a:lumMod val="50000"/>
            </a:schemeClr>
          </a:solidFill>
          <a:ln/>
          <a:scene3d>
            <a:camera prst="orthographicFront"/>
            <a:lightRig rig="threePt" dir="t"/>
          </a:scene3d>
          <a:sp3d>
            <a:bevelT/>
          </a:sp3d>
          <a:extLst/>
        </p:spPr>
        <p:style>
          <a:lnRef idx="0">
            <a:schemeClr val="accent5"/>
          </a:lnRef>
          <a:fillRef idx="3">
            <a:schemeClr val="accent5"/>
          </a:fillRef>
          <a:effectRef idx="3">
            <a:schemeClr val="accent5"/>
          </a:effectRef>
          <a:fontRef idx="minor">
            <a:schemeClr val="lt1"/>
          </a:fontRef>
        </p:style>
        <p:txBody>
          <a:bodyPr vert="horz" wrap="square" lIns="0" tIns="0" rIns="0" bIns="0" numCol="1" anchor="ctr" anchorCtr="0" compatLnSpc="1">
            <a:prstTxWarp prst="textNoShape">
              <a:avLst/>
            </a:prstTxWarp>
            <a:spAutoFit/>
          </a:bodyPr>
          <a:lstStyle/>
          <a:p>
            <a:pPr lvl="0" algn="ctr" eaLnBrk="0" fontAlgn="base" hangingPunct="0">
              <a:lnSpc>
                <a:spcPct val="100000"/>
              </a:lnSpc>
              <a:spcAft>
                <a:spcPct val="0"/>
              </a:spcAft>
            </a:pPr>
            <a:r>
              <a:rPr lang="en-US" altLang="en-US" sz="3600" dirty="0" smtClean="0">
                <a:solidFill>
                  <a:schemeClr val="bg1"/>
                </a:solidFill>
                <a:latin typeface="inherit"/>
              </a:rPr>
              <a:t/>
            </a:r>
            <a:br>
              <a:rPr lang="en-US" altLang="en-US" sz="3600" dirty="0" smtClean="0">
                <a:solidFill>
                  <a:schemeClr val="bg1"/>
                </a:solidFill>
                <a:latin typeface="inherit"/>
              </a:rPr>
            </a:br>
            <a:r>
              <a:rPr lang="en-US" altLang="en-US" sz="3600" i="1" dirty="0" smtClean="0">
                <a:solidFill>
                  <a:schemeClr val="bg1"/>
                </a:solidFill>
                <a:latin typeface="inherit"/>
              </a:rPr>
              <a:t>Note</a:t>
            </a:r>
            <a:r>
              <a:rPr lang="en-US" altLang="en-US" sz="3600" i="1" dirty="0">
                <a:solidFill>
                  <a:schemeClr val="bg1"/>
                </a:solidFill>
                <a:latin typeface="inherit"/>
              </a:rPr>
              <a:t>:</a:t>
            </a:r>
            <a:r>
              <a:rPr lang="en-US" altLang="en-US" sz="3600" dirty="0">
                <a:solidFill>
                  <a:schemeClr val="bg1"/>
                </a:solidFill>
                <a:latin typeface="inherit"/>
              </a:rPr>
              <a:t> </a:t>
            </a:r>
            <a:r>
              <a:rPr lang="en-US" altLang="en-US" sz="3600" dirty="0" smtClean="0">
                <a:solidFill>
                  <a:schemeClr val="bg1"/>
                </a:solidFill>
                <a:latin typeface="inherit"/>
              </a:rPr>
              <a:t/>
            </a:r>
            <a:br>
              <a:rPr lang="en-US" altLang="en-US" sz="3600" dirty="0" smtClean="0">
                <a:solidFill>
                  <a:schemeClr val="bg1"/>
                </a:solidFill>
                <a:latin typeface="inherit"/>
              </a:rPr>
            </a:br>
            <a:r>
              <a:rPr lang="en-US" altLang="en-US" sz="3600" dirty="0" smtClean="0">
                <a:solidFill>
                  <a:schemeClr val="bg1"/>
                </a:solidFill>
                <a:latin typeface="inherit"/>
              </a:rPr>
              <a:t>the slides </a:t>
            </a:r>
            <a:r>
              <a:rPr lang="en-US" altLang="en-US" sz="3600" dirty="0">
                <a:solidFill>
                  <a:schemeClr val="bg1"/>
                </a:solidFill>
                <a:latin typeface="inherit"/>
              </a:rPr>
              <a:t>appearing </a:t>
            </a:r>
            <a:r>
              <a:rPr lang="en-US" altLang="en-US" sz="3600" dirty="0" smtClean="0">
                <a:solidFill>
                  <a:schemeClr val="bg1"/>
                </a:solidFill>
                <a:latin typeface="inherit"/>
              </a:rPr>
              <a:t>on </a:t>
            </a:r>
            <a:r>
              <a:rPr lang="en-US" altLang="en-US" sz="3600" dirty="0">
                <a:solidFill>
                  <a:schemeClr val="bg1"/>
                </a:solidFill>
                <a:latin typeface="inherit"/>
              </a:rPr>
              <a:t>the </a:t>
            </a:r>
            <a:r>
              <a:rPr lang="en-US" altLang="en-US" sz="3600" dirty="0" smtClean="0">
                <a:solidFill>
                  <a:schemeClr val="bg1"/>
                </a:solidFill>
                <a:latin typeface="inherit"/>
              </a:rPr>
              <a:t>screen may be different </a:t>
            </a:r>
            <a:r>
              <a:rPr lang="en-US" altLang="en-US" sz="3600" dirty="0">
                <a:solidFill>
                  <a:schemeClr val="bg1"/>
                </a:solidFill>
                <a:latin typeface="inherit"/>
              </a:rPr>
              <a:t>from the </a:t>
            </a:r>
            <a:r>
              <a:rPr lang="en-US" altLang="en-US" sz="3600" dirty="0" smtClean="0">
                <a:solidFill>
                  <a:schemeClr val="bg1"/>
                </a:solidFill>
                <a:latin typeface="inherit"/>
              </a:rPr>
              <a:t>translated slides in the packet distributed to you</a:t>
            </a:r>
            <a:br>
              <a:rPr lang="en-US" altLang="en-US" sz="3600" dirty="0" smtClean="0">
                <a:solidFill>
                  <a:schemeClr val="bg1"/>
                </a:solidFill>
                <a:latin typeface="inherit"/>
              </a:rPr>
            </a:br>
            <a:endParaRPr kumimoji="0" lang="en-US" altLang="en-US" sz="3600" b="0" i="0" u="none" strike="noStrike" cap="none" normalizeH="0" baseline="0" dirty="0" smtClean="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240909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816934" y="1548739"/>
            <a:ext cx="2243671" cy="317140"/>
          </a:xfrm>
          <a:prstGeom prst="rect">
            <a:avLst/>
          </a:prstGeom>
          <a:solidFill>
            <a:schemeClr val="accent1">
              <a:lumMod val="50000"/>
            </a:schemeClr>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35608" y="43049"/>
            <a:ext cx="11067682" cy="979031"/>
          </a:xfrm>
        </p:spPr>
        <p:txBody>
          <a:bodyPr>
            <a:normAutofit/>
          </a:bodyPr>
          <a:lstStyle/>
          <a:p>
            <a:r>
              <a:rPr lang="en-US" i="1" dirty="0">
                <a:solidFill>
                  <a:srgbClr val="C00000"/>
                </a:solidFill>
              </a:rPr>
              <a:t>h</a:t>
            </a:r>
            <a:r>
              <a:rPr lang="en-US" i="1" dirty="0" smtClean="0">
                <a:solidFill>
                  <a:srgbClr val="C00000"/>
                </a:solidFill>
              </a:rPr>
              <a:t>ow strategy drove organizational structure</a:t>
            </a:r>
            <a:endParaRPr lang="en-US" dirty="0"/>
          </a:p>
        </p:txBody>
      </p:sp>
      <p:sp>
        <p:nvSpPr>
          <p:cNvPr id="5" name="TextBox 4"/>
          <p:cNvSpPr txBox="1"/>
          <p:nvPr/>
        </p:nvSpPr>
        <p:spPr>
          <a:xfrm>
            <a:off x="1482804" y="1518286"/>
            <a:ext cx="9136411" cy="369332"/>
          </a:xfrm>
          <a:prstGeom prst="rect">
            <a:avLst/>
          </a:prstGeom>
          <a:noFill/>
        </p:spPr>
        <p:txBody>
          <a:bodyPr wrap="square" rtlCol="0">
            <a:spAutoFit/>
          </a:bodyPr>
          <a:lstStyle/>
          <a:p>
            <a:r>
              <a:rPr lang="en-US" b="1" dirty="0" smtClean="0"/>
              <a:t>Vision</a:t>
            </a:r>
            <a:r>
              <a:rPr lang="en-US" dirty="0" smtClean="0"/>
              <a:t>: the library will </a:t>
            </a:r>
            <a:r>
              <a:rPr lang="en-US" dirty="0"/>
              <a:t>be the information laboratory for </a:t>
            </a:r>
            <a:r>
              <a:rPr lang="en-US" dirty="0" smtClean="0"/>
              <a:t>knowledge </a:t>
            </a:r>
            <a:r>
              <a:rPr lang="en-US" dirty="0">
                <a:solidFill>
                  <a:schemeClr val="bg1"/>
                </a:solidFill>
              </a:rPr>
              <a:t>collection, connection, </a:t>
            </a:r>
          </a:p>
        </p:txBody>
      </p:sp>
      <p:sp>
        <p:nvSpPr>
          <p:cNvPr id="6" name="Rectangle 5"/>
          <p:cNvSpPr/>
          <p:nvPr/>
        </p:nvSpPr>
        <p:spPr>
          <a:xfrm>
            <a:off x="660221" y="1040293"/>
            <a:ext cx="8779567" cy="369332"/>
          </a:xfrm>
          <a:prstGeom prst="rect">
            <a:avLst/>
          </a:prstGeom>
          <a:ln>
            <a:noFill/>
          </a:ln>
        </p:spPr>
        <p:txBody>
          <a:bodyPr wrap="square">
            <a:spAutoFit/>
          </a:bodyPr>
          <a:lstStyle/>
          <a:p>
            <a:r>
              <a:rPr lang="en-US" b="1" dirty="0">
                <a:ea typeface="MS Mincho" panose="02020609040205080304" pitchFamily="49" charset="-128"/>
                <a:cs typeface="Times New Roman" panose="02020603050405020304" pitchFamily="18" charset="0"/>
              </a:rPr>
              <a:t>Mission:</a:t>
            </a:r>
            <a:r>
              <a:rPr lang="en-US" dirty="0">
                <a:ea typeface="MS Mincho" panose="02020609040205080304" pitchFamily="49" charset="-128"/>
                <a:cs typeface="Times New Roman" panose="02020603050405020304" pitchFamily="18" charset="0"/>
              </a:rPr>
              <a:t> </a:t>
            </a:r>
            <a:r>
              <a:rPr lang="en-US" dirty="0" smtClean="0">
                <a:ea typeface="MS Mincho" panose="02020609040205080304" pitchFamily="49" charset="-128"/>
                <a:cs typeface="Times New Roman" panose="02020603050405020304" pitchFamily="18" charset="0"/>
              </a:rPr>
              <a:t>the library </a:t>
            </a:r>
            <a:r>
              <a:rPr lang="en-US" dirty="0">
                <a:ea typeface="MS Mincho" panose="02020609040205080304" pitchFamily="49" charset="-128"/>
                <a:cs typeface="Times New Roman" panose="02020603050405020304" pitchFamily="18" charset="0"/>
              </a:rPr>
              <a:t>is the knowledge and creativity commons of </a:t>
            </a:r>
            <a:r>
              <a:rPr lang="en-US" dirty="0" smtClean="0">
                <a:ea typeface="MS Mincho" panose="02020609040205080304" pitchFamily="49" charset="-128"/>
                <a:cs typeface="Times New Roman" panose="02020603050405020304" pitchFamily="18" charset="0"/>
              </a:rPr>
              <a:t>the university.</a:t>
            </a:r>
            <a:endParaRPr lang="en-US" sz="2800" dirty="0">
              <a:effectLst/>
              <a:ea typeface="MS Mincho" panose="02020609040205080304" pitchFamily="49" charset="-128"/>
              <a:cs typeface="Times New Roman" panose="02020603050405020304" pitchFamily="18" charset="0"/>
            </a:endParaRPr>
          </a:p>
        </p:txBody>
      </p:sp>
      <p:graphicFrame>
        <p:nvGraphicFramePr>
          <p:cNvPr id="16" name="Content Placeholder 3"/>
          <p:cNvGraphicFramePr>
            <a:graphicFrameLocks noGrp="1"/>
          </p:cNvGraphicFramePr>
          <p:nvPr>
            <p:ph idx="1"/>
            <p:extLst>
              <p:ext uri="{D42A27DB-BD31-4B8C-83A1-F6EECF244321}">
                <p14:modId xmlns:p14="http://schemas.microsoft.com/office/powerpoint/2010/main" val="2105622889"/>
              </p:ext>
            </p:extLst>
          </p:nvPr>
        </p:nvGraphicFramePr>
        <p:xfrm>
          <a:off x="6352189" y="1926410"/>
          <a:ext cx="5541834" cy="462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ectangle 16"/>
          <p:cNvSpPr/>
          <p:nvPr/>
        </p:nvSpPr>
        <p:spPr>
          <a:xfrm>
            <a:off x="5810512" y="1914519"/>
            <a:ext cx="2434856" cy="274486"/>
          </a:xfrm>
          <a:prstGeom prst="rect">
            <a:avLst/>
          </a:prstGeom>
          <a:solidFill>
            <a:schemeClr val="bg2">
              <a:lumMod val="25000"/>
            </a:schemeClr>
          </a:solidFill>
          <a:ln w="190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creation, and </a:t>
            </a:r>
            <a:r>
              <a:rPr lang="en-US" dirty="0" smtClean="0">
                <a:solidFill>
                  <a:schemeClr val="bg1"/>
                </a:solidFill>
              </a:rPr>
              <a:t>curation.</a:t>
            </a:r>
            <a:endParaRPr lang="en-US" dirty="0">
              <a:solidFill>
                <a:schemeClr val="bg1"/>
              </a:solidFill>
            </a:endParaRPr>
          </a:p>
        </p:txBody>
      </p:sp>
      <p:cxnSp>
        <p:nvCxnSpPr>
          <p:cNvPr id="32" name="Straight Arrow Connector 31"/>
          <p:cNvCxnSpPr/>
          <p:nvPr/>
        </p:nvCxnSpPr>
        <p:spPr>
          <a:xfrm>
            <a:off x="6798283" y="2159821"/>
            <a:ext cx="10633" cy="1221783"/>
          </a:xfrm>
          <a:prstGeom prst="straightConnector1">
            <a:avLst/>
          </a:prstGeom>
          <a:ln w="1905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959765" y="1885335"/>
            <a:ext cx="19664" cy="1286916"/>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9438657" y="3172251"/>
            <a:ext cx="530942" cy="209353"/>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9959767" y="3172251"/>
            <a:ext cx="503802" cy="209353"/>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75389" y="2166814"/>
            <a:ext cx="5257800" cy="3952986"/>
          </a:xfrm>
          <a:prstGeom prst="rect">
            <a:avLst/>
          </a:prstGeom>
          <a:ln>
            <a:solidFill>
              <a:schemeClr val="bg1">
                <a:lumMod val="65000"/>
              </a:schemeClr>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restructured organization around the new vision statement</a:t>
            </a:r>
          </a:p>
          <a:p>
            <a:r>
              <a:rPr lang="en-US" dirty="0" smtClean="0"/>
              <a:t>eliminated positions no longer relevant</a:t>
            </a:r>
          </a:p>
          <a:p>
            <a:r>
              <a:rPr lang="en-US" dirty="0" smtClean="0"/>
              <a:t>redefined and augmented some positions (teams and leaders)</a:t>
            </a:r>
          </a:p>
          <a:p>
            <a:pPr marL="574675" lvl="1" indent="-341313">
              <a:buFont typeface="Courier New" panose="02070309020205020404" pitchFamily="49" charset="0"/>
              <a:buChar char="o"/>
            </a:pPr>
            <a:r>
              <a:rPr lang="en-US" dirty="0" smtClean="0"/>
              <a:t>Special Collections and Archives</a:t>
            </a:r>
          </a:p>
          <a:p>
            <a:pPr marL="574675" lvl="1" indent="-341313">
              <a:buFont typeface="Courier New" panose="02070309020205020404" pitchFamily="49" charset="0"/>
              <a:buChar char="o"/>
            </a:pPr>
            <a:r>
              <a:rPr lang="en-US" dirty="0" smtClean="0"/>
              <a:t>Research Services</a:t>
            </a:r>
          </a:p>
          <a:p>
            <a:r>
              <a:rPr lang="en-US" dirty="0" smtClean="0"/>
              <a:t>over 3 years reallocated positions to create new functions, e.g., </a:t>
            </a:r>
          </a:p>
          <a:p>
            <a:pPr marL="574675" lvl="1" indent="-341313">
              <a:buFont typeface="Courier New" panose="02070309020205020404" pitchFamily="49" charset="0"/>
              <a:buChar char="o"/>
            </a:pPr>
            <a:r>
              <a:rPr lang="en-US" dirty="0" smtClean="0"/>
              <a:t>Library Development Officer (fundraiser)</a:t>
            </a:r>
          </a:p>
          <a:p>
            <a:pPr marL="574675" lvl="1" indent="-341313">
              <a:buFont typeface="Courier New" panose="02070309020205020404" pitchFamily="49" charset="0"/>
              <a:buChar char="o"/>
            </a:pPr>
            <a:r>
              <a:rPr lang="en-US" dirty="0" smtClean="0"/>
              <a:t>Marketing and Communications Officer</a:t>
            </a:r>
          </a:p>
          <a:p>
            <a:pPr marL="574675" lvl="1" indent="-341313">
              <a:buFont typeface="Courier New" panose="02070309020205020404" pitchFamily="49" charset="0"/>
              <a:buChar char="o"/>
            </a:pPr>
            <a:r>
              <a:rPr lang="en-US" dirty="0" smtClean="0"/>
              <a:t>Budget and Planning Officer</a:t>
            </a:r>
          </a:p>
          <a:p>
            <a:pPr marL="574675" lvl="1" indent="-341313">
              <a:buFont typeface="Courier New" panose="02070309020205020404" pitchFamily="49" charset="0"/>
              <a:buChar char="o"/>
            </a:pPr>
            <a:r>
              <a:rPr lang="en-US" dirty="0" smtClean="0"/>
              <a:t>Assessment Officer</a:t>
            </a:r>
          </a:p>
          <a:p>
            <a:pPr lvl="1"/>
            <a:endParaRPr lang="en-US" dirty="0"/>
          </a:p>
        </p:txBody>
      </p:sp>
    </p:spTree>
    <p:extLst>
      <p:ext uri="{BB962C8B-B14F-4D97-AF65-F5344CB8AC3E}">
        <p14:creationId xmlns:p14="http://schemas.microsoft.com/office/powerpoint/2010/main" val="3104429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8864" y="930126"/>
            <a:ext cx="6135329" cy="5093921"/>
          </a:xfrm>
          <a:prstGeom prst="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77565" y="1550039"/>
            <a:ext cx="5396021" cy="3731328"/>
          </a:xfrm>
          <a:prstGeom prst="rect">
            <a:avLst/>
          </a:prstGeom>
          <a:solidFill>
            <a:schemeClr val="tx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p:nvPr>
        </p:nvSpPr>
        <p:spPr>
          <a:xfrm>
            <a:off x="284921" y="103101"/>
            <a:ext cx="11545957" cy="652220"/>
          </a:xfrm>
          <a:scene3d>
            <a:camera prst="orthographicFront"/>
            <a:lightRig rig="threePt" dir="t"/>
          </a:scene3d>
          <a:sp3d>
            <a:bevelT/>
          </a:sp3d>
        </p:spPr>
        <p:txBody>
          <a:bodyPr>
            <a:noAutofit/>
          </a:bodyPr>
          <a:lstStyle/>
          <a:p>
            <a:pPr algn="ctr"/>
            <a:r>
              <a:rPr lang="en-US" sz="3800" dirty="0" smtClean="0">
                <a:solidFill>
                  <a:schemeClr val="accent1">
                    <a:lumMod val="50000"/>
                  </a:schemeClr>
                </a:solidFill>
              </a:rPr>
              <a:t>aligned strategic directions with individual staff efforts </a:t>
            </a:r>
            <a:endParaRPr lang="en-US" sz="3800" dirty="0">
              <a:solidFill>
                <a:schemeClr val="accent1">
                  <a:lumMod val="50000"/>
                </a:schemeClr>
              </a:solidFill>
            </a:endParaRPr>
          </a:p>
        </p:txBody>
      </p:sp>
      <p:sp>
        <p:nvSpPr>
          <p:cNvPr id="8" name="Rectangle 7"/>
          <p:cNvSpPr/>
          <p:nvPr/>
        </p:nvSpPr>
        <p:spPr>
          <a:xfrm>
            <a:off x="4571993" y="2282687"/>
            <a:ext cx="1042221" cy="762000"/>
          </a:xfrm>
          <a:prstGeom prst="rect">
            <a:avLst/>
          </a:prstGeom>
          <a:noFill/>
          <a:ln w="9525">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1993" y="3894555"/>
            <a:ext cx="1042221" cy="750332"/>
          </a:xfrm>
          <a:prstGeom prst="rect">
            <a:avLst/>
          </a:prstGeom>
          <a:noFill/>
          <a:ln w="9525">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75818" y="3894555"/>
            <a:ext cx="1042221" cy="750332"/>
          </a:xfrm>
          <a:prstGeom prst="rect">
            <a:avLst/>
          </a:prstGeom>
          <a:noFill/>
          <a:ln w="9525">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75818" y="2282687"/>
            <a:ext cx="1042221" cy="762000"/>
          </a:xfrm>
          <a:prstGeom prst="rect">
            <a:avLst/>
          </a:prstGeom>
          <a:noFill/>
          <a:ln w="9525">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622758" y="4416287"/>
            <a:ext cx="0" cy="15240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22758" y="2358887"/>
            <a:ext cx="533400" cy="0"/>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622758" y="4568687"/>
            <a:ext cx="533400" cy="0"/>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312654" y="2358887"/>
            <a:ext cx="0" cy="220980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653542" y="2358887"/>
            <a:ext cx="659112" cy="0"/>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53542" y="4568687"/>
            <a:ext cx="659112" cy="0"/>
          </a:xfrm>
          <a:prstGeom prst="straightConnector1">
            <a:avLst/>
          </a:prstGeom>
          <a:ln w="28575">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5400000">
            <a:off x="5137525" y="3202176"/>
            <a:ext cx="2057401" cy="523220"/>
          </a:xfrm>
          <a:prstGeom prst="rect">
            <a:avLst/>
          </a:prstGeom>
          <a:solidFill>
            <a:schemeClr val="accent4">
              <a:lumMod val="50000"/>
            </a:schemeClr>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t>Organizational Priorities </a:t>
            </a:r>
            <a:r>
              <a:rPr lang="en-US" sz="1300" b="1" i="1" dirty="0"/>
              <a:t>(projects, new operations)</a:t>
            </a:r>
          </a:p>
        </p:txBody>
      </p:sp>
      <p:sp>
        <p:nvSpPr>
          <p:cNvPr id="19" name="TextBox 18"/>
          <p:cNvSpPr txBox="1"/>
          <p:nvPr/>
        </p:nvSpPr>
        <p:spPr>
          <a:xfrm>
            <a:off x="1713620" y="1707821"/>
            <a:ext cx="5259966" cy="461665"/>
          </a:xfrm>
          <a:prstGeom prst="rect">
            <a:avLst/>
          </a:prstGeom>
          <a:noFill/>
        </p:spPr>
        <p:txBody>
          <a:bodyPr wrap="none" rtlCol="0">
            <a:spAutoFit/>
          </a:bodyPr>
          <a:lstStyle/>
          <a:p>
            <a:r>
              <a:rPr lang="en-US" sz="2400" i="1" dirty="0"/>
              <a:t>continuous </a:t>
            </a:r>
            <a:r>
              <a:rPr lang="en-US" sz="2400" b="1" i="1" dirty="0"/>
              <a:t>organizational</a:t>
            </a:r>
            <a:r>
              <a:rPr lang="en-US" sz="2400" i="1" dirty="0"/>
              <a:t> </a:t>
            </a:r>
            <a:r>
              <a:rPr lang="en-US" sz="2400" i="1" dirty="0" smtClean="0"/>
              <a:t>commitments</a:t>
            </a:r>
            <a:endParaRPr lang="en-US" sz="2400" i="1" dirty="0"/>
          </a:p>
        </p:txBody>
      </p:sp>
      <p:sp>
        <p:nvSpPr>
          <p:cNvPr id="20" name="TextBox 19"/>
          <p:cNvSpPr txBox="1"/>
          <p:nvPr/>
        </p:nvSpPr>
        <p:spPr>
          <a:xfrm rot="16200000">
            <a:off x="1724655" y="3213383"/>
            <a:ext cx="2034987" cy="523220"/>
          </a:xfrm>
          <a:prstGeom prst="rect">
            <a:avLst/>
          </a:prstGeom>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a:solidFill>
                  <a:schemeClr val="bg1"/>
                </a:solidFill>
              </a:rPr>
              <a:t>Organizational Priorities </a:t>
            </a:r>
            <a:r>
              <a:rPr lang="en-US" sz="1300" b="1" i="1" dirty="0">
                <a:solidFill>
                  <a:schemeClr val="bg1"/>
                </a:solidFill>
              </a:rPr>
              <a:t>(projects, new operations)</a:t>
            </a:r>
          </a:p>
        </p:txBody>
      </p:sp>
      <p:sp>
        <p:nvSpPr>
          <p:cNvPr id="21" name="TextBox 20"/>
          <p:cNvSpPr txBox="1"/>
          <p:nvPr/>
        </p:nvSpPr>
        <p:spPr>
          <a:xfrm>
            <a:off x="1677427" y="930126"/>
            <a:ext cx="5437642" cy="646331"/>
          </a:xfrm>
          <a:prstGeom prst="rect">
            <a:avLst/>
          </a:prstGeom>
          <a:noFill/>
        </p:spPr>
        <p:txBody>
          <a:bodyPr wrap="none" rtlCol="0">
            <a:spAutoFit/>
          </a:bodyPr>
          <a:lstStyle/>
          <a:p>
            <a:r>
              <a:rPr lang="en-US" sz="3600" i="1" dirty="0">
                <a:solidFill>
                  <a:schemeClr val="bg1"/>
                </a:solidFill>
              </a:rPr>
              <a:t>Organizational assessment </a:t>
            </a:r>
          </a:p>
        </p:txBody>
      </p:sp>
      <p:sp>
        <p:nvSpPr>
          <p:cNvPr id="22" name="TextBox 21"/>
          <p:cNvSpPr txBox="1"/>
          <p:nvPr/>
        </p:nvSpPr>
        <p:spPr>
          <a:xfrm>
            <a:off x="2354053" y="4727747"/>
            <a:ext cx="4056576" cy="461665"/>
          </a:xfrm>
          <a:prstGeom prst="rect">
            <a:avLst/>
          </a:prstGeom>
          <a:noFill/>
        </p:spPr>
        <p:txBody>
          <a:bodyPr wrap="square" rtlCol="0">
            <a:spAutoFit/>
          </a:bodyPr>
          <a:lstStyle/>
          <a:p>
            <a:pPr algn="ctr"/>
            <a:r>
              <a:rPr lang="en-US" sz="2400" b="1" i="1" dirty="0" smtClean="0"/>
              <a:t>Individual</a:t>
            </a:r>
            <a:r>
              <a:rPr lang="en-US" sz="2400" i="1" dirty="0"/>
              <a:t> </a:t>
            </a:r>
            <a:r>
              <a:rPr lang="en-US" sz="2400" i="1" dirty="0" smtClean="0"/>
              <a:t>performance </a:t>
            </a:r>
          </a:p>
        </p:txBody>
      </p:sp>
      <p:sp>
        <p:nvSpPr>
          <p:cNvPr id="23" name="TextBox 22"/>
          <p:cNvSpPr txBox="1"/>
          <p:nvPr/>
        </p:nvSpPr>
        <p:spPr>
          <a:xfrm>
            <a:off x="2081102" y="5272272"/>
            <a:ext cx="4732707" cy="646331"/>
          </a:xfrm>
          <a:prstGeom prst="rect">
            <a:avLst/>
          </a:prstGeom>
          <a:noFill/>
        </p:spPr>
        <p:txBody>
          <a:bodyPr wrap="none" rtlCol="0">
            <a:spAutoFit/>
          </a:bodyPr>
          <a:lstStyle/>
          <a:p>
            <a:pPr algn="ctr"/>
            <a:r>
              <a:rPr lang="en-US" sz="3600" i="1" u="sng" dirty="0">
                <a:solidFill>
                  <a:schemeClr val="bg1"/>
                </a:solidFill>
              </a:rPr>
              <a:t>Individual</a:t>
            </a:r>
            <a:r>
              <a:rPr lang="en-US" sz="3600" i="1" dirty="0">
                <a:solidFill>
                  <a:schemeClr val="bg1"/>
                </a:solidFill>
              </a:rPr>
              <a:t> </a:t>
            </a:r>
            <a:r>
              <a:rPr lang="en-US" sz="3600" i="1" dirty="0" smtClean="0">
                <a:solidFill>
                  <a:schemeClr val="bg1"/>
                </a:solidFill>
              </a:rPr>
              <a:t>Assessment * </a:t>
            </a:r>
          </a:p>
        </p:txBody>
      </p:sp>
      <p:cxnSp>
        <p:nvCxnSpPr>
          <p:cNvPr id="24" name="Straight Connector 23"/>
          <p:cNvCxnSpPr/>
          <p:nvPr/>
        </p:nvCxnSpPr>
        <p:spPr>
          <a:xfrm>
            <a:off x="2622758" y="2358887"/>
            <a:ext cx="0" cy="15240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060659" y="3279120"/>
            <a:ext cx="2514601" cy="369332"/>
          </a:xfrm>
          <a:prstGeom prst="rect">
            <a:avLst/>
          </a:prstGeom>
          <a:noFill/>
        </p:spPr>
        <p:txBody>
          <a:bodyPr wrap="square" rtlCol="0">
            <a:spAutoFit/>
          </a:bodyPr>
          <a:lstStyle/>
          <a:p>
            <a:pPr algn="ctr"/>
            <a:r>
              <a:rPr lang="en-US" b="1" dirty="0" smtClean="0">
                <a:solidFill>
                  <a:srgbClr val="A50021"/>
                </a:solidFill>
              </a:rPr>
              <a:t>Goals</a:t>
            </a:r>
            <a:endParaRPr lang="en-US" b="1" dirty="0">
              <a:solidFill>
                <a:srgbClr val="A50021"/>
              </a:solidFill>
            </a:endParaRPr>
          </a:p>
        </p:txBody>
      </p:sp>
      <p:sp>
        <p:nvSpPr>
          <p:cNvPr id="26" name="TextBox 25"/>
          <p:cNvSpPr txBox="1"/>
          <p:nvPr/>
        </p:nvSpPr>
        <p:spPr>
          <a:xfrm rot="5400000">
            <a:off x="5347205" y="3279122"/>
            <a:ext cx="2514601" cy="369332"/>
          </a:xfrm>
          <a:prstGeom prst="rect">
            <a:avLst/>
          </a:prstGeom>
          <a:noFill/>
        </p:spPr>
        <p:txBody>
          <a:bodyPr wrap="square" rtlCol="0">
            <a:spAutoFit/>
          </a:bodyPr>
          <a:lstStyle/>
          <a:p>
            <a:pPr algn="ctr"/>
            <a:r>
              <a:rPr lang="en-US" b="1" dirty="0" smtClean="0">
                <a:solidFill>
                  <a:srgbClr val="A50021"/>
                </a:solidFill>
              </a:rPr>
              <a:t> </a:t>
            </a:r>
            <a:r>
              <a:rPr lang="en-US" b="1" dirty="0">
                <a:solidFill>
                  <a:srgbClr val="A50021"/>
                </a:solidFill>
              </a:rPr>
              <a:t>Goals</a:t>
            </a:r>
          </a:p>
        </p:txBody>
      </p:sp>
      <p:sp>
        <p:nvSpPr>
          <p:cNvPr id="27" name="Right Arrow 26"/>
          <p:cNvSpPr/>
          <p:nvPr/>
        </p:nvSpPr>
        <p:spPr>
          <a:xfrm rot="10800000">
            <a:off x="6813810" y="5412729"/>
            <a:ext cx="2028775" cy="637107"/>
          </a:xfrm>
          <a:prstGeom prst="rightArrow">
            <a:avLst>
              <a:gd name="adj1" fmla="val 50000"/>
              <a:gd name="adj2" fmla="val 52206"/>
            </a:avLst>
          </a:prstGeom>
          <a:solidFill>
            <a:schemeClr val="tx1">
              <a:lumMod val="50000"/>
              <a:lumOff val="50000"/>
            </a:schemeClr>
          </a:solidFill>
          <a:ln w="38100">
            <a:solidFill>
              <a:schemeClr val="bg2">
                <a:lumMod val="9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842586" y="4269721"/>
            <a:ext cx="3004925" cy="1754326"/>
          </a:xfrm>
          <a:prstGeom prst="rect">
            <a:avLst/>
          </a:prstGeom>
          <a:solidFill>
            <a:schemeClr val="bg1"/>
          </a:solidFill>
          <a:ln>
            <a:solidFill>
              <a:schemeClr val="bg2">
                <a:lumMod val="75000"/>
              </a:schemeClr>
            </a:solidFill>
          </a:ln>
        </p:spPr>
        <p:txBody>
          <a:bodyPr wrap="none">
            <a:spAutoFit/>
          </a:bodyPr>
          <a:lstStyle/>
          <a:p>
            <a:pPr marL="285750" indent="-285750">
              <a:buFont typeface="Arial" panose="020B0604020202020204" pitchFamily="34" charset="0"/>
              <a:buChar char="•"/>
            </a:pPr>
            <a:r>
              <a:rPr lang="en-US" i="1" dirty="0" smtClean="0">
                <a:solidFill>
                  <a:srgbClr val="4D4D4D"/>
                </a:solidFill>
              </a:rPr>
              <a:t>Portfolio of responsibilities </a:t>
            </a:r>
          </a:p>
          <a:p>
            <a:r>
              <a:rPr lang="en-US" i="1" dirty="0" smtClean="0">
                <a:solidFill>
                  <a:srgbClr val="4D4D4D"/>
                </a:solidFill>
              </a:rPr>
              <a:t>          (job description)</a:t>
            </a:r>
          </a:p>
          <a:p>
            <a:pPr marL="285750" indent="-285750">
              <a:buFont typeface="Arial" panose="020B0604020202020204" pitchFamily="34" charset="0"/>
              <a:buChar char="•"/>
            </a:pPr>
            <a:r>
              <a:rPr lang="en-US" i="1" dirty="0">
                <a:solidFill>
                  <a:srgbClr val="4D4D4D"/>
                </a:solidFill>
              </a:rPr>
              <a:t>a</a:t>
            </a:r>
            <a:r>
              <a:rPr lang="en-US" i="1" dirty="0" smtClean="0">
                <a:solidFill>
                  <a:srgbClr val="4D4D4D"/>
                </a:solidFill>
              </a:rPr>
              <a:t>nnual goals</a:t>
            </a:r>
          </a:p>
          <a:p>
            <a:pPr marL="285750" indent="-285750">
              <a:buFont typeface="Arial" panose="020B0604020202020204" pitchFamily="34" charset="0"/>
              <a:buChar char="•"/>
            </a:pPr>
            <a:r>
              <a:rPr lang="en-US" i="1" dirty="0" smtClean="0">
                <a:solidFill>
                  <a:srgbClr val="4D4D4D"/>
                </a:solidFill>
              </a:rPr>
              <a:t>self-appraisal</a:t>
            </a:r>
          </a:p>
          <a:p>
            <a:pPr marL="285750" indent="-285750">
              <a:buFont typeface="Arial" panose="020B0604020202020204" pitchFamily="34" charset="0"/>
              <a:buChar char="•"/>
            </a:pPr>
            <a:r>
              <a:rPr lang="en-US" i="1" dirty="0">
                <a:solidFill>
                  <a:srgbClr val="4D4D4D"/>
                </a:solidFill>
              </a:rPr>
              <a:t>s</a:t>
            </a:r>
            <a:r>
              <a:rPr lang="en-US" i="1" dirty="0" smtClean="0">
                <a:solidFill>
                  <a:srgbClr val="4D4D4D"/>
                </a:solidFill>
              </a:rPr>
              <a:t>upervisor’s appraisal</a:t>
            </a:r>
          </a:p>
          <a:p>
            <a:pPr marL="285750" indent="-285750">
              <a:buFont typeface="Arial" panose="020B0604020202020204" pitchFamily="34" charset="0"/>
              <a:buChar char="•"/>
            </a:pPr>
            <a:r>
              <a:rPr lang="en-US" i="1" dirty="0">
                <a:solidFill>
                  <a:srgbClr val="4D4D4D"/>
                </a:solidFill>
              </a:rPr>
              <a:t>p</a:t>
            </a:r>
            <a:r>
              <a:rPr lang="en-US" i="1" dirty="0" smtClean="0">
                <a:solidFill>
                  <a:srgbClr val="4D4D4D"/>
                </a:solidFill>
              </a:rPr>
              <a:t>eer and 360 feedback</a:t>
            </a:r>
            <a:endParaRPr lang="en-US" i="1" dirty="0">
              <a:solidFill>
                <a:srgbClr val="4D4D4D"/>
              </a:solidFill>
            </a:endParaRPr>
          </a:p>
        </p:txBody>
      </p:sp>
      <p:sp>
        <p:nvSpPr>
          <p:cNvPr id="29" name="Rectangle 28"/>
          <p:cNvSpPr/>
          <p:nvPr/>
        </p:nvSpPr>
        <p:spPr>
          <a:xfrm>
            <a:off x="8457943" y="934446"/>
            <a:ext cx="3331040" cy="1692771"/>
          </a:xfrm>
          <a:prstGeom prst="rect">
            <a:avLst/>
          </a:prstGeom>
          <a:solidFill>
            <a:schemeClr val="accent1">
              <a:lumMod val="50000"/>
            </a:schemeClr>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spAutoFit/>
          </a:bodyPr>
          <a:lstStyle/>
          <a:p>
            <a:r>
              <a:rPr lang="en-US" sz="2600" dirty="0" smtClean="0"/>
              <a:t>   good </a:t>
            </a:r>
            <a:r>
              <a:rPr lang="en-US" sz="2600" dirty="0"/>
              <a:t>ideas </a:t>
            </a:r>
            <a:endParaRPr lang="en-US" sz="2600" dirty="0" smtClean="0"/>
          </a:p>
          <a:p>
            <a:r>
              <a:rPr lang="en-US" sz="2600" dirty="0" smtClean="0"/>
              <a:t>+ </a:t>
            </a:r>
            <a:r>
              <a:rPr lang="en-US" sz="2600" dirty="0"/>
              <a:t>great people </a:t>
            </a:r>
            <a:endParaRPr lang="en-US" sz="2600" dirty="0" smtClean="0"/>
          </a:p>
          <a:p>
            <a:r>
              <a:rPr lang="en-US" sz="2600" u="sng" dirty="0" smtClean="0"/>
              <a:t>+ operational discipline</a:t>
            </a:r>
          </a:p>
          <a:p>
            <a:r>
              <a:rPr lang="en-US" sz="2600" dirty="0" smtClean="0"/>
              <a:t>= strategic success</a:t>
            </a:r>
            <a:endParaRPr lang="en-US" sz="2600" dirty="0"/>
          </a:p>
        </p:txBody>
      </p:sp>
      <p:sp>
        <p:nvSpPr>
          <p:cNvPr id="2" name="TextBox 1"/>
          <p:cNvSpPr txBox="1"/>
          <p:nvPr/>
        </p:nvSpPr>
        <p:spPr>
          <a:xfrm>
            <a:off x="3186145" y="2473056"/>
            <a:ext cx="1042273" cy="369332"/>
          </a:xfrm>
          <a:prstGeom prst="rect">
            <a:avLst/>
          </a:prstGeom>
          <a:noFill/>
        </p:spPr>
        <p:txBody>
          <a:bodyPr wrap="none" rtlCol="0">
            <a:spAutoFit/>
          </a:bodyPr>
          <a:lstStyle/>
          <a:p>
            <a:pPr algn="ctr"/>
            <a:r>
              <a:rPr lang="en-US" dirty="0" smtClean="0"/>
              <a:t>Priority 1</a:t>
            </a:r>
            <a:endParaRPr lang="en-US" dirty="0"/>
          </a:p>
        </p:txBody>
      </p:sp>
      <p:sp>
        <p:nvSpPr>
          <p:cNvPr id="30" name="TextBox 29"/>
          <p:cNvSpPr txBox="1"/>
          <p:nvPr/>
        </p:nvSpPr>
        <p:spPr>
          <a:xfrm>
            <a:off x="3181787" y="4097208"/>
            <a:ext cx="1042273" cy="369332"/>
          </a:xfrm>
          <a:prstGeom prst="rect">
            <a:avLst/>
          </a:prstGeom>
          <a:noFill/>
        </p:spPr>
        <p:txBody>
          <a:bodyPr wrap="none" rtlCol="0">
            <a:spAutoFit/>
          </a:bodyPr>
          <a:lstStyle/>
          <a:p>
            <a:pPr algn="ctr"/>
            <a:r>
              <a:rPr lang="en-US" dirty="0" smtClean="0"/>
              <a:t>Priority 2</a:t>
            </a:r>
            <a:endParaRPr lang="en-US" dirty="0"/>
          </a:p>
        </p:txBody>
      </p:sp>
      <p:sp>
        <p:nvSpPr>
          <p:cNvPr id="31" name="TextBox 30"/>
          <p:cNvSpPr txBox="1"/>
          <p:nvPr/>
        </p:nvSpPr>
        <p:spPr>
          <a:xfrm>
            <a:off x="4575162" y="2459991"/>
            <a:ext cx="1042273" cy="369332"/>
          </a:xfrm>
          <a:prstGeom prst="rect">
            <a:avLst/>
          </a:prstGeom>
          <a:noFill/>
        </p:spPr>
        <p:txBody>
          <a:bodyPr wrap="none" rtlCol="0">
            <a:spAutoFit/>
          </a:bodyPr>
          <a:lstStyle/>
          <a:p>
            <a:pPr algn="ctr"/>
            <a:r>
              <a:rPr lang="en-US" dirty="0" smtClean="0"/>
              <a:t>Priority 3</a:t>
            </a:r>
            <a:endParaRPr lang="en-US" dirty="0"/>
          </a:p>
        </p:txBody>
      </p:sp>
      <p:sp>
        <p:nvSpPr>
          <p:cNvPr id="32" name="TextBox 31"/>
          <p:cNvSpPr txBox="1"/>
          <p:nvPr/>
        </p:nvSpPr>
        <p:spPr>
          <a:xfrm>
            <a:off x="4570805" y="4110266"/>
            <a:ext cx="1042273" cy="369332"/>
          </a:xfrm>
          <a:prstGeom prst="rect">
            <a:avLst/>
          </a:prstGeom>
          <a:noFill/>
        </p:spPr>
        <p:txBody>
          <a:bodyPr wrap="none" rtlCol="0">
            <a:spAutoFit/>
          </a:bodyPr>
          <a:lstStyle/>
          <a:p>
            <a:pPr algn="ctr"/>
            <a:r>
              <a:rPr lang="en-US" dirty="0" smtClean="0"/>
              <a:t>Priority 4</a:t>
            </a:r>
            <a:endParaRPr lang="en-US" dirty="0"/>
          </a:p>
        </p:txBody>
      </p:sp>
    </p:spTree>
    <p:extLst>
      <p:ext uri="{BB962C8B-B14F-4D97-AF65-F5344CB8AC3E}">
        <p14:creationId xmlns:p14="http://schemas.microsoft.com/office/powerpoint/2010/main" val="1922834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www.ai.mit.edu/lab/olympics/99/cover/superma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7182" y="3651306"/>
            <a:ext cx="1687936" cy="233843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flipH="1">
            <a:off x="39328" y="3651306"/>
            <a:ext cx="1770464" cy="233843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66160" y="1143000"/>
            <a:ext cx="1759971" cy="2320635"/>
          </a:xfrm>
          <a:prstGeom prst="rect">
            <a:avLst/>
          </a:prstGeom>
          <a:effectLst>
            <a:outerShdw blurRad="50800" dist="38100" dir="2700000" algn="tl" rotWithShape="0">
              <a:prstClr val="black">
                <a:alpha val="40000"/>
              </a:prstClr>
            </a:outerShdw>
          </a:effectLst>
        </p:spPr>
      </p:pic>
      <p:pic>
        <p:nvPicPr>
          <p:cNvPr id="5124" name="Picture 4" descr="http://www.poster.net/halsman-philippe/halsman-philippe-albert-einstein-72000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339" y="1143000"/>
            <a:ext cx="1796172" cy="232063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0" y="1"/>
            <a:ext cx="8763000" cy="1143000"/>
          </a:xfrm>
        </p:spPr>
        <p:txBody>
          <a:bodyPr>
            <a:normAutofit fontScale="90000"/>
          </a:bodyPr>
          <a:lstStyle/>
          <a:p>
            <a:pPr algn="ctr"/>
            <a:r>
              <a:rPr lang="en-US" sz="4200" b="1" i="1" dirty="0" smtClean="0"/>
              <a:t>Redefined evaluation </a:t>
            </a:r>
            <a:r>
              <a:rPr lang="en-US" sz="4200" b="1" i="1" dirty="0"/>
              <a:t>and promotion criteria</a:t>
            </a:r>
            <a:endParaRPr lang="en-US" sz="4200" i="1" dirty="0"/>
          </a:p>
        </p:txBody>
      </p:sp>
      <p:sp>
        <p:nvSpPr>
          <p:cNvPr id="4" name="Rectangle 3"/>
          <p:cNvSpPr/>
          <p:nvPr/>
        </p:nvSpPr>
        <p:spPr>
          <a:xfrm>
            <a:off x="1676401" y="1143001"/>
            <a:ext cx="4341415" cy="2320635"/>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a:spAutoFit/>
          </a:bodyPr>
          <a:lstStyle/>
          <a:p>
            <a:pPr lvl="0" algn="ctr">
              <a:spcBef>
                <a:spcPct val="20000"/>
              </a:spcBef>
            </a:pPr>
            <a:r>
              <a:rPr lang="en-US" sz="2000" b="1" i="1" u="sng" dirty="0">
                <a:solidFill>
                  <a:schemeClr val="bg1"/>
                </a:solidFill>
              </a:rPr>
              <a:t>Job Performance</a:t>
            </a:r>
          </a:p>
          <a:p>
            <a:pPr lvl="0" algn="ctr">
              <a:spcBef>
                <a:spcPct val="20000"/>
              </a:spcBef>
            </a:pPr>
            <a:endParaRPr lang="en-US" sz="2000" u="sng" dirty="0">
              <a:solidFill>
                <a:schemeClr val="bg1"/>
              </a:solidFill>
            </a:endParaRPr>
          </a:p>
          <a:p>
            <a:pPr marL="285750" indent="-285750">
              <a:spcBef>
                <a:spcPct val="20000"/>
              </a:spcBef>
              <a:buFont typeface="Arial" pitchFamily="34" charset="0"/>
              <a:buChar char="•"/>
            </a:pPr>
            <a:r>
              <a:rPr lang="en-US" dirty="0">
                <a:solidFill>
                  <a:schemeClr val="bg1"/>
                </a:solidFill>
              </a:rPr>
              <a:t>c</a:t>
            </a:r>
            <a:r>
              <a:rPr lang="en-US" dirty="0" smtClean="0">
                <a:solidFill>
                  <a:schemeClr val="bg1"/>
                </a:solidFill>
              </a:rPr>
              <a:t>ompetency </a:t>
            </a:r>
            <a:r>
              <a:rPr lang="en-US" dirty="0">
                <a:solidFill>
                  <a:schemeClr val="bg1"/>
                </a:solidFill>
              </a:rPr>
              <a:t>and consistency of performance</a:t>
            </a:r>
          </a:p>
          <a:p>
            <a:pPr marL="285750" indent="-285750">
              <a:spcBef>
                <a:spcPct val="20000"/>
              </a:spcBef>
              <a:buFont typeface="Arial" pitchFamily="34" charset="0"/>
              <a:buChar char="•"/>
            </a:pPr>
            <a:r>
              <a:rPr lang="en-US" dirty="0">
                <a:solidFill>
                  <a:schemeClr val="bg1"/>
                </a:solidFill>
              </a:rPr>
              <a:t>s</a:t>
            </a:r>
            <a:r>
              <a:rPr lang="en-US" dirty="0" smtClean="0">
                <a:solidFill>
                  <a:schemeClr val="bg1"/>
                </a:solidFill>
              </a:rPr>
              <a:t>pecific </a:t>
            </a:r>
            <a:r>
              <a:rPr lang="en-US" dirty="0">
                <a:solidFill>
                  <a:schemeClr val="bg1"/>
                </a:solidFill>
              </a:rPr>
              <a:t>requirements are outlined in the job description and annual </a:t>
            </a:r>
            <a:r>
              <a:rPr lang="en-US" dirty="0" smtClean="0">
                <a:solidFill>
                  <a:schemeClr val="bg1"/>
                </a:solidFill>
              </a:rPr>
              <a:t>goals</a:t>
            </a:r>
            <a:endParaRPr lang="en-US" sz="1600" dirty="0">
              <a:solidFill>
                <a:schemeClr val="bg1"/>
              </a:solidFill>
            </a:endParaRPr>
          </a:p>
          <a:p>
            <a:pPr>
              <a:spcBef>
                <a:spcPct val="20000"/>
              </a:spcBef>
            </a:pPr>
            <a:endParaRPr lang="en-US" dirty="0">
              <a:solidFill>
                <a:schemeClr val="bg1"/>
              </a:solidFill>
            </a:endParaRPr>
          </a:p>
        </p:txBody>
      </p:sp>
      <p:sp>
        <p:nvSpPr>
          <p:cNvPr id="5" name="Rectangle 4"/>
          <p:cNvSpPr/>
          <p:nvPr/>
        </p:nvSpPr>
        <p:spPr>
          <a:xfrm>
            <a:off x="6096000" y="1143001"/>
            <a:ext cx="4343400" cy="2339102"/>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wrap="square">
            <a:spAutoFit/>
          </a:bodyPr>
          <a:lstStyle/>
          <a:p>
            <a:pPr lvl="0" algn="ctr"/>
            <a:r>
              <a:rPr lang="en-US" sz="2000" b="1" i="1" u="sng" dirty="0"/>
              <a:t>Professional Knowledge, Abilities, Skills</a:t>
            </a:r>
          </a:p>
          <a:p>
            <a:pPr marL="285750" indent="-285750">
              <a:buFont typeface="Arial" pitchFamily="34" charset="0"/>
              <a:buChar char="•"/>
            </a:pPr>
            <a:endParaRPr lang="en-US" dirty="0"/>
          </a:p>
          <a:p>
            <a:pPr marL="285750" indent="-285750">
              <a:buFont typeface="Arial" pitchFamily="34" charset="0"/>
              <a:buChar char="•"/>
            </a:pPr>
            <a:r>
              <a:rPr lang="en-US" dirty="0"/>
              <a:t>e</a:t>
            </a:r>
            <a:r>
              <a:rPr lang="en-US" dirty="0" smtClean="0"/>
              <a:t>ducation </a:t>
            </a:r>
            <a:r>
              <a:rPr lang="en-US" dirty="0"/>
              <a:t>and training</a:t>
            </a:r>
          </a:p>
          <a:p>
            <a:pPr marL="285750" indent="-285750">
              <a:buFont typeface="Arial" pitchFamily="34" charset="0"/>
              <a:buChar char="•"/>
            </a:pPr>
            <a:r>
              <a:rPr lang="en-US" dirty="0"/>
              <a:t>e</a:t>
            </a:r>
            <a:r>
              <a:rPr lang="en-US" dirty="0" smtClean="0"/>
              <a:t>xperience</a:t>
            </a:r>
            <a:endParaRPr lang="en-US" dirty="0"/>
          </a:p>
          <a:p>
            <a:pPr marL="285750" indent="-285750">
              <a:buFont typeface="Arial" pitchFamily="34" charset="0"/>
              <a:buChar char="•"/>
            </a:pPr>
            <a:r>
              <a:rPr lang="en-US" dirty="0"/>
              <a:t>g</a:t>
            </a:r>
            <a:r>
              <a:rPr lang="en-US" dirty="0" smtClean="0"/>
              <a:t>rasp </a:t>
            </a:r>
            <a:r>
              <a:rPr lang="en-US" dirty="0"/>
              <a:t>of professional methods</a:t>
            </a:r>
          </a:p>
          <a:p>
            <a:pPr marL="285750" indent="-285750">
              <a:buFont typeface="Arial" pitchFamily="34" charset="0"/>
              <a:buChar char="•"/>
            </a:pPr>
            <a:r>
              <a:rPr lang="en-US" dirty="0"/>
              <a:t>c</a:t>
            </a:r>
            <a:r>
              <a:rPr lang="en-US" dirty="0" smtClean="0"/>
              <a:t>ommand </a:t>
            </a:r>
            <a:r>
              <a:rPr lang="en-US" dirty="0"/>
              <a:t>of one’s subject</a:t>
            </a:r>
          </a:p>
          <a:p>
            <a:pPr marL="285750" indent="-285750">
              <a:buFont typeface="Arial" pitchFamily="34" charset="0"/>
              <a:buChar char="•"/>
            </a:pPr>
            <a:r>
              <a:rPr lang="en-US" dirty="0"/>
              <a:t>c</a:t>
            </a:r>
            <a:r>
              <a:rPr lang="en-US" dirty="0" smtClean="0"/>
              <a:t>ontinued growth</a:t>
            </a:r>
            <a:endParaRPr lang="en-US" dirty="0"/>
          </a:p>
          <a:p>
            <a:pPr marL="285750" indent="-285750">
              <a:buFont typeface="Arial" pitchFamily="34" charset="0"/>
              <a:buChar char="•"/>
            </a:pPr>
            <a:endParaRPr lang="en-US" dirty="0"/>
          </a:p>
        </p:txBody>
      </p:sp>
      <p:sp>
        <p:nvSpPr>
          <p:cNvPr id="6" name="Rectangle 5"/>
          <p:cNvSpPr/>
          <p:nvPr/>
        </p:nvSpPr>
        <p:spPr>
          <a:xfrm>
            <a:off x="1746692" y="3651307"/>
            <a:ext cx="4268484" cy="233910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2000" b="1" i="1" u="sng" dirty="0"/>
              <a:t>Professional Contributions</a:t>
            </a:r>
            <a:r>
              <a:rPr lang="en-US" sz="2000" u="sng" dirty="0"/>
              <a:t> </a:t>
            </a:r>
          </a:p>
          <a:p>
            <a:pPr algn="ctr"/>
            <a:r>
              <a:rPr lang="en-US" dirty="0"/>
              <a:t>regional, national, international</a:t>
            </a:r>
          </a:p>
          <a:p>
            <a:endParaRPr lang="en-US" dirty="0"/>
          </a:p>
          <a:p>
            <a:pPr marL="285750" indent="-285750">
              <a:buFont typeface="Arial" pitchFamily="34" charset="0"/>
              <a:buChar char="•"/>
            </a:pPr>
            <a:r>
              <a:rPr lang="en-US" dirty="0"/>
              <a:t>s</a:t>
            </a:r>
            <a:r>
              <a:rPr lang="en-US" dirty="0" smtClean="0"/>
              <a:t>ervice </a:t>
            </a:r>
            <a:r>
              <a:rPr lang="en-US" dirty="0"/>
              <a:t>in professional </a:t>
            </a:r>
            <a:r>
              <a:rPr lang="en-US" dirty="0" smtClean="0"/>
              <a:t>organizations</a:t>
            </a:r>
          </a:p>
          <a:p>
            <a:pPr marL="285750" indent="-285750">
              <a:buFont typeface="Arial" pitchFamily="34" charset="0"/>
              <a:buChar char="•"/>
            </a:pPr>
            <a:r>
              <a:rPr lang="en-US" dirty="0" smtClean="0"/>
              <a:t>publications</a:t>
            </a:r>
            <a:endParaRPr lang="en-US" dirty="0"/>
          </a:p>
          <a:p>
            <a:pPr marL="285750" indent="-285750">
              <a:buFont typeface="Arial" pitchFamily="34" charset="0"/>
              <a:buChar char="•"/>
            </a:pPr>
            <a:r>
              <a:rPr lang="en-US" dirty="0"/>
              <a:t>p</a:t>
            </a:r>
            <a:r>
              <a:rPr lang="en-US" dirty="0" smtClean="0"/>
              <a:t>resentation</a:t>
            </a:r>
            <a:endParaRPr lang="en-US" dirty="0"/>
          </a:p>
          <a:p>
            <a:pPr marL="285750" indent="-285750">
              <a:buFont typeface="Arial" pitchFamily="34" charset="0"/>
              <a:buChar char="•"/>
            </a:pPr>
            <a:r>
              <a:rPr lang="en-US" dirty="0"/>
              <a:t>c</a:t>
            </a:r>
            <a:r>
              <a:rPr lang="en-US" dirty="0" smtClean="0"/>
              <a:t>onsulting </a:t>
            </a:r>
            <a:r>
              <a:rPr lang="en-US" dirty="0"/>
              <a:t>(non-remunerated</a:t>
            </a:r>
            <a:r>
              <a:rPr lang="en-US" dirty="0" smtClean="0"/>
              <a:t>)</a:t>
            </a:r>
          </a:p>
          <a:p>
            <a:endParaRPr lang="en-US" dirty="0"/>
          </a:p>
        </p:txBody>
      </p:sp>
      <p:sp>
        <p:nvSpPr>
          <p:cNvPr id="3" name="Content Placeholder 2"/>
          <p:cNvSpPr>
            <a:spLocks noGrp="1"/>
          </p:cNvSpPr>
          <p:nvPr>
            <p:ph idx="1"/>
          </p:nvPr>
        </p:nvSpPr>
        <p:spPr>
          <a:xfrm>
            <a:off x="6096000" y="3651308"/>
            <a:ext cx="4281182" cy="2338431"/>
          </a:xfr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a:noAutofit/>
          </a:bodyPr>
          <a:lstStyle/>
          <a:p>
            <a:pPr marL="0" indent="0" algn="ctr">
              <a:buNone/>
            </a:pPr>
            <a:r>
              <a:rPr lang="en-US" sz="2000" b="1" i="1" u="sng" dirty="0"/>
              <a:t>Professional Qualities</a:t>
            </a:r>
            <a:r>
              <a:rPr lang="en-US" sz="2000" u="sng" dirty="0"/>
              <a:t> </a:t>
            </a:r>
          </a:p>
          <a:p>
            <a:pPr marL="45720" indent="0">
              <a:spcBef>
                <a:spcPts val="0"/>
              </a:spcBef>
              <a:buNone/>
            </a:pPr>
            <a:endParaRPr lang="en-US" sz="1800" dirty="0" smtClean="0"/>
          </a:p>
          <a:p>
            <a:pPr marL="274320">
              <a:spcBef>
                <a:spcPts val="0"/>
              </a:spcBef>
            </a:pPr>
            <a:r>
              <a:rPr lang="en-US" sz="1800" dirty="0"/>
              <a:t>i</a:t>
            </a:r>
            <a:r>
              <a:rPr lang="en-US" sz="1800" dirty="0" smtClean="0"/>
              <a:t>nclusive </a:t>
            </a:r>
            <a:endParaRPr lang="en-US" sz="1800" dirty="0"/>
          </a:p>
          <a:p>
            <a:pPr marL="274320">
              <a:spcBef>
                <a:spcPts val="0"/>
              </a:spcBef>
            </a:pPr>
            <a:r>
              <a:rPr lang="en-US" sz="1800" dirty="0" smtClean="0"/>
              <a:t>high integrity </a:t>
            </a:r>
            <a:r>
              <a:rPr lang="en-US" sz="1800" dirty="0"/>
              <a:t>and transparency</a:t>
            </a:r>
          </a:p>
          <a:p>
            <a:pPr marL="274320">
              <a:spcBef>
                <a:spcPts val="0"/>
              </a:spcBef>
            </a:pPr>
            <a:r>
              <a:rPr lang="en-US" sz="1800" dirty="0"/>
              <a:t>e</a:t>
            </a:r>
            <a:r>
              <a:rPr lang="en-US" sz="1800" dirty="0" smtClean="0"/>
              <a:t>ffective steward</a:t>
            </a:r>
            <a:endParaRPr lang="en-US" sz="1800" dirty="0"/>
          </a:p>
          <a:p>
            <a:pPr marL="274320">
              <a:spcBef>
                <a:spcPts val="0"/>
              </a:spcBef>
            </a:pPr>
            <a:r>
              <a:rPr lang="en-US" sz="1800" dirty="0"/>
              <a:t>o</a:t>
            </a:r>
            <a:r>
              <a:rPr lang="en-US" sz="1800" dirty="0" smtClean="0"/>
              <a:t>penness</a:t>
            </a:r>
            <a:endParaRPr lang="en-US" sz="1800" dirty="0"/>
          </a:p>
          <a:p>
            <a:pPr marL="274320">
              <a:spcBef>
                <a:spcPts val="0"/>
              </a:spcBef>
            </a:pPr>
            <a:r>
              <a:rPr lang="en-US" sz="1800" dirty="0" smtClean="0"/>
              <a:t>collaborative</a:t>
            </a:r>
            <a:endParaRPr lang="en-US" sz="1800" dirty="0"/>
          </a:p>
          <a:p>
            <a:pPr marL="274320">
              <a:spcBef>
                <a:spcPts val="0"/>
              </a:spcBef>
            </a:pPr>
            <a:r>
              <a:rPr lang="en-US" sz="1800" dirty="0" smtClean="0"/>
              <a:t>provide personalized </a:t>
            </a:r>
            <a:r>
              <a:rPr lang="en-US" sz="1800" dirty="0"/>
              <a:t>service</a:t>
            </a:r>
          </a:p>
          <a:p>
            <a:pPr marL="274320">
              <a:spcBef>
                <a:spcPts val="0"/>
              </a:spcBef>
            </a:pPr>
            <a:r>
              <a:rPr lang="en-US" sz="1800" dirty="0"/>
              <a:t>i</a:t>
            </a:r>
            <a:r>
              <a:rPr lang="en-US" sz="1800" dirty="0" smtClean="0"/>
              <a:t>nnovative and willing to experiment</a:t>
            </a:r>
            <a:endParaRPr lang="en-US" sz="1800" dirty="0"/>
          </a:p>
        </p:txBody>
      </p:sp>
    </p:spTree>
    <p:extLst>
      <p:ext uri="{BB962C8B-B14F-4D97-AF65-F5344CB8AC3E}">
        <p14:creationId xmlns:p14="http://schemas.microsoft.com/office/powerpoint/2010/main" val="371977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8"/>
            <a:ext cx="8543562" cy="1858962"/>
          </a:xfrm>
        </p:spPr>
        <p:txBody>
          <a:bodyPr>
            <a:normAutofit/>
          </a:bodyPr>
          <a:lstStyle/>
          <a:p>
            <a:r>
              <a:rPr lang="en-US" sz="3600" i="1" dirty="0" smtClean="0">
                <a:solidFill>
                  <a:schemeClr val="accent5">
                    <a:lumMod val="75000"/>
                  </a:schemeClr>
                </a:solidFill>
              </a:rPr>
              <a:t>combined discrete tasks into a portfolio of broad responsibilities with individuals retaining discretion to balance responsibilities</a:t>
            </a:r>
            <a:endParaRPr lang="en-US" sz="3600" i="1" dirty="0">
              <a:solidFill>
                <a:schemeClr val="accent5">
                  <a:lumMod val="75000"/>
                </a:schemeClr>
              </a:solidFill>
            </a:endParaRPr>
          </a:p>
        </p:txBody>
      </p:sp>
      <p:sp>
        <p:nvSpPr>
          <p:cNvPr id="3" name="Content Placeholder 2"/>
          <p:cNvSpPr>
            <a:spLocks noGrp="1"/>
          </p:cNvSpPr>
          <p:nvPr>
            <p:ph idx="1"/>
          </p:nvPr>
        </p:nvSpPr>
        <p:spPr>
          <a:xfrm>
            <a:off x="723900" y="2023922"/>
            <a:ext cx="7476203" cy="3993420"/>
          </a:xfrm>
        </p:spPr>
        <p:txBody>
          <a:bodyPr>
            <a:normAutofit fontScale="92500" lnSpcReduction="20000"/>
          </a:bodyPr>
          <a:lstStyle/>
          <a:p>
            <a:pPr marL="228600" lvl="1">
              <a:spcBef>
                <a:spcPts val="1000"/>
              </a:spcBef>
            </a:pPr>
            <a:r>
              <a:rPr lang="en-US" sz="3000" dirty="0"/>
              <a:t>g</a:t>
            </a:r>
            <a:r>
              <a:rPr lang="en-US" sz="3000" dirty="0" smtClean="0"/>
              <a:t>eneral </a:t>
            </a:r>
            <a:r>
              <a:rPr lang="en-US" sz="3000" dirty="0"/>
              <a:t>position </a:t>
            </a:r>
            <a:r>
              <a:rPr lang="en-US" sz="3000" dirty="0" smtClean="0"/>
              <a:t>objectives</a:t>
            </a:r>
          </a:p>
          <a:p>
            <a:pPr marL="0" lvl="1" indent="0">
              <a:spcBef>
                <a:spcPts val="1000"/>
              </a:spcBef>
              <a:buNone/>
            </a:pPr>
            <a:endParaRPr lang="en-US" sz="1600" dirty="0"/>
          </a:p>
          <a:p>
            <a:r>
              <a:rPr lang="en-US" sz="3000" dirty="0"/>
              <a:t>n</a:t>
            </a:r>
            <a:r>
              <a:rPr lang="en-US" sz="3000" dirty="0" smtClean="0"/>
              <a:t>umerous separate tasks combine into broad organizational functions and individual contributions</a:t>
            </a:r>
          </a:p>
          <a:p>
            <a:pPr marL="0" indent="0">
              <a:buNone/>
            </a:pPr>
            <a:endParaRPr lang="en-US" sz="1500" dirty="0" smtClean="0"/>
          </a:p>
          <a:p>
            <a:r>
              <a:rPr lang="en-US" sz="3000" dirty="0" smtClean="0"/>
              <a:t>provide </a:t>
            </a:r>
            <a:r>
              <a:rPr lang="en-US" sz="3000" dirty="0"/>
              <a:t>increased organizational flexibility</a:t>
            </a:r>
          </a:p>
          <a:p>
            <a:pPr marL="0" indent="0">
              <a:buNone/>
            </a:pPr>
            <a:endParaRPr lang="en-US" sz="1500" dirty="0"/>
          </a:p>
          <a:p>
            <a:r>
              <a:rPr lang="en-US" sz="3000" dirty="0"/>
              <a:t>s</a:t>
            </a:r>
            <a:r>
              <a:rPr lang="en-US" sz="3000" dirty="0" smtClean="0"/>
              <a:t>upplement </a:t>
            </a:r>
            <a:r>
              <a:rPr lang="en-US" sz="3000" dirty="0"/>
              <a:t>generic </a:t>
            </a:r>
            <a:r>
              <a:rPr lang="en-US" sz="3000" dirty="0" smtClean="0"/>
              <a:t>descriptions </a:t>
            </a:r>
            <a:r>
              <a:rPr lang="en-US" sz="3000" dirty="0"/>
              <a:t>with </a:t>
            </a:r>
          </a:p>
          <a:p>
            <a:pPr lvl="1"/>
            <a:r>
              <a:rPr lang="en-US" sz="2600" dirty="0"/>
              <a:t>s</a:t>
            </a:r>
            <a:r>
              <a:rPr lang="en-US" sz="2600" dirty="0" smtClean="0"/>
              <a:t>mall </a:t>
            </a:r>
            <a:r>
              <a:rPr lang="en-US" sz="2600" dirty="0"/>
              <a:t>number of “specialist” descriptions</a:t>
            </a:r>
          </a:p>
          <a:p>
            <a:pPr lvl="1"/>
            <a:r>
              <a:rPr lang="en-US" sz="2600" dirty="0"/>
              <a:t>s</a:t>
            </a:r>
            <a:r>
              <a:rPr lang="en-US" sz="2600" dirty="0" smtClean="0"/>
              <a:t>pecial descriptions for department heads</a:t>
            </a:r>
            <a:endParaRPr lang="en-US" sz="2600" dirty="0"/>
          </a:p>
        </p:txBody>
      </p:sp>
      <p:grpSp>
        <p:nvGrpSpPr>
          <p:cNvPr id="4" name="Group 3"/>
          <p:cNvGrpSpPr/>
          <p:nvPr/>
        </p:nvGrpSpPr>
        <p:grpSpPr>
          <a:xfrm>
            <a:off x="9084336" y="891429"/>
            <a:ext cx="2595716" cy="5227541"/>
            <a:chOff x="9084336" y="891429"/>
            <a:chExt cx="2595716" cy="5227541"/>
          </a:xfrm>
        </p:grpSpPr>
        <p:sp>
          <p:nvSpPr>
            <p:cNvPr id="22" name="Oval 21"/>
            <p:cNvSpPr/>
            <p:nvPr/>
          </p:nvSpPr>
          <p:spPr>
            <a:xfrm>
              <a:off x="9084336" y="891429"/>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084336" y="1218150"/>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84336" y="1544872"/>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084336" y="1871593"/>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084336" y="2198314"/>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084336" y="2525036"/>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084336" y="2851757"/>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084336" y="3178478"/>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084336" y="3505200"/>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084336" y="3831921"/>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084336" y="4158642"/>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9084336" y="4485363"/>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084336" y="4812085"/>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084336" y="5138806"/>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84336" y="5465527"/>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084336" y="5792249"/>
              <a:ext cx="353961" cy="326721"/>
            </a:xfrm>
            <a:prstGeom prst="ellipse">
              <a:avLst/>
            </a:prstGeom>
            <a:solidFill>
              <a:schemeClr val="accent2">
                <a:lumMod val="60000"/>
                <a:lumOff val="40000"/>
              </a:schemeClr>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146220" y="3069571"/>
              <a:ext cx="1533832" cy="1415792"/>
            </a:xfrm>
            <a:prstGeom prst="ellipse">
              <a:avLst/>
            </a:prstGeom>
            <a:solidFill>
              <a:schemeClr val="accent2">
                <a:lumMod val="75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23" idx="5"/>
            </p:cNvCxnSpPr>
            <p:nvPr/>
          </p:nvCxnSpPr>
          <p:spPr>
            <a:xfrm>
              <a:off x="9386460" y="1497024"/>
              <a:ext cx="1585669" cy="233489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2" idx="5"/>
            </p:cNvCxnSpPr>
            <p:nvPr/>
          </p:nvCxnSpPr>
          <p:spPr>
            <a:xfrm>
              <a:off x="9386460" y="1170303"/>
              <a:ext cx="1556172" cy="255271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24" idx="5"/>
            </p:cNvCxnSpPr>
            <p:nvPr/>
          </p:nvCxnSpPr>
          <p:spPr>
            <a:xfrm>
              <a:off x="9386460" y="1823745"/>
              <a:ext cx="1821643" cy="222599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25" idx="5"/>
            </p:cNvCxnSpPr>
            <p:nvPr/>
          </p:nvCxnSpPr>
          <p:spPr>
            <a:xfrm>
              <a:off x="9386460" y="2150467"/>
              <a:ext cx="2057617" cy="211708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6" idx="5"/>
            </p:cNvCxnSpPr>
            <p:nvPr/>
          </p:nvCxnSpPr>
          <p:spPr>
            <a:xfrm>
              <a:off x="9386460" y="2477188"/>
              <a:ext cx="1644663" cy="132750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27" idx="5"/>
            </p:cNvCxnSpPr>
            <p:nvPr/>
          </p:nvCxnSpPr>
          <p:spPr>
            <a:xfrm>
              <a:off x="9386460" y="2803909"/>
              <a:ext cx="1644663" cy="100078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438297" y="3069571"/>
              <a:ext cx="1415845" cy="73512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9" idx="6"/>
            </p:cNvCxnSpPr>
            <p:nvPr/>
          </p:nvCxnSpPr>
          <p:spPr>
            <a:xfrm>
              <a:off x="9438297" y="3341839"/>
              <a:ext cx="1651819" cy="68066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379304" y="3682174"/>
              <a:ext cx="1651819" cy="12252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33" idx="6"/>
            </p:cNvCxnSpPr>
            <p:nvPr/>
          </p:nvCxnSpPr>
          <p:spPr>
            <a:xfrm flipV="1">
              <a:off x="9438297" y="3804694"/>
              <a:ext cx="1415845" cy="84403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34" idx="6"/>
            </p:cNvCxnSpPr>
            <p:nvPr/>
          </p:nvCxnSpPr>
          <p:spPr>
            <a:xfrm flipV="1">
              <a:off x="9438297" y="3862451"/>
              <a:ext cx="1415845" cy="111299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36" idx="6"/>
            </p:cNvCxnSpPr>
            <p:nvPr/>
          </p:nvCxnSpPr>
          <p:spPr>
            <a:xfrm flipV="1">
              <a:off x="9438297" y="3804694"/>
              <a:ext cx="1592826" cy="182419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5" idx="6"/>
            </p:cNvCxnSpPr>
            <p:nvPr/>
          </p:nvCxnSpPr>
          <p:spPr>
            <a:xfrm flipV="1">
              <a:off x="9438297" y="3862451"/>
              <a:ext cx="1566907" cy="143971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9327467" y="3886374"/>
              <a:ext cx="1615166" cy="220536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9287681" y="3723014"/>
              <a:ext cx="1651819" cy="68066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9302559" y="3804694"/>
              <a:ext cx="1651819" cy="12252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7678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833"/>
            <a:ext cx="10515600" cy="1177047"/>
          </a:xfrm>
        </p:spPr>
        <p:txBody>
          <a:bodyPr>
            <a:normAutofit fontScale="90000"/>
          </a:bodyPr>
          <a:lstStyle/>
          <a:p>
            <a:r>
              <a:rPr lang="en-US" dirty="0"/>
              <a:t>i</a:t>
            </a:r>
            <a:r>
              <a:rPr lang="en-US" dirty="0" smtClean="0"/>
              <a:t>ntroduced a “balanced portfolio” concept</a:t>
            </a:r>
            <a:r>
              <a:rPr lang="en-US" b="1" i="1" dirty="0" smtClean="0">
                <a:solidFill>
                  <a:schemeClr val="accent2">
                    <a:lumMod val="75000"/>
                  </a:schemeClr>
                </a:solidFill>
              </a:rPr>
              <a:t/>
            </a:r>
            <a:br>
              <a:rPr lang="en-US" b="1" i="1" dirty="0" smtClean="0">
                <a:solidFill>
                  <a:schemeClr val="accent2">
                    <a:lumMod val="75000"/>
                  </a:schemeClr>
                </a:solidFill>
              </a:rPr>
            </a:br>
            <a:r>
              <a:rPr lang="en-US" sz="3900" i="1" dirty="0" smtClean="0">
                <a:latin typeface="+mj-lt"/>
              </a:rPr>
              <a:t>Research Services Librarians (RSL)</a:t>
            </a:r>
            <a:endParaRPr lang="en-US" sz="3900" b="1" i="1" dirty="0">
              <a:solidFill>
                <a:schemeClr val="accent2">
                  <a:lumMod val="75000"/>
                </a:schemeClr>
              </a:solidFill>
              <a:latin typeface="+mj-lt"/>
            </a:endParaRPr>
          </a:p>
        </p:txBody>
      </p:sp>
      <p:sp>
        <p:nvSpPr>
          <p:cNvPr id="3" name="Content Placeholder 2"/>
          <p:cNvSpPr>
            <a:spLocks noGrp="1"/>
          </p:cNvSpPr>
          <p:nvPr>
            <p:ph idx="1"/>
          </p:nvPr>
        </p:nvSpPr>
        <p:spPr>
          <a:xfrm>
            <a:off x="946558" y="2131142"/>
            <a:ext cx="8518455" cy="3306620"/>
          </a:xfrm>
        </p:spPr>
        <p:txBody>
          <a:bodyPr>
            <a:normAutofit/>
          </a:bodyPr>
          <a:lstStyle/>
          <a:p>
            <a:r>
              <a:rPr lang="en-US" sz="2600" dirty="0"/>
              <a:t>a</a:t>
            </a:r>
            <a:r>
              <a:rPr lang="en-US" sz="2600" dirty="0" smtClean="0"/>
              <a:t>ll </a:t>
            </a:r>
            <a:r>
              <a:rPr lang="en-US" sz="2600" dirty="0"/>
              <a:t>RSL’s have four </a:t>
            </a:r>
            <a:r>
              <a:rPr lang="en-US" sz="2600" dirty="0" smtClean="0"/>
              <a:t>basic </a:t>
            </a:r>
            <a:r>
              <a:rPr lang="en-US" sz="2600" dirty="0"/>
              <a:t>areas of responsibility</a:t>
            </a:r>
          </a:p>
          <a:p>
            <a:pPr marL="971550" lvl="1" indent="-514350">
              <a:buFont typeface="+mj-lt"/>
              <a:buAutoNum type="arabicPeriod"/>
            </a:pPr>
            <a:r>
              <a:rPr lang="en-US" dirty="0"/>
              <a:t>c</a:t>
            </a:r>
            <a:r>
              <a:rPr lang="en-US" dirty="0" smtClean="0"/>
              <a:t>ollection </a:t>
            </a:r>
            <a:r>
              <a:rPr lang="en-US" dirty="0"/>
              <a:t>management</a:t>
            </a:r>
          </a:p>
          <a:p>
            <a:pPr marL="971550" lvl="1" indent="-514350">
              <a:buFont typeface="+mj-lt"/>
              <a:buAutoNum type="arabicPeriod"/>
            </a:pPr>
            <a:r>
              <a:rPr lang="en-US" dirty="0"/>
              <a:t>i</a:t>
            </a:r>
            <a:r>
              <a:rPr lang="en-US" dirty="0" smtClean="0"/>
              <a:t>nstruction</a:t>
            </a:r>
            <a:endParaRPr lang="en-US" dirty="0"/>
          </a:p>
          <a:p>
            <a:pPr marL="971550" lvl="1" indent="-514350">
              <a:buFont typeface="+mj-lt"/>
              <a:buAutoNum type="arabicPeriod"/>
            </a:pPr>
            <a:r>
              <a:rPr lang="en-US" dirty="0"/>
              <a:t>r</a:t>
            </a:r>
            <a:r>
              <a:rPr lang="en-US" dirty="0" smtClean="0"/>
              <a:t>esearch </a:t>
            </a:r>
            <a:r>
              <a:rPr lang="en-US" dirty="0"/>
              <a:t>support</a:t>
            </a:r>
          </a:p>
          <a:p>
            <a:pPr marL="971550" lvl="1" indent="-514350">
              <a:buFont typeface="+mj-lt"/>
              <a:buAutoNum type="arabicPeriod"/>
            </a:pPr>
            <a:r>
              <a:rPr lang="en-US" dirty="0"/>
              <a:t>r</a:t>
            </a:r>
            <a:r>
              <a:rPr lang="en-US" dirty="0" smtClean="0"/>
              <a:t>elationship engagement and management with </a:t>
            </a:r>
            <a:r>
              <a:rPr lang="en-US" dirty="0"/>
              <a:t>faculty and </a:t>
            </a:r>
            <a:r>
              <a:rPr lang="en-US" dirty="0" smtClean="0"/>
              <a:t>students</a:t>
            </a:r>
            <a:endParaRPr lang="en-US" sz="1400" dirty="0"/>
          </a:p>
          <a:p>
            <a:r>
              <a:rPr lang="en-US" sz="2600" dirty="0"/>
              <a:t>s</a:t>
            </a:r>
            <a:r>
              <a:rPr lang="en-US" sz="2600" dirty="0" smtClean="0"/>
              <a:t>pecialized responsibilities may be added to the portfolio (</a:t>
            </a:r>
            <a:r>
              <a:rPr lang="en-US" sz="2600" dirty="0"/>
              <a:t>e.g., </a:t>
            </a:r>
            <a:r>
              <a:rPr lang="en-US" sz="2600" dirty="0" smtClean="0"/>
              <a:t>for digital scholarship specialists)</a:t>
            </a:r>
            <a:endParaRPr lang="en-US" sz="2600" i="1" dirty="0"/>
          </a:p>
        </p:txBody>
      </p:sp>
      <p:cxnSp>
        <p:nvCxnSpPr>
          <p:cNvPr id="4" name="Straight Connector 3"/>
          <p:cNvCxnSpPr/>
          <p:nvPr/>
        </p:nvCxnSpPr>
        <p:spPr>
          <a:xfrm>
            <a:off x="946558" y="1690688"/>
            <a:ext cx="8839200" cy="0"/>
          </a:xfrm>
          <a:prstGeom prst="line">
            <a:avLst/>
          </a:prstGeom>
          <a:ln w="28575">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Diagram 5"/>
          <p:cNvGraphicFramePr/>
          <p:nvPr>
            <p:extLst/>
          </p:nvPr>
        </p:nvGraphicFramePr>
        <p:xfrm>
          <a:off x="9309683" y="2111229"/>
          <a:ext cx="25908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734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4294967295"/>
          </p:nvPr>
        </p:nvSpPr>
        <p:spPr>
          <a:xfrm>
            <a:off x="9970638" y="6553201"/>
            <a:ext cx="697362" cy="396875"/>
          </a:xfrm>
          <a:prstGeom prst="rect">
            <a:avLst/>
          </a:prstGeom>
        </p:spPr>
        <p:txBody>
          <a:bodyPr/>
          <a:lstStyle/>
          <a:p>
            <a:fld id="{4D4AC52B-098B-4DC5-905D-12AFE4510ACC}" type="slidenum">
              <a:rPr lang="en-US" altLang="en-US">
                <a:solidFill>
                  <a:schemeClr val="accent1">
                    <a:lumMod val="50000"/>
                  </a:schemeClr>
                </a:solidFill>
              </a:rPr>
              <a:pPr/>
              <a:t>25</a:t>
            </a:fld>
            <a:endParaRPr lang="en-US" altLang="en-US">
              <a:solidFill>
                <a:schemeClr val="accent1">
                  <a:lumMod val="50000"/>
                </a:schemeClr>
              </a:solidFill>
            </a:endParaRPr>
          </a:p>
        </p:txBody>
      </p:sp>
      <p:sp>
        <p:nvSpPr>
          <p:cNvPr id="591874" name="Rectangle 2"/>
          <p:cNvSpPr>
            <a:spLocks noChangeArrowheads="1"/>
          </p:cNvSpPr>
          <p:nvPr/>
        </p:nvSpPr>
        <p:spPr bwMode="auto">
          <a:xfrm>
            <a:off x="796412" y="342736"/>
            <a:ext cx="9373748" cy="81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4000">
                <a:solidFill>
                  <a:schemeClr val="bg1"/>
                </a:solidFill>
                <a:latin typeface="Times New Roman" panose="02020603050405020304" pitchFamily="18" charset="0"/>
                <a:cs typeface="Times New Roman" panose="02020603050405020304" pitchFamily="18" charset="0"/>
              </a:defRPr>
            </a:lvl1pPr>
            <a:lvl2pPr>
              <a:defRPr sz="4000">
                <a:solidFill>
                  <a:schemeClr val="bg1"/>
                </a:solidFill>
                <a:latin typeface="Times New Roman" panose="02020603050405020304" pitchFamily="18" charset="0"/>
                <a:cs typeface="Times New Roman" panose="02020603050405020304" pitchFamily="18" charset="0"/>
              </a:defRPr>
            </a:lvl2pPr>
            <a:lvl3pPr>
              <a:defRPr sz="4000">
                <a:solidFill>
                  <a:schemeClr val="bg1"/>
                </a:solidFill>
                <a:latin typeface="Times New Roman" panose="02020603050405020304" pitchFamily="18" charset="0"/>
                <a:cs typeface="Times New Roman" panose="02020603050405020304" pitchFamily="18" charset="0"/>
              </a:defRPr>
            </a:lvl3pPr>
            <a:lvl4pPr>
              <a:defRPr sz="4000">
                <a:solidFill>
                  <a:schemeClr val="bg1"/>
                </a:solidFill>
                <a:latin typeface="Times New Roman" panose="02020603050405020304" pitchFamily="18" charset="0"/>
                <a:cs typeface="Times New Roman" panose="02020603050405020304" pitchFamily="18" charset="0"/>
              </a:defRPr>
            </a:lvl4pPr>
            <a:lvl5pPr>
              <a:defRPr sz="4000">
                <a:solidFill>
                  <a:schemeClr val="bg1"/>
                </a:solidFill>
                <a:latin typeface="Times New Roman" panose="02020603050405020304" pitchFamily="18" charset="0"/>
                <a:cs typeface="Times New Roman" panose="02020603050405020304" pitchFamily="18" charset="0"/>
              </a:defRPr>
            </a:lvl5pPr>
            <a:lvl6pPr marL="457200" algn="ctr" fontAlgn="base">
              <a:spcBef>
                <a:spcPct val="0"/>
              </a:spcBef>
              <a:spcAft>
                <a:spcPct val="0"/>
              </a:spcAft>
              <a:defRPr sz="4000">
                <a:solidFill>
                  <a:schemeClr val="bg1"/>
                </a:solidFill>
                <a:latin typeface="Times New Roman" panose="02020603050405020304" pitchFamily="18" charset="0"/>
                <a:cs typeface="Times New Roman" panose="02020603050405020304" pitchFamily="18" charset="0"/>
              </a:defRPr>
            </a:lvl6pPr>
            <a:lvl7pPr marL="914400" algn="ctr" fontAlgn="base">
              <a:spcBef>
                <a:spcPct val="0"/>
              </a:spcBef>
              <a:spcAft>
                <a:spcPct val="0"/>
              </a:spcAft>
              <a:defRPr sz="4000">
                <a:solidFill>
                  <a:schemeClr val="bg1"/>
                </a:solidFill>
                <a:latin typeface="Times New Roman" panose="02020603050405020304" pitchFamily="18" charset="0"/>
                <a:cs typeface="Times New Roman" panose="02020603050405020304" pitchFamily="18" charset="0"/>
              </a:defRPr>
            </a:lvl7pPr>
            <a:lvl8pPr marL="1371600" algn="ctr" fontAlgn="base">
              <a:spcBef>
                <a:spcPct val="0"/>
              </a:spcBef>
              <a:spcAft>
                <a:spcPct val="0"/>
              </a:spcAft>
              <a:defRPr sz="4000">
                <a:solidFill>
                  <a:schemeClr val="bg1"/>
                </a:solidFill>
                <a:latin typeface="Times New Roman" panose="02020603050405020304" pitchFamily="18" charset="0"/>
                <a:cs typeface="Times New Roman" panose="02020603050405020304" pitchFamily="18" charset="0"/>
              </a:defRPr>
            </a:lvl8pPr>
            <a:lvl9pPr marL="1828800" algn="ctr" fontAlgn="base">
              <a:spcBef>
                <a:spcPct val="0"/>
              </a:spcBef>
              <a:spcAft>
                <a:spcPct val="0"/>
              </a:spcAft>
              <a:defRPr sz="4000">
                <a:solidFill>
                  <a:schemeClr val="bg1"/>
                </a:solidFill>
                <a:latin typeface="Times New Roman" panose="02020603050405020304" pitchFamily="18" charset="0"/>
                <a:cs typeface="Times New Roman" panose="02020603050405020304" pitchFamily="18" charset="0"/>
              </a:defRPr>
            </a:lvl9pPr>
          </a:lstStyle>
          <a:p>
            <a:r>
              <a:rPr lang="en-US" altLang="en-US" dirty="0" smtClean="0">
                <a:solidFill>
                  <a:schemeClr val="accent1">
                    <a:lumMod val="50000"/>
                  </a:schemeClr>
                </a:solidFill>
                <a:latin typeface="+mj-lt"/>
              </a:rPr>
              <a:t>performance assessment: process</a:t>
            </a:r>
            <a:endParaRPr lang="en-US" altLang="en-US" dirty="0">
              <a:solidFill>
                <a:schemeClr val="accent1">
                  <a:lumMod val="50000"/>
                </a:schemeClr>
              </a:solidFill>
              <a:latin typeface="+mj-lt"/>
            </a:endParaRPr>
          </a:p>
        </p:txBody>
      </p:sp>
      <p:sp>
        <p:nvSpPr>
          <p:cNvPr id="591875" name="Rectangle 3"/>
          <p:cNvSpPr>
            <a:spLocks noChangeArrowheads="1"/>
          </p:cNvSpPr>
          <p:nvPr/>
        </p:nvSpPr>
        <p:spPr bwMode="auto">
          <a:xfrm>
            <a:off x="796412" y="1144125"/>
            <a:ext cx="10910165" cy="502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2400" i="1" dirty="0" smtClean="0">
                <a:solidFill>
                  <a:srgbClr val="A50021"/>
                </a:solidFill>
                <a:latin typeface="+mn-lt"/>
              </a:rPr>
              <a:t>s</a:t>
            </a:r>
            <a:r>
              <a:rPr lang="en-US" altLang="en-US" sz="2400" i="1" dirty="0" smtClean="0">
                <a:solidFill>
                  <a:srgbClr val="C00000"/>
                </a:solidFill>
                <a:latin typeface="+mn-lt"/>
              </a:rPr>
              <a:t>elf-evaluation</a:t>
            </a:r>
            <a:r>
              <a:rPr lang="en-US" altLang="en-US" sz="2400" dirty="0" smtClean="0">
                <a:latin typeface="+mn-lt"/>
              </a:rPr>
              <a:t> to assess personal performance against </a:t>
            </a:r>
            <a:endParaRPr lang="en-US" altLang="en-US" sz="2400" dirty="0">
              <a:latin typeface="+mn-lt"/>
            </a:endParaRPr>
          </a:p>
          <a:p>
            <a:pPr lvl="1">
              <a:lnSpc>
                <a:spcPct val="80000"/>
              </a:lnSpc>
            </a:pPr>
            <a:r>
              <a:rPr lang="en-US" altLang="en-US" sz="2400" dirty="0">
                <a:latin typeface="+mn-lt"/>
              </a:rPr>
              <a:t>j</a:t>
            </a:r>
            <a:r>
              <a:rPr lang="en-US" altLang="en-US" sz="2400" dirty="0" smtClean="0">
                <a:latin typeface="+mn-lt"/>
              </a:rPr>
              <a:t>ob </a:t>
            </a:r>
            <a:r>
              <a:rPr lang="en-US" altLang="en-US" sz="2400" dirty="0">
                <a:latin typeface="+mn-lt"/>
              </a:rPr>
              <a:t>description</a:t>
            </a:r>
          </a:p>
          <a:p>
            <a:pPr lvl="1">
              <a:lnSpc>
                <a:spcPct val="80000"/>
              </a:lnSpc>
            </a:pPr>
            <a:r>
              <a:rPr lang="en-US" altLang="en-US" sz="2400" dirty="0">
                <a:latin typeface="+mn-lt"/>
              </a:rPr>
              <a:t>g</a:t>
            </a:r>
            <a:r>
              <a:rPr lang="en-US" altLang="en-US" sz="2400" dirty="0" smtClean="0">
                <a:latin typeface="+mn-lt"/>
              </a:rPr>
              <a:t>oals</a:t>
            </a:r>
            <a:endParaRPr lang="en-US" altLang="en-US" sz="2400" dirty="0">
              <a:latin typeface="+mn-lt"/>
            </a:endParaRPr>
          </a:p>
          <a:p>
            <a:pPr lvl="1">
              <a:lnSpc>
                <a:spcPct val="80000"/>
              </a:lnSpc>
            </a:pPr>
            <a:r>
              <a:rPr lang="en-US" altLang="en-US" sz="2400" dirty="0">
                <a:latin typeface="+mn-lt"/>
              </a:rPr>
              <a:t>a</a:t>
            </a:r>
            <a:r>
              <a:rPr lang="en-US" altLang="en-US" sz="2400" dirty="0" smtClean="0">
                <a:latin typeface="+mn-lt"/>
              </a:rPr>
              <a:t>nnual activity report</a:t>
            </a:r>
            <a:endParaRPr lang="en-US" altLang="en-US" sz="2400" dirty="0">
              <a:latin typeface="+mn-lt"/>
            </a:endParaRPr>
          </a:p>
          <a:p>
            <a:pPr lvl="1">
              <a:lnSpc>
                <a:spcPct val="80000"/>
              </a:lnSpc>
            </a:pPr>
            <a:r>
              <a:rPr lang="en-US" altLang="en-US" sz="2400" dirty="0">
                <a:latin typeface="+mn-lt"/>
              </a:rPr>
              <a:t>e</a:t>
            </a:r>
            <a:r>
              <a:rPr lang="en-US" altLang="en-US" sz="2400" dirty="0" smtClean="0">
                <a:latin typeface="+mn-lt"/>
              </a:rPr>
              <a:t>xternal </a:t>
            </a:r>
            <a:r>
              <a:rPr lang="en-US" altLang="en-US" sz="2400" dirty="0">
                <a:latin typeface="+mn-lt"/>
              </a:rPr>
              <a:t>factors</a:t>
            </a:r>
          </a:p>
          <a:p>
            <a:pPr lvl="1">
              <a:lnSpc>
                <a:spcPct val="80000"/>
              </a:lnSpc>
            </a:pPr>
            <a:r>
              <a:rPr lang="en-US" altLang="en-US" sz="2400" dirty="0">
                <a:latin typeface="+mn-lt"/>
              </a:rPr>
              <a:t>s</a:t>
            </a:r>
            <a:r>
              <a:rPr lang="en-US" altLang="en-US" sz="2400" dirty="0" smtClean="0">
                <a:latin typeface="+mn-lt"/>
              </a:rPr>
              <a:t>ummative statement</a:t>
            </a:r>
            <a:endParaRPr lang="en-US" altLang="en-US" sz="1000" dirty="0" smtClean="0">
              <a:latin typeface="+mn-lt"/>
            </a:endParaRPr>
          </a:p>
          <a:p>
            <a:pPr marL="457200" lvl="1" indent="0">
              <a:lnSpc>
                <a:spcPct val="80000"/>
              </a:lnSpc>
              <a:buNone/>
            </a:pPr>
            <a:endParaRPr lang="en-US" altLang="en-US" sz="1000" dirty="0">
              <a:latin typeface="+mn-lt"/>
            </a:endParaRPr>
          </a:p>
          <a:p>
            <a:pPr marL="0" indent="0">
              <a:lnSpc>
                <a:spcPct val="80000"/>
              </a:lnSpc>
              <a:buNone/>
            </a:pPr>
            <a:endParaRPr lang="en-US" altLang="en-US" sz="2400" i="1" dirty="0" smtClean="0">
              <a:solidFill>
                <a:srgbClr val="C00000"/>
              </a:solidFill>
              <a:latin typeface="+mn-lt"/>
            </a:endParaRPr>
          </a:p>
          <a:p>
            <a:pPr>
              <a:lnSpc>
                <a:spcPct val="80000"/>
              </a:lnSpc>
            </a:pPr>
            <a:r>
              <a:rPr lang="en-US" altLang="en-US" sz="2400" i="1" dirty="0" smtClean="0">
                <a:solidFill>
                  <a:srgbClr val="C00000"/>
                </a:solidFill>
                <a:latin typeface="+mn-lt"/>
              </a:rPr>
              <a:t>supervisor </a:t>
            </a:r>
            <a:r>
              <a:rPr lang="en-US" altLang="en-US" sz="2400" i="1" dirty="0">
                <a:solidFill>
                  <a:srgbClr val="C00000"/>
                </a:solidFill>
                <a:latin typeface="+mn-lt"/>
              </a:rPr>
              <a:t>evaluates </a:t>
            </a:r>
            <a:r>
              <a:rPr lang="en-US" altLang="en-US" sz="2400" dirty="0">
                <a:latin typeface="+mn-lt"/>
              </a:rPr>
              <a:t>against all points </a:t>
            </a:r>
            <a:r>
              <a:rPr lang="en-US" altLang="en-US" sz="2400" dirty="0" smtClean="0">
                <a:latin typeface="+mn-lt"/>
              </a:rPr>
              <a:t>above, focusing on</a:t>
            </a:r>
            <a:endParaRPr lang="en-US" altLang="en-US" sz="2400" dirty="0">
              <a:latin typeface="+mn-lt"/>
            </a:endParaRPr>
          </a:p>
          <a:p>
            <a:pPr lvl="1">
              <a:lnSpc>
                <a:spcPct val="80000"/>
              </a:lnSpc>
            </a:pPr>
            <a:r>
              <a:rPr lang="en-US" altLang="en-US" sz="2400" dirty="0">
                <a:latin typeface="+mn-lt"/>
              </a:rPr>
              <a:t>a</a:t>
            </a:r>
            <a:r>
              <a:rPr lang="en-US" altLang="en-US" sz="2400" dirty="0" smtClean="0">
                <a:latin typeface="+mn-lt"/>
              </a:rPr>
              <a:t>chievements</a:t>
            </a:r>
          </a:p>
          <a:p>
            <a:pPr lvl="1">
              <a:lnSpc>
                <a:spcPct val="80000"/>
              </a:lnSpc>
            </a:pPr>
            <a:r>
              <a:rPr lang="en-US" altLang="en-US" sz="2400" dirty="0" smtClean="0">
                <a:latin typeface="+mn-lt"/>
              </a:rPr>
              <a:t>areas </a:t>
            </a:r>
            <a:r>
              <a:rPr lang="en-US" altLang="en-US" sz="2400" dirty="0">
                <a:latin typeface="+mn-lt"/>
              </a:rPr>
              <a:t>of </a:t>
            </a:r>
            <a:r>
              <a:rPr lang="en-US" altLang="en-US" sz="2400" dirty="0" smtClean="0">
                <a:latin typeface="+mn-lt"/>
              </a:rPr>
              <a:t>excellence</a:t>
            </a:r>
          </a:p>
          <a:p>
            <a:pPr lvl="1">
              <a:lnSpc>
                <a:spcPct val="80000"/>
              </a:lnSpc>
            </a:pPr>
            <a:r>
              <a:rPr lang="en-US" altLang="en-US" sz="2400" dirty="0" smtClean="0">
                <a:latin typeface="+mn-lt"/>
              </a:rPr>
              <a:t>areas for growth or in need of improvement </a:t>
            </a:r>
          </a:p>
          <a:p>
            <a:pPr lvl="1">
              <a:lnSpc>
                <a:spcPct val="80000"/>
              </a:lnSpc>
            </a:pPr>
            <a:r>
              <a:rPr lang="en-US" altLang="en-US" sz="2400" dirty="0" smtClean="0">
                <a:latin typeface="+mn-lt"/>
              </a:rPr>
              <a:t>long-term </a:t>
            </a:r>
            <a:r>
              <a:rPr lang="en-US" altLang="en-US" sz="2400" dirty="0">
                <a:latin typeface="+mn-lt"/>
              </a:rPr>
              <a:t>development </a:t>
            </a:r>
            <a:r>
              <a:rPr lang="en-US" altLang="en-US" sz="2400" dirty="0" smtClean="0">
                <a:latin typeface="+mn-lt"/>
              </a:rPr>
              <a:t>needs</a:t>
            </a:r>
            <a:endParaRPr lang="en-US" altLang="en-US" sz="2400" dirty="0">
              <a:latin typeface="+mn-lt"/>
            </a:endParaRPr>
          </a:p>
        </p:txBody>
      </p:sp>
    </p:spTree>
    <p:extLst>
      <p:ext uri="{BB962C8B-B14F-4D97-AF65-F5344CB8AC3E}">
        <p14:creationId xmlns:p14="http://schemas.microsoft.com/office/powerpoint/2010/main" val="3258362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829" y="740596"/>
            <a:ext cx="7193266" cy="541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3432" y="311289"/>
            <a:ext cx="5093240" cy="1468877"/>
          </a:xfrm>
        </p:spPr>
        <p:txBody>
          <a:bodyPr>
            <a:normAutofit fontScale="90000"/>
          </a:bodyPr>
          <a:lstStyle/>
          <a:p>
            <a:r>
              <a:rPr lang="en-US" dirty="0" smtClean="0"/>
              <a:t>organizational </a:t>
            </a:r>
            <a:r>
              <a:rPr lang="en-US" dirty="0"/>
              <a:t>redesign: </a:t>
            </a:r>
            <a:r>
              <a:rPr lang="en-US" dirty="0" smtClean="0"/>
              <a:t/>
            </a:r>
            <a:br>
              <a:rPr lang="en-US" dirty="0" smtClean="0"/>
            </a:br>
            <a:r>
              <a:rPr lang="en-US" dirty="0" smtClean="0"/>
              <a:t>offices relocated to bring teams together</a:t>
            </a:r>
            <a:endParaRPr lang="en-US" i="1" dirty="0">
              <a:solidFill>
                <a:srgbClr val="FFFF99"/>
              </a:solidFill>
            </a:endParaRPr>
          </a:p>
        </p:txBody>
      </p:sp>
      <p:sp>
        <p:nvSpPr>
          <p:cNvPr id="3" name="Content Placeholder 2"/>
          <p:cNvSpPr>
            <a:spLocks noGrp="1"/>
          </p:cNvSpPr>
          <p:nvPr>
            <p:ph idx="1"/>
          </p:nvPr>
        </p:nvSpPr>
        <p:spPr>
          <a:xfrm>
            <a:off x="383432" y="2277900"/>
            <a:ext cx="4020318" cy="3318228"/>
          </a:xfrm>
        </p:spPr>
        <p:txBody>
          <a:bodyPr>
            <a:normAutofit lnSpcReduction="10000"/>
          </a:bodyPr>
          <a:lstStyle/>
          <a:p>
            <a:r>
              <a:rPr lang="en-US" dirty="0"/>
              <a:t>e</a:t>
            </a:r>
            <a:r>
              <a:rPr lang="en-US" dirty="0" smtClean="0"/>
              <a:t>veryone moved to a new office or cubicle</a:t>
            </a:r>
            <a:endParaRPr lang="en-US" dirty="0"/>
          </a:p>
          <a:p>
            <a:r>
              <a:rPr lang="en-US" dirty="0"/>
              <a:t>t</a:t>
            </a:r>
            <a:r>
              <a:rPr lang="en-US" dirty="0" smtClean="0"/>
              <a:t>eams could determine specific offices </a:t>
            </a:r>
            <a:r>
              <a:rPr lang="en-US" dirty="0"/>
              <a:t>within defined zones</a:t>
            </a:r>
          </a:p>
          <a:p>
            <a:r>
              <a:rPr lang="en-US" dirty="0"/>
              <a:t>l</a:t>
            </a:r>
            <a:r>
              <a:rPr lang="en-US" dirty="0" smtClean="0"/>
              <a:t>ittle </a:t>
            </a:r>
            <a:r>
              <a:rPr lang="en-US" dirty="0"/>
              <a:t>or no furniture </a:t>
            </a:r>
            <a:r>
              <a:rPr lang="en-US" dirty="0" smtClean="0"/>
              <a:t>was moved from office to office</a:t>
            </a:r>
            <a:endParaRPr lang="en-US" dirty="0"/>
          </a:p>
          <a:p>
            <a:pPr marL="0" indent="0">
              <a:buNone/>
            </a:pPr>
            <a:endParaRPr lang="en-US" dirty="0"/>
          </a:p>
        </p:txBody>
      </p:sp>
    </p:spTree>
    <p:extLst>
      <p:ext uri="{BB962C8B-B14F-4D97-AF65-F5344CB8AC3E}">
        <p14:creationId xmlns:p14="http://schemas.microsoft.com/office/powerpoint/2010/main" val="1328245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23" y="94192"/>
            <a:ext cx="10515600" cy="828675"/>
          </a:xfrm>
        </p:spPr>
        <p:txBody>
          <a:bodyPr/>
          <a:lstStyle/>
          <a:p>
            <a:r>
              <a:rPr lang="en-US" dirty="0"/>
              <a:t>f</a:t>
            </a:r>
            <a:r>
              <a:rPr lang="en-US" dirty="0" smtClean="0"/>
              <a:t>acility changes: 2011-2014 </a:t>
            </a:r>
            <a:r>
              <a:rPr lang="en-US" sz="2400" i="1" dirty="0" smtClean="0"/>
              <a:t>(partial list)</a:t>
            </a:r>
            <a:endParaRPr lang="en-US" sz="2400" i="1" dirty="0"/>
          </a:p>
        </p:txBody>
      </p:sp>
      <p:sp>
        <p:nvSpPr>
          <p:cNvPr id="3" name="Content Placeholder 2"/>
          <p:cNvSpPr>
            <a:spLocks noGrp="1"/>
          </p:cNvSpPr>
          <p:nvPr>
            <p:ph idx="1"/>
          </p:nvPr>
        </p:nvSpPr>
        <p:spPr>
          <a:xfrm>
            <a:off x="520523" y="922868"/>
            <a:ext cx="7644319" cy="5259540"/>
          </a:xfrm>
        </p:spPr>
        <p:txBody>
          <a:bodyPr>
            <a:noAutofit/>
          </a:bodyPr>
          <a:lstStyle/>
          <a:p>
            <a:pPr>
              <a:lnSpc>
                <a:spcPct val="100000"/>
              </a:lnSpc>
              <a:spcBef>
                <a:spcPts val="0"/>
              </a:spcBef>
            </a:pPr>
            <a:r>
              <a:rPr lang="en-US" sz="2100" dirty="0"/>
              <a:t>i</a:t>
            </a:r>
            <a:r>
              <a:rPr lang="en-US" sz="2100" dirty="0" smtClean="0"/>
              <a:t>nstalled </a:t>
            </a:r>
            <a:r>
              <a:rPr lang="en-US" sz="2100" dirty="0"/>
              <a:t>a new Welcome Desk and a new Service Center </a:t>
            </a:r>
          </a:p>
          <a:p>
            <a:pPr>
              <a:lnSpc>
                <a:spcPct val="100000"/>
              </a:lnSpc>
              <a:spcBef>
                <a:spcPts val="0"/>
              </a:spcBef>
            </a:pPr>
            <a:r>
              <a:rPr lang="en-US" sz="2100" dirty="0" smtClean="0"/>
              <a:t>new library café, art gallery, and art hung throughout the building</a:t>
            </a:r>
            <a:endParaRPr lang="en-US" sz="2100" dirty="0"/>
          </a:p>
          <a:p>
            <a:pPr>
              <a:lnSpc>
                <a:spcPct val="100000"/>
              </a:lnSpc>
              <a:spcBef>
                <a:spcPts val="0"/>
              </a:spcBef>
            </a:pPr>
            <a:r>
              <a:rPr lang="en-US" sz="2100" dirty="0"/>
              <a:t>s</a:t>
            </a:r>
            <a:r>
              <a:rPr lang="en-US" sz="2100" dirty="0" smtClean="0"/>
              <a:t>tudent </a:t>
            </a:r>
            <a:r>
              <a:rPr lang="en-US" sz="2100" dirty="0"/>
              <a:t>contest to redesign </a:t>
            </a:r>
            <a:r>
              <a:rPr lang="en-US" sz="2100" dirty="0" smtClean="0"/>
              <a:t>the library resulted in service rezoning and all new signage </a:t>
            </a:r>
          </a:p>
          <a:p>
            <a:pPr>
              <a:lnSpc>
                <a:spcPct val="100000"/>
              </a:lnSpc>
              <a:spcBef>
                <a:spcPts val="0"/>
              </a:spcBef>
            </a:pPr>
            <a:r>
              <a:rPr lang="en-US" sz="2100" dirty="0"/>
              <a:t>r</a:t>
            </a:r>
            <a:r>
              <a:rPr lang="en-US" sz="2100" dirty="0" smtClean="0"/>
              <a:t>eplaced tables and all chairs with mobile furniture throughout the building </a:t>
            </a:r>
          </a:p>
          <a:p>
            <a:pPr>
              <a:lnSpc>
                <a:spcPct val="100000"/>
              </a:lnSpc>
              <a:spcBef>
                <a:spcPts val="0"/>
              </a:spcBef>
            </a:pPr>
            <a:r>
              <a:rPr lang="en-US" sz="2100" dirty="0"/>
              <a:t>r</a:t>
            </a:r>
            <a:r>
              <a:rPr lang="en-US" sz="2100" dirty="0" smtClean="0"/>
              <a:t>edesigned </a:t>
            </a:r>
            <a:r>
              <a:rPr lang="en-US" sz="2100" dirty="0"/>
              <a:t>and expanded all classrooms for active learning </a:t>
            </a:r>
          </a:p>
          <a:p>
            <a:pPr>
              <a:lnSpc>
                <a:spcPct val="100000"/>
              </a:lnSpc>
              <a:spcBef>
                <a:spcPts val="0"/>
              </a:spcBef>
            </a:pPr>
            <a:r>
              <a:rPr lang="en-US" sz="2100" dirty="0"/>
              <a:t>o</a:t>
            </a:r>
            <a:r>
              <a:rPr lang="en-US" sz="2100" dirty="0" smtClean="0"/>
              <a:t>pened a graduate student Research Commons</a:t>
            </a:r>
            <a:endParaRPr lang="en-US" sz="2100" dirty="0"/>
          </a:p>
          <a:p>
            <a:pPr>
              <a:lnSpc>
                <a:spcPct val="100000"/>
              </a:lnSpc>
              <a:spcBef>
                <a:spcPts val="0"/>
              </a:spcBef>
            </a:pPr>
            <a:r>
              <a:rPr lang="en-US" sz="2100" dirty="0"/>
              <a:t>i</a:t>
            </a:r>
            <a:r>
              <a:rPr lang="en-US" sz="2100" dirty="0" smtClean="0"/>
              <a:t>nstalled technology in all student collaboration rooms</a:t>
            </a:r>
          </a:p>
          <a:p>
            <a:pPr>
              <a:lnSpc>
                <a:spcPct val="100000"/>
              </a:lnSpc>
              <a:spcBef>
                <a:spcPts val="0"/>
              </a:spcBef>
            </a:pPr>
            <a:r>
              <a:rPr lang="en-US" sz="2100" dirty="0" smtClean="0"/>
              <a:t>modified </a:t>
            </a:r>
            <a:r>
              <a:rPr lang="en-US" sz="2100" dirty="0"/>
              <a:t>the digital scholarship center</a:t>
            </a:r>
          </a:p>
          <a:p>
            <a:pPr>
              <a:lnSpc>
                <a:spcPct val="100000"/>
              </a:lnSpc>
              <a:spcBef>
                <a:spcPts val="0"/>
              </a:spcBef>
            </a:pPr>
            <a:r>
              <a:rPr lang="en-US" sz="2100" dirty="0"/>
              <a:t>r</a:t>
            </a:r>
            <a:r>
              <a:rPr lang="en-US" sz="2100" dirty="0" smtClean="0"/>
              <a:t>eplaced all </a:t>
            </a:r>
            <a:r>
              <a:rPr lang="en-US" sz="2100" dirty="0"/>
              <a:t>public computers</a:t>
            </a:r>
          </a:p>
          <a:p>
            <a:pPr>
              <a:lnSpc>
                <a:spcPct val="100000"/>
              </a:lnSpc>
              <a:spcBef>
                <a:spcPts val="0"/>
              </a:spcBef>
            </a:pPr>
            <a:r>
              <a:rPr lang="en-US" sz="2100" dirty="0"/>
              <a:t>i</a:t>
            </a:r>
            <a:r>
              <a:rPr lang="en-US" sz="2100" dirty="0" smtClean="0"/>
              <a:t>nstalled a laptop vending machine</a:t>
            </a:r>
            <a:endParaRPr lang="en-US" sz="2100" dirty="0"/>
          </a:p>
          <a:p>
            <a:pPr>
              <a:lnSpc>
                <a:spcPct val="100000"/>
              </a:lnSpc>
              <a:spcBef>
                <a:spcPts val="0"/>
              </a:spcBef>
            </a:pPr>
            <a:r>
              <a:rPr lang="en-US" sz="2100" dirty="0" smtClean="0"/>
              <a:t>created an equipment </a:t>
            </a:r>
            <a:r>
              <a:rPr lang="en-US" sz="2100" dirty="0"/>
              <a:t>checkout </a:t>
            </a:r>
            <a:r>
              <a:rPr lang="en-US" sz="2100" dirty="0" smtClean="0"/>
              <a:t>display counter</a:t>
            </a:r>
            <a:endParaRPr lang="en-US" sz="2100" dirty="0"/>
          </a:p>
          <a:p>
            <a:pPr>
              <a:lnSpc>
                <a:spcPct val="100000"/>
              </a:lnSpc>
              <a:spcBef>
                <a:spcPts val="0"/>
              </a:spcBef>
            </a:pPr>
            <a:r>
              <a:rPr lang="en-US" sz="2100" dirty="0"/>
              <a:t>e</a:t>
            </a:r>
            <a:r>
              <a:rPr lang="en-US" sz="2100" dirty="0" smtClean="0"/>
              <a:t>nhanced leisure reading collections </a:t>
            </a:r>
            <a:endParaRPr lang="en-US" sz="2100" dirty="0"/>
          </a:p>
          <a:p>
            <a:pPr>
              <a:lnSpc>
                <a:spcPct val="100000"/>
              </a:lnSpc>
              <a:spcBef>
                <a:spcPts val="0"/>
              </a:spcBef>
            </a:pPr>
            <a:r>
              <a:rPr lang="en-US" sz="2100" dirty="0"/>
              <a:t>u</a:t>
            </a:r>
            <a:r>
              <a:rPr lang="en-US" sz="2100" dirty="0" smtClean="0"/>
              <a:t>pgraded the Public WOW display</a:t>
            </a:r>
          </a:p>
          <a:p>
            <a:pPr>
              <a:lnSpc>
                <a:spcPct val="100000"/>
              </a:lnSpc>
              <a:spcBef>
                <a:spcPts val="0"/>
              </a:spcBef>
            </a:pPr>
            <a:r>
              <a:rPr lang="en-US" sz="2100" dirty="0"/>
              <a:t>c</a:t>
            </a:r>
            <a:r>
              <a:rPr lang="en-US" sz="2100" dirty="0" smtClean="0"/>
              <a:t>reated </a:t>
            </a:r>
            <a:r>
              <a:rPr lang="en-US" sz="2100" dirty="0"/>
              <a:t>fun new elevator doors</a:t>
            </a:r>
          </a:p>
          <a:p>
            <a:pPr>
              <a:lnSpc>
                <a:spcPct val="100000"/>
              </a:lnSpc>
              <a:spcBef>
                <a:spcPts val="0"/>
              </a:spcBef>
            </a:pPr>
            <a:endParaRPr lang="en-US" sz="2100" dirty="0" smtClean="0"/>
          </a:p>
          <a:p>
            <a:pPr>
              <a:lnSpc>
                <a:spcPct val="100000"/>
              </a:lnSpc>
              <a:spcBef>
                <a:spcPts val="0"/>
              </a:spcBef>
            </a:pPr>
            <a:endParaRPr lang="en-US" sz="2100" dirty="0"/>
          </a:p>
          <a:p>
            <a:pPr>
              <a:lnSpc>
                <a:spcPct val="100000"/>
              </a:lnSpc>
              <a:spcBef>
                <a:spcPts val="0"/>
              </a:spcBef>
            </a:pPr>
            <a:endParaRPr lang="en-US" sz="2100" dirty="0"/>
          </a:p>
          <a:p>
            <a:pPr>
              <a:lnSpc>
                <a:spcPct val="100000"/>
              </a:lnSpc>
              <a:spcBef>
                <a:spcPts val="0"/>
              </a:spcBef>
            </a:pPr>
            <a:endParaRPr lang="en-US" sz="2100"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9850" y="4118658"/>
            <a:ext cx="2317455" cy="206375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7925" y="699837"/>
            <a:ext cx="1147648" cy="153246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385" y="2299109"/>
            <a:ext cx="2247920" cy="1685940"/>
          </a:xfrm>
          <a:prstGeom prst="rect">
            <a:avLst/>
          </a:prstGeom>
          <a:scene3d>
            <a:camera prst="orthographicFront"/>
            <a:lightRig rig="threePt" dir="t"/>
          </a:scene3d>
          <a:sp3d>
            <a:bevelT/>
          </a:sp3d>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5811" y="679495"/>
            <a:ext cx="1927148" cy="155281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5046" y="4118658"/>
            <a:ext cx="3095625" cy="2063750"/>
          </a:xfrm>
          <a:prstGeom prst="rect">
            <a:avLst/>
          </a:prstGeom>
          <a:scene3d>
            <a:camera prst="orthographicFront"/>
            <a:lightRig rig="threePt" dir="t"/>
          </a:scene3d>
          <a:sp3d>
            <a:bevelT/>
          </a:sp3d>
        </p:spPr>
      </p:pic>
    </p:spTree>
    <p:extLst>
      <p:ext uri="{BB962C8B-B14F-4D97-AF65-F5344CB8AC3E}">
        <p14:creationId xmlns:p14="http://schemas.microsoft.com/office/powerpoint/2010/main" val="2040781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33324" y="173965"/>
            <a:ext cx="5096070" cy="1077218"/>
          </a:xfrm>
          <a:prstGeom prst="rect">
            <a:avLst/>
          </a:prstGeom>
          <a:noFill/>
        </p:spPr>
        <p:txBody>
          <a:bodyPr wrap="square" rtlCol="0">
            <a:spAutoFit/>
          </a:bodyPr>
          <a:lstStyle/>
          <a:p>
            <a:pPr algn="r"/>
            <a:r>
              <a:rPr lang="en-US" sz="3200" spc="300" dirty="0" smtClean="0">
                <a:solidFill>
                  <a:schemeClr val="accent5">
                    <a:lumMod val="50000"/>
                  </a:schemeClr>
                </a:solidFill>
                <a:latin typeface="+mj-lt"/>
              </a:rPr>
              <a:t>engaging client environments</a:t>
            </a:r>
            <a:endParaRPr lang="en-US" sz="3200" spc="300" dirty="0">
              <a:solidFill>
                <a:schemeClr val="accent5">
                  <a:lumMod val="50000"/>
                </a:schemeClr>
              </a:solidFill>
              <a:latin typeface="+mj-lt"/>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l="1893" t="32643" r="14469" b="23485"/>
          <a:stretch/>
        </p:blipFill>
        <p:spPr>
          <a:xfrm>
            <a:off x="3534978" y="755957"/>
            <a:ext cx="5045844" cy="1985074"/>
          </a:xfrm>
          <a:prstGeom prst="rect">
            <a:avLst/>
          </a:prstGeom>
        </p:spPr>
      </p:pic>
      <p:sp>
        <p:nvSpPr>
          <p:cNvPr id="6" name="TextBox 5"/>
          <p:cNvSpPr txBox="1"/>
          <p:nvPr/>
        </p:nvSpPr>
        <p:spPr>
          <a:xfrm>
            <a:off x="191021" y="329779"/>
            <a:ext cx="2304602" cy="430887"/>
          </a:xfrm>
          <a:prstGeom prst="rect">
            <a:avLst/>
          </a:prstGeom>
          <a:noFill/>
        </p:spPr>
        <p:txBody>
          <a:bodyPr wrap="square" rtlCol="0">
            <a:spAutoFit/>
          </a:bodyPr>
          <a:lstStyle/>
          <a:p>
            <a:r>
              <a:rPr lang="en-US" sz="2200" spc="300" dirty="0" smtClean="0">
                <a:solidFill>
                  <a:schemeClr val="accent5">
                    <a:lumMod val="75000"/>
                  </a:schemeClr>
                </a:solidFill>
              </a:rPr>
              <a:t>before</a:t>
            </a:r>
            <a:endParaRPr lang="en-US" sz="2200" spc="300" dirty="0">
              <a:solidFill>
                <a:schemeClr val="accent5">
                  <a:lumMod val="75000"/>
                </a:schemeClr>
              </a:solidFill>
            </a:endParaRPr>
          </a:p>
        </p:txBody>
      </p:sp>
      <p:sp>
        <p:nvSpPr>
          <p:cNvPr id="7" name="TextBox 6"/>
          <p:cNvSpPr txBox="1"/>
          <p:nvPr/>
        </p:nvSpPr>
        <p:spPr>
          <a:xfrm>
            <a:off x="2886379" y="3036213"/>
            <a:ext cx="1139483" cy="430887"/>
          </a:xfrm>
          <a:prstGeom prst="rect">
            <a:avLst/>
          </a:prstGeom>
          <a:noFill/>
        </p:spPr>
        <p:txBody>
          <a:bodyPr wrap="square" rtlCol="0">
            <a:spAutoFit/>
          </a:bodyPr>
          <a:lstStyle/>
          <a:p>
            <a:r>
              <a:rPr lang="en-US" sz="2200" spc="300" dirty="0" smtClean="0">
                <a:solidFill>
                  <a:srgbClr val="C00000"/>
                </a:solidFill>
              </a:rPr>
              <a:t>after</a:t>
            </a:r>
            <a:endParaRPr lang="en-US" sz="2200" spc="300" dirty="0">
              <a:solidFill>
                <a:srgbClr val="C00000"/>
              </a:solidFill>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t="5313" b="10306"/>
          <a:stretch/>
        </p:blipFill>
        <p:spPr>
          <a:xfrm>
            <a:off x="236275" y="760666"/>
            <a:ext cx="3125616" cy="1978046"/>
          </a:xfrm>
          <a:prstGeom prst="rect">
            <a:avLst/>
          </a:prstGeom>
        </p:spPr>
      </p:pic>
      <p:sp>
        <p:nvSpPr>
          <p:cNvPr id="9" name="TextBox 8"/>
          <p:cNvSpPr txBox="1"/>
          <p:nvPr/>
        </p:nvSpPr>
        <p:spPr>
          <a:xfrm>
            <a:off x="202550" y="4009514"/>
            <a:ext cx="3609785" cy="1938992"/>
          </a:xfrm>
          <a:prstGeom prst="rect">
            <a:avLst/>
          </a:prstGeom>
          <a:noFill/>
        </p:spPr>
        <p:txBody>
          <a:bodyPr wrap="square" rtlCol="0">
            <a:spAutoFit/>
          </a:bodyPr>
          <a:lstStyle/>
          <a:p>
            <a:pPr algn="r"/>
            <a:r>
              <a:rPr lang="en-US" sz="2400" i="1" spc="300" dirty="0" smtClean="0">
                <a:solidFill>
                  <a:srgbClr val="C00000"/>
                </a:solidFill>
              </a:rPr>
              <a:t>replaced </a:t>
            </a:r>
          </a:p>
          <a:p>
            <a:pPr algn="r"/>
            <a:r>
              <a:rPr lang="en-US" sz="2400" i="1" spc="300" dirty="0" smtClean="0">
                <a:solidFill>
                  <a:srgbClr val="C00000"/>
                </a:solidFill>
              </a:rPr>
              <a:t>“behind the fortress” model with </a:t>
            </a:r>
          </a:p>
          <a:p>
            <a:pPr algn="r"/>
            <a:r>
              <a:rPr lang="en-US" sz="2400" i="1" spc="300" dirty="0" smtClean="0">
                <a:solidFill>
                  <a:srgbClr val="C00000"/>
                </a:solidFill>
              </a:rPr>
              <a:t>“working alongside” services</a:t>
            </a:r>
            <a:endParaRPr lang="en-US" sz="2400" i="1" spc="300" dirty="0">
              <a:solidFill>
                <a:srgbClr val="C00000"/>
              </a:solidFill>
            </a:endParaRPr>
          </a:p>
        </p:txBody>
      </p:sp>
      <p:pic>
        <p:nvPicPr>
          <p:cNvPr id="11" name="Picture 10"/>
          <p:cNvPicPr>
            <a:picLocks noChangeAspect="1"/>
          </p:cNvPicPr>
          <p:nvPr/>
        </p:nvPicPr>
        <p:blipFill>
          <a:blip r:embed="rId5"/>
          <a:stretch>
            <a:fillRect/>
          </a:stretch>
        </p:blipFill>
        <p:spPr>
          <a:xfrm>
            <a:off x="7113721" y="3190921"/>
            <a:ext cx="4715673" cy="2997292"/>
          </a:xfrm>
          <a:prstGeom prst="rect">
            <a:avLst/>
          </a:prstGeom>
        </p:spPr>
      </p:pic>
      <p:pic>
        <p:nvPicPr>
          <p:cNvPr id="12" name="Picture 11"/>
          <p:cNvPicPr>
            <a:picLocks noChangeAspect="1"/>
          </p:cNvPicPr>
          <p:nvPr/>
        </p:nvPicPr>
        <p:blipFill>
          <a:blip r:embed="rId6"/>
          <a:stretch>
            <a:fillRect/>
          </a:stretch>
        </p:blipFill>
        <p:spPr>
          <a:xfrm>
            <a:off x="3800806" y="3190921"/>
            <a:ext cx="3265620" cy="2997292"/>
          </a:xfrm>
          <a:prstGeom prst="rect">
            <a:avLst/>
          </a:prstGeom>
        </p:spPr>
      </p:pic>
    </p:spTree>
    <p:extLst>
      <p:ext uri="{BB962C8B-B14F-4D97-AF65-F5344CB8AC3E}">
        <p14:creationId xmlns:p14="http://schemas.microsoft.com/office/powerpoint/2010/main" val="79462077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l="5625" t="26220" r="1562" b="25117"/>
          <a:stretch/>
        </p:blipFill>
        <p:spPr>
          <a:xfrm>
            <a:off x="1607903" y="1906453"/>
            <a:ext cx="9170746" cy="3606257"/>
          </a:xfrm>
          <a:prstGeom prst="rect">
            <a:avLst/>
          </a:prstGeom>
        </p:spPr>
      </p:pic>
      <p:sp>
        <p:nvSpPr>
          <p:cNvPr id="7" name="TextBox 6"/>
          <p:cNvSpPr txBox="1"/>
          <p:nvPr/>
        </p:nvSpPr>
        <p:spPr>
          <a:xfrm>
            <a:off x="1329447" y="1373151"/>
            <a:ext cx="9533106" cy="430887"/>
          </a:xfrm>
          <a:prstGeom prst="rect">
            <a:avLst/>
          </a:prstGeom>
          <a:noFill/>
        </p:spPr>
        <p:txBody>
          <a:bodyPr wrap="square" rtlCol="0">
            <a:spAutoFit/>
          </a:bodyPr>
          <a:lstStyle/>
          <a:p>
            <a:pPr algn="r"/>
            <a:r>
              <a:rPr lang="en-US" sz="2200" spc="300" dirty="0">
                <a:solidFill>
                  <a:schemeClr val="accent5">
                    <a:lumMod val="50000"/>
                  </a:schemeClr>
                </a:solidFill>
              </a:rPr>
              <a:t>o</a:t>
            </a:r>
            <a:r>
              <a:rPr lang="en-US" sz="2200" spc="300" dirty="0" smtClean="0">
                <a:solidFill>
                  <a:schemeClr val="accent5">
                    <a:lumMod val="50000"/>
                  </a:schemeClr>
                </a:solidFill>
              </a:rPr>
              <a:t>pen and active areas to enable engagement with technology</a:t>
            </a:r>
            <a:endParaRPr lang="en-US" sz="2200" spc="300" dirty="0">
              <a:solidFill>
                <a:schemeClr val="accent5">
                  <a:lumMod val="50000"/>
                </a:schemeClr>
              </a:solidFill>
            </a:endParaRPr>
          </a:p>
        </p:txBody>
      </p:sp>
      <p:sp>
        <p:nvSpPr>
          <p:cNvPr id="10" name="TextBox 9"/>
          <p:cNvSpPr txBox="1"/>
          <p:nvPr/>
        </p:nvSpPr>
        <p:spPr>
          <a:xfrm>
            <a:off x="330740" y="102301"/>
            <a:ext cx="11093586" cy="584775"/>
          </a:xfrm>
          <a:prstGeom prst="rect">
            <a:avLst/>
          </a:prstGeom>
          <a:noFill/>
        </p:spPr>
        <p:txBody>
          <a:bodyPr wrap="square" rtlCol="0">
            <a:spAutoFit/>
          </a:bodyPr>
          <a:lstStyle/>
          <a:p>
            <a:r>
              <a:rPr lang="en-US" sz="3200" spc="300" dirty="0" smtClean="0">
                <a:solidFill>
                  <a:schemeClr val="accent5">
                    <a:lumMod val="50000"/>
                  </a:schemeClr>
                </a:solidFill>
                <a:latin typeface="+mj-lt"/>
              </a:rPr>
              <a:t>engaging client environments</a:t>
            </a:r>
            <a:endParaRPr lang="en-US" sz="3200" spc="300" dirty="0">
              <a:solidFill>
                <a:schemeClr val="accent5">
                  <a:lumMod val="50000"/>
                </a:schemeClr>
              </a:solidFill>
              <a:latin typeface="+mj-lt"/>
            </a:endParaRPr>
          </a:p>
        </p:txBody>
      </p:sp>
    </p:spTree>
    <p:extLst>
      <p:ext uri="{BB962C8B-B14F-4D97-AF65-F5344CB8AC3E}">
        <p14:creationId xmlns:p14="http://schemas.microsoft.com/office/powerpoint/2010/main" val="414966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1049"/>
            <a:ext cx="4403035" cy="1384995"/>
          </a:xfrm>
          <a:prstGeom prst="rect">
            <a:avLst/>
          </a:prstGeom>
          <a:noFill/>
        </p:spPr>
        <p:txBody>
          <a:bodyPr wrap="square" rtlCol="0">
            <a:spAutoFit/>
          </a:bodyPr>
          <a:lstStyle/>
          <a:p>
            <a:pPr algn="ctr"/>
            <a:r>
              <a:rPr lang="en-US" sz="2800" spc="300" dirty="0" smtClean="0">
                <a:solidFill>
                  <a:schemeClr val="accent5">
                    <a:lumMod val="75000"/>
                  </a:schemeClr>
                </a:solidFill>
              </a:rPr>
              <a:t>Case Western </a:t>
            </a:r>
          </a:p>
          <a:p>
            <a:pPr algn="ctr"/>
            <a:r>
              <a:rPr lang="en-US" sz="2800" spc="300" dirty="0" smtClean="0">
                <a:solidFill>
                  <a:schemeClr val="accent5">
                    <a:lumMod val="75000"/>
                  </a:schemeClr>
                </a:solidFill>
              </a:rPr>
              <a:t>Reserve University</a:t>
            </a:r>
          </a:p>
          <a:p>
            <a:pPr algn="ctr"/>
            <a:r>
              <a:rPr lang="en-US" sz="2800" spc="300" dirty="0" smtClean="0">
                <a:solidFill>
                  <a:schemeClr val="accent5">
                    <a:lumMod val="75000"/>
                  </a:schemeClr>
                </a:solidFill>
              </a:rPr>
              <a:t>Library Strategic Plans</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t="3250" b="2153"/>
          <a:stretch/>
        </p:blipFill>
        <p:spPr>
          <a:xfrm>
            <a:off x="4305068" y="4046706"/>
            <a:ext cx="3505663" cy="2207446"/>
          </a:xfrm>
          <a:prstGeom prst="rect">
            <a:avLst/>
          </a:prstGeom>
          <a:noFill/>
          <a:ln>
            <a:noFill/>
          </a:ln>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5948" y="4046706"/>
            <a:ext cx="3325227" cy="2207446"/>
          </a:xfrm>
          <a:prstGeom prst="rect">
            <a:avLst/>
          </a:prstGeom>
        </p:spPr>
      </p:pic>
      <p:sp>
        <p:nvSpPr>
          <p:cNvPr id="2" name="TextBox 1"/>
          <p:cNvSpPr txBox="1"/>
          <p:nvPr/>
        </p:nvSpPr>
        <p:spPr>
          <a:xfrm>
            <a:off x="4581940" y="212275"/>
            <a:ext cx="7327143" cy="3585597"/>
          </a:xfrm>
          <a:prstGeom prst="rect">
            <a:avLst/>
          </a:prstGeom>
          <a:noFill/>
          <a:ln>
            <a:solidFill>
              <a:schemeClr val="accent5">
                <a:lumMod val="50000"/>
              </a:schemeClr>
            </a:solidFill>
          </a:ln>
        </p:spPr>
        <p:txBody>
          <a:bodyPr wrap="square" rtlCol="0">
            <a:spAutoFit/>
          </a:bodyPr>
          <a:lstStyle/>
          <a:p>
            <a:pPr algn="ctr"/>
            <a:r>
              <a:rPr lang="en-US" sz="2800" dirty="0">
                <a:solidFill>
                  <a:srgbClr val="800000"/>
                </a:solidFill>
              </a:rPr>
              <a:t>l</a:t>
            </a:r>
            <a:r>
              <a:rPr lang="en-US" sz="2800" dirty="0" smtClean="0">
                <a:solidFill>
                  <a:srgbClr val="800000"/>
                </a:solidFill>
              </a:rPr>
              <a:t>ibrary strategic plan 1: 2011-2014</a:t>
            </a:r>
          </a:p>
          <a:p>
            <a:pPr algn="ctr"/>
            <a:r>
              <a:rPr lang="en-US" sz="2000" dirty="0">
                <a:hlinkClick r:id="rId4"/>
              </a:rPr>
              <a:t>http://library.case.edu/ksl/aboutus/strategicplan/2011-2014</a:t>
            </a:r>
            <a:r>
              <a:rPr lang="en-US" sz="2000" dirty="0" smtClean="0">
                <a:hlinkClick r:id="rId4"/>
              </a:rPr>
              <a:t>/</a:t>
            </a:r>
            <a:endParaRPr lang="en-US" sz="2000" dirty="0" smtClean="0"/>
          </a:p>
          <a:p>
            <a:pPr algn="ctr"/>
            <a:endParaRPr lang="en-US" sz="800" dirty="0" smtClean="0"/>
          </a:p>
          <a:p>
            <a:pPr algn="ctr"/>
            <a:r>
              <a:rPr lang="en-US" sz="2000" dirty="0"/>
              <a:t>p</a:t>
            </a:r>
            <a:r>
              <a:rPr lang="en-US" sz="2000" dirty="0" smtClean="0"/>
              <a:t>lan 1: accomplishments</a:t>
            </a:r>
            <a:r>
              <a:rPr lang="en-US" sz="2000" dirty="0"/>
              <a:t> </a:t>
            </a:r>
            <a:r>
              <a:rPr lang="en-US" sz="2000" dirty="0" smtClean="0"/>
              <a:t>overview</a:t>
            </a:r>
          </a:p>
          <a:p>
            <a:pPr algn="ctr"/>
            <a:r>
              <a:rPr lang="en-US" sz="1500" dirty="0">
                <a:hlinkClick r:id="rId5"/>
              </a:rPr>
              <a:t>http://library.case.edu/ksl/aboutus/strategicplan/accomplishments2011-2014</a:t>
            </a:r>
            <a:r>
              <a:rPr lang="en-US" sz="1500" dirty="0" smtClean="0">
                <a:hlinkClick r:id="rId5"/>
              </a:rPr>
              <a:t>/</a:t>
            </a:r>
            <a:endParaRPr lang="en-US" sz="1500" dirty="0" smtClean="0"/>
          </a:p>
          <a:p>
            <a:pPr algn="ctr"/>
            <a:endParaRPr lang="en-US" sz="1000" dirty="0" smtClean="0"/>
          </a:p>
          <a:p>
            <a:pPr algn="ctr"/>
            <a:endParaRPr lang="en-US" sz="1000" dirty="0"/>
          </a:p>
          <a:p>
            <a:pPr algn="ctr"/>
            <a:endParaRPr lang="en-US" sz="1000" dirty="0" smtClean="0"/>
          </a:p>
          <a:p>
            <a:pPr algn="ctr"/>
            <a:r>
              <a:rPr lang="en-US" sz="2800" dirty="0">
                <a:solidFill>
                  <a:schemeClr val="accent6">
                    <a:lumMod val="50000"/>
                  </a:schemeClr>
                </a:solidFill>
              </a:rPr>
              <a:t>l</a:t>
            </a:r>
            <a:r>
              <a:rPr lang="en-US" sz="2800" dirty="0" smtClean="0">
                <a:solidFill>
                  <a:schemeClr val="accent6">
                    <a:lumMod val="50000"/>
                  </a:schemeClr>
                </a:solidFill>
              </a:rPr>
              <a:t>ibrary strategic plan 2: 2015-2018</a:t>
            </a:r>
          </a:p>
          <a:p>
            <a:pPr algn="ctr"/>
            <a:r>
              <a:rPr lang="en-US" sz="2000" dirty="0">
                <a:hlinkClick r:id="rId6"/>
              </a:rPr>
              <a:t>http://library.case.edu/ksl/aboutus/strategicplan</a:t>
            </a:r>
            <a:r>
              <a:rPr lang="en-US" sz="2000" dirty="0" smtClean="0">
                <a:hlinkClick r:id="rId6"/>
              </a:rPr>
              <a:t>/</a:t>
            </a:r>
            <a:endParaRPr lang="en-US" sz="2000" dirty="0" smtClean="0"/>
          </a:p>
          <a:p>
            <a:pPr algn="ctr"/>
            <a:endParaRPr lang="en-US" sz="800" dirty="0" smtClean="0"/>
          </a:p>
          <a:p>
            <a:pPr algn="ctr"/>
            <a:r>
              <a:rPr lang="en-US" sz="2000" dirty="0">
                <a:solidFill>
                  <a:schemeClr val="accent6">
                    <a:lumMod val="50000"/>
                  </a:schemeClr>
                </a:solidFill>
              </a:rPr>
              <a:t>p</a:t>
            </a:r>
            <a:r>
              <a:rPr lang="en-US" sz="2000" dirty="0" smtClean="0">
                <a:solidFill>
                  <a:schemeClr val="accent6">
                    <a:lumMod val="50000"/>
                  </a:schemeClr>
                </a:solidFill>
              </a:rPr>
              <a:t>lan 2: knowledge ecosystem of today and tomorrow</a:t>
            </a:r>
          </a:p>
          <a:p>
            <a:pPr algn="ctr"/>
            <a:r>
              <a:rPr lang="en-US" sz="1500" dirty="0">
                <a:hlinkClick r:id="rId7"/>
              </a:rPr>
              <a:t>http://library.case.edu/ksl/aboutus/strategicplan/theknowledgeecosystem</a:t>
            </a:r>
            <a:r>
              <a:rPr lang="en-US" sz="1500" dirty="0" smtClean="0">
                <a:hlinkClick r:id="rId7"/>
              </a:rPr>
              <a:t>/</a:t>
            </a:r>
            <a:endParaRPr lang="en-US" sz="800" dirty="0" smtClean="0"/>
          </a:p>
          <a:p>
            <a:pPr algn="ctr"/>
            <a:endParaRPr lang="en-US" sz="800" dirty="0"/>
          </a:p>
        </p:txBody>
      </p:sp>
      <p:pic>
        <p:nvPicPr>
          <p:cNvPr id="7" name="Picture 6"/>
          <p:cNvPicPr>
            <a:picLocks noChangeAspect="1"/>
          </p:cNvPicPr>
          <p:nvPr/>
        </p:nvPicPr>
        <p:blipFill>
          <a:blip r:embed="rId8"/>
          <a:stretch>
            <a:fillRect/>
          </a:stretch>
        </p:blipFill>
        <p:spPr>
          <a:xfrm>
            <a:off x="8454624" y="4046706"/>
            <a:ext cx="3285698" cy="2207446"/>
          </a:xfrm>
          <a:prstGeom prst="rect">
            <a:avLst/>
          </a:prstGeom>
        </p:spPr>
      </p:pic>
      <p:cxnSp>
        <p:nvCxnSpPr>
          <p:cNvPr id="16" name="Straight Connector 15"/>
          <p:cNvCxnSpPr/>
          <p:nvPr/>
        </p:nvCxnSpPr>
        <p:spPr>
          <a:xfrm flipV="1">
            <a:off x="4612179" y="1926077"/>
            <a:ext cx="7277448" cy="15869"/>
          </a:xfrm>
          <a:prstGeom prst="line">
            <a:avLst/>
          </a:prstGeom>
          <a:ln w="38100" cmpd="dbl">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292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2923" y="222488"/>
            <a:ext cx="8709954" cy="584775"/>
          </a:xfrm>
          <a:prstGeom prst="rect">
            <a:avLst/>
          </a:prstGeom>
          <a:noFill/>
        </p:spPr>
        <p:txBody>
          <a:bodyPr wrap="square" rtlCol="0">
            <a:spAutoFit/>
          </a:bodyPr>
          <a:lstStyle/>
          <a:p>
            <a:pPr algn="ctr"/>
            <a:r>
              <a:rPr lang="en-US" sz="3200" spc="300" dirty="0" smtClean="0">
                <a:solidFill>
                  <a:schemeClr val="accent5">
                    <a:lumMod val="50000"/>
                  </a:schemeClr>
                </a:solidFill>
                <a:latin typeface="+mj-lt"/>
              </a:rPr>
              <a:t>center for digital scholarship</a:t>
            </a:r>
            <a:endParaRPr lang="en-US" sz="3200" spc="300" dirty="0">
              <a:solidFill>
                <a:schemeClr val="accent5">
                  <a:lumMod val="50000"/>
                </a:schemeClr>
              </a:solidFill>
              <a:latin typeface="+mj-lt"/>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088" y="966043"/>
            <a:ext cx="3215903" cy="236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87937" y="3329358"/>
            <a:ext cx="1744067" cy="369332"/>
          </a:xfrm>
          <a:prstGeom prst="rect">
            <a:avLst/>
          </a:prstGeom>
        </p:spPr>
        <p:txBody>
          <a:bodyPr wrap="none">
            <a:spAutoFit/>
          </a:bodyPr>
          <a:lstStyle/>
          <a:p>
            <a:pPr algn="r"/>
            <a:r>
              <a:rPr lang="en-US" spc="300" dirty="0">
                <a:solidFill>
                  <a:schemeClr val="accent5">
                    <a:lumMod val="50000"/>
                  </a:schemeClr>
                </a:solidFill>
              </a:rPr>
              <a:t>3D </a:t>
            </a:r>
            <a:r>
              <a:rPr lang="en-US" spc="300" dirty="0" smtClean="0">
                <a:solidFill>
                  <a:schemeClr val="accent5">
                    <a:lumMod val="50000"/>
                  </a:schemeClr>
                </a:solidFill>
              </a:rPr>
              <a:t>scanning</a:t>
            </a:r>
            <a:endParaRPr lang="en-US" dirty="0">
              <a:solidFill>
                <a:schemeClr val="accent5">
                  <a:lumMod val="50000"/>
                </a:schemeClr>
              </a:solidFill>
            </a:endParaRPr>
          </a:p>
        </p:txBody>
      </p:sp>
      <p:sp>
        <p:nvSpPr>
          <p:cNvPr id="8" name="Rectangle 7"/>
          <p:cNvSpPr/>
          <p:nvPr/>
        </p:nvSpPr>
        <p:spPr>
          <a:xfrm>
            <a:off x="8569054" y="5827180"/>
            <a:ext cx="2878480" cy="369332"/>
          </a:xfrm>
          <a:prstGeom prst="rect">
            <a:avLst/>
          </a:prstGeom>
        </p:spPr>
        <p:txBody>
          <a:bodyPr wrap="none">
            <a:spAutoFit/>
          </a:bodyPr>
          <a:lstStyle/>
          <a:p>
            <a:pPr algn="r"/>
            <a:r>
              <a:rPr lang="en-US" spc="300" dirty="0">
                <a:solidFill>
                  <a:schemeClr val="accent5">
                    <a:lumMod val="50000"/>
                  </a:schemeClr>
                </a:solidFill>
              </a:rPr>
              <a:t>s</a:t>
            </a:r>
            <a:r>
              <a:rPr lang="en-US" spc="300" dirty="0" smtClean="0">
                <a:solidFill>
                  <a:schemeClr val="accent5">
                    <a:lumMod val="50000"/>
                  </a:schemeClr>
                </a:solidFill>
              </a:rPr>
              <a:t>tudent video studio</a:t>
            </a:r>
            <a:endParaRPr lang="en-US" dirty="0">
              <a:solidFill>
                <a:schemeClr val="accent5">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2173" y="3220125"/>
            <a:ext cx="3873580" cy="25823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10177" y="1963261"/>
            <a:ext cx="3004843" cy="2003229"/>
          </a:xfrm>
          <a:prstGeom prst="rect">
            <a:avLst/>
          </a:prstGeom>
        </p:spPr>
      </p:pic>
      <p:sp>
        <p:nvSpPr>
          <p:cNvPr id="12" name="Rectangle 11"/>
          <p:cNvSpPr/>
          <p:nvPr/>
        </p:nvSpPr>
        <p:spPr>
          <a:xfrm>
            <a:off x="5106094" y="4422559"/>
            <a:ext cx="2801140" cy="646331"/>
          </a:xfrm>
          <a:prstGeom prst="rect">
            <a:avLst/>
          </a:prstGeom>
          <a:noFill/>
        </p:spPr>
        <p:txBody>
          <a:bodyPr wrap="square">
            <a:spAutoFit/>
          </a:bodyPr>
          <a:lstStyle/>
          <a:p>
            <a:pPr algn="r"/>
            <a:r>
              <a:rPr lang="en-US" spc="300" dirty="0" smtClean="0">
                <a:solidFill>
                  <a:schemeClr val="accent5">
                    <a:lumMod val="50000"/>
                  </a:schemeClr>
                </a:solidFill>
              </a:rPr>
              <a:t>open book </a:t>
            </a:r>
          </a:p>
          <a:p>
            <a:pPr algn="r"/>
            <a:r>
              <a:rPr lang="en-US" spc="300" dirty="0" smtClean="0">
                <a:solidFill>
                  <a:schemeClr val="accent5">
                    <a:lumMod val="50000"/>
                  </a:schemeClr>
                </a:solidFill>
              </a:rPr>
              <a:t>scanning</a:t>
            </a:r>
            <a:endParaRPr lang="en-US" dirty="0">
              <a:solidFill>
                <a:schemeClr val="accent5">
                  <a:lumMod val="50000"/>
                </a:schemeClr>
              </a:solidFill>
            </a:endParaRPr>
          </a:p>
        </p:txBody>
      </p:sp>
      <p:sp>
        <p:nvSpPr>
          <p:cNvPr id="14" name="Rectangle 13"/>
          <p:cNvSpPr/>
          <p:nvPr/>
        </p:nvSpPr>
        <p:spPr>
          <a:xfrm>
            <a:off x="3935108" y="5437666"/>
            <a:ext cx="2011320" cy="646331"/>
          </a:xfrm>
          <a:prstGeom prst="rect">
            <a:avLst/>
          </a:prstGeom>
        </p:spPr>
        <p:txBody>
          <a:bodyPr wrap="none">
            <a:spAutoFit/>
          </a:bodyPr>
          <a:lstStyle/>
          <a:p>
            <a:r>
              <a:rPr lang="en-US" spc="300" dirty="0">
                <a:solidFill>
                  <a:schemeClr val="accent5">
                    <a:lumMod val="50000"/>
                  </a:schemeClr>
                </a:solidFill>
              </a:rPr>
              <a:t>c</a:t>
            </a:r>
            <a:r>
              <a:rPr lang="en-US" spc="300" dirty="0" smtClean="0">
                <a:solidFill>
                  <a:schemeClr val="accent5">
                    <a:lumMod val="50000"/>
                  </a:schemeClr>
                </a:solidFill>
              </a:rPr>
              <a:t>ollaboration </a:t>
            </a:r>
          </a:p>
          <a:p>
            <a:r>
              <a:rPr lang="en-US" spc="300" dirty="0" smtClean="0">
                <a:solidFill>
                  <a:schemeClr val="accent5">
                    <a:lumMod val="50000"/>
                  </a:schemeClr>
                </a:solidFill>
              </a:rPr>
              <a:t>spaces</a:t>
            </a:r>
            <a:endParaRPr lang="en-US" dirty="0">
              <a:solidFill>
                <a:schemeClr val="accent5">
                  <a:lumMod val="50000"/>
                </a:schemeClr>
              </a:solidFill>
            </a:endParaRPr>
          </a:p>
        </p:txBody>
      </p:sp>
      <p:pic>
        <p:nvPicPr>
          <p:cNvPr id="6" name="Picture 5"/>
          <p:cNvPicPr>
            <a:picLocks noChangeAspect="1"/>
          </p:cNvPicPr>
          <p:nvPr/>
        </p:nvPicPr>
        <p:blipFill>
          <a:blip r:embed="rId5"/>
          <a:stretch>
            <a:fillRect/>
          </a:stretch>
        </p:blipFill>
        <p:spPr>
          <a:xfrm>
            <a:off x="263458" y="3607497"/>
            <a:ext cx="3686175" cy="2476500"/>
          </a:xfrm>
          <a:prstGeom prst="rect">
            <a:avLst/>
          </a:prstGeom>
        </p:spPr>
      </p:pic>
    </p:spTree>
    <p:extLst>
      <p:ext uri="{BB962C8B-B14F-4D97-AF65-F5344CB8AC3E}">
        <p14:creationId xmlns:p14="http://schemas.microsoft.com/office/powerpoint/2010/main" val="3959922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63261" y="683153"/>
            <a:ext cx="3789275" cy="430887"/>
          </a:xfrm>
          <a:prstGeom prst="rect">
            <a:avLst/>
          </a:prstGeom>
          <a:noFill/>
        </p:spPr>
        <p:txBody>
          <a:bodyPr wrap="square" rtlCol="0">
            <a:spAutoFit/>
          </a:bodyPr>
          <a:lstStyle/>
          <a:p>
            <a:pPr algn="ctr"/>
            <a:r>
              <a:rPr lang="en-US" sz="2200" spc="300" dirty="0" smtClean="0">
                <a:solidFill>
                  <a:schemeClr val="accent5">
                    <a:lumMod val="50000"/>
                  </a:schemeClr>
                </a:solidFill>
              </a:rPr>
              <a:t>data visualization</a:t>
            </a:r>
            <a:endParaRPr lang="en-US" sz="2200" spc="300" dirty="0">
              <a:solidFill>
                <a:schemeClr val="accent5">
                  <a:lumMod val="50000"/>
                </a:schemeClr>
              </a:solidFill>
            </a:endParaRPr>
          </a:p>
        </p:txBody>
      </p:sp>
      <p:sp>
        <p:nvSpPr>
          <p:cNvPr id="4" name="TextBox 3"/>
          <p:cNvSpPr txBox="1"/>
          <p:nvPr/>
        </p:nvSpPr>
        <p:spPr>
          <a:xfrm>
            <a:off x="851369" y="147549"/>
            <a:ext cx="10413061" cy="584775"/>
          </a:xfrm>
          <a:prstGeom prst="rect">
            <a:avLst/>
          </a:prstGeom>
          <a:noFill/>
        </p:spPr>
        <p:txBody>
          <a:bodyPr wrap="square" rtlCol="0">
            <a:spAutoFit/>
          </a:bodyPr>
          <a:lstStyle/>
          <a:p>
            <a:pPr algn="ctr"/>
            <a:r>
              <a:rPr lang="en-US" sz="3200" spc="300" dirty="0" smtClean="0">
                <a:solidFill>
                  <a:schemeClr val="accent5">
                    <a:lumMod val="50000"/>
                  </a:schemeClr>
                </a:solidFill>
                <a:latin typeface="+mj-lt"/>
              </a:rPr>
              <a:t>provide advanced technologies</a:t>
            </a:r>
            <a:endParaRPr lang="en-US" sz="3200" spc="300" dirty="0">
              <a:solidFill>
                <a:schemeClr val="accent5">
                  <a:lumMod val="50000"/>
                </a:schemeClr>
              </a:solidFill>
              <a:latin typeface="+mj-lt"/>
            </a:endParaRPr>
          </a:p>
        </p:txBody>
      </p:sp>
      <p:pic>
        <p:nvPicPr>
          <p:cNvPr id="1026" name="Picture 2" descr="Displaying DSC055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816" y="2393878"/>
            <a:ext cx="5013043" cy="348162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92480" y="1440445"/>
            <a:ext cx="5899391" cy="2460345"/>
          </a:xfrm>
          <a:prstGeom prst="rect">
            <a:avLst/>
          </a:prstGeom>
          <a:scene3d>
            <a:camera prst="orthographicFront"/>
            <a:lightRig rig="threePt" dir="t"/>
          </a:scene3d>
          <a:sp3d>
            <a:bevelT/>
          </a:sp3d>
        </p:spPr>
      </p:pic>
    </p:spTree>
    <p:extLst>
      <p:ext uri="{BB962C8B-B14F-4D97-AF65-F5344CB8AC3E}">
        <p14:creationId xmlns:p14="http://schemas.microsoft.com/office/powerpoint/2010/main" val="178045993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581" y="102680"/>
            <a:ext cx="8844850" cy="584775"/>
          </a:xfrm>
          <a:prstGeom prst="rect">
            <a:avLst/>
          </a:prstGeom>
          <a:noFill/>
        </p:spPr>
        <p:txBody>
          <a:bodyPr wrap="square" rtlCol="0">
            <a:spAutoFit/>
          </a:bodyPr>
          <a:lstStyle/>
          <a:p>
            <a:pPr algn="ctr"/>
            <a:r>
              <a:rPr lang="en-US" sz="3200" spc="300" dirty="0">
                <a:solidFill>
                  <a:schemeClr val="accent5">
                    <a:lumMod val="50000"/>
                  </a:schemeClr>
                </a:solidFill>
                <a:latin typeface="+mj-lt"/>
              </a:rPr>
              <a:t>c</a:t>
            </a:r>
            <a:r>
              <a:rPr lang="en-US" sz="3200" spc="300" dirty="0" smtClean="0">
                <a:solidFill>
                  <a:schemeClr val="accent5">
                    <a:lumMod val="50000"/>
                  </a:schemeClr>
                </a:solidFill>
                <a:latin typeface="+mj-lt"/>
              </a:rPr>
              <a:t>ollaborative learning</a:t>
            </a:r>
            <a:endParaRPr lang="en-US" sz="3200" spc="300" dirty="0">
              <a:solidFill>
                <a:schemeClr val="accent5">
                  <a:lumMod val="50000"/>
                </a:schemeClr>
              </a:solidFill>
              <a:latin typeface="+mj-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065" t="43535" r="1" b="9565"/>
          <a:stretch/>
        </p:blipFill>
        <p:spPr>
          <a:xfrm>
            <a:off x="3009625" y="1059849"/>
            <a:ext cx="4384597" cy="209357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829" t="34920" b="6481"/>
          <a:stretch/>
        </p:blipFill>
        <p:spPr>
          <a:xfrm>
            <a:off x="4473744" y="3675738"/>
            <a:ext cx="7338874" cy="2560248"/>
          </a:xfrm>
          <a:prstGeom prst="rect">
            <a:avLst/>
          </a:prstGeom>
          <a:scene3d>
            <a:camera prst="orthographicFront"/>
            <a:lightRig rig="threePt" dir="t"/>
          </a:scene3d>
          <a:sp3d>
            <a:bevelT/>
          </a:sp3d>
        </p:spPr>
      </p:pic>
      <p:sp>
        <p:nvSpPr>
          <p:cNvPr id="8" name="TextBox 7"/>
          <p:cNvSpPr txBox="1"/>
          <p:nvPr/>
        </p:nvSpPr>
        <p:spPr>
          <a:xfrm>
            <a:off x="10861161" y="3199138"/>
            <a:ext cx="1330839" cy="430887"/>
          </a:xfrm>
          <a:prstGeom prst="rect">
            <a:avLst/>
          </a:prstGeom>
          <a:noFill/>
        </p:spPr>
        <p:txBody>
          <a:bodyPr wrap="square" rtlCol="0">
            <a:spAutoFit/>
          </a:bodyPr>
          <a:lstStyle/>
          <a:p>
            <a:r>
              <a:rPr lang="en-US" sz="2200" spc="300" dirty="0" smtClean="0">
                <a:solidFill>
                  <a:srgbClr val="C00000"/>
                </a:solidFill>
              </a:rPr>
              <a:t>after</a:t>
            </a:r>
            <a:endParaRPr lang="en-US" sz="2200" spc="300" dirty="0">
              <a:solidFill>
                <a:srgbClr val="C00000"/>
              </a:solidFill>
            </a:endParaRPr>
          </a:p>
        </p:txBody>
      </p:sp>
      <p:pic>
        <p:nvPicPr>
          <p:cNvPr id="9" name="Picture 8"/>
          <p:cNvPicPr>
            <a:picLocks noChangeAspect="1"/>
          </p:cNvPicPr>
          <p:nvPr/>
        </p:nvPicPr>
        <p:blipFill rotWithShape="1">
          <a:blip r:embed="rId5" cstate="screen">
            <a:lum bright="17000"/>
            <a:extLst>
              <a:ext uri="{28A0092B-C50C-407E-A947-70E740481C1C}">
                <a14:useLocalDpi xmlns:a14="http://schemas.microsoft.com/office/drawing/2010/main" val="0"/>
              </a:ext>
            </a:extLst>
          </a:blip>
          <a:srcRect l="9827" t="22003" r="29923" b="-9264"/>
          <a:stretch/>
        </p:blipFill>
        <p:spPr>
          <a:xfrm>
            <a:off x="311580" y="1028851"/>
            <a:ext cx="2420331" cy="2336920"/>
          </a:xfrm>
          <a:prstGeom prst="rect">
            <a:avLst/>
          </a:prstGeom>
        </p:spPr>
      </p:pic>
      <p:sp>
        <p:nvSpPr>
          <p:cNvPr id="7" name="TextBox 6"/>
          <p:cNvSpPr txBox="1"/>
          <p:nvPr/>
        </p:nvSpPr>
        <p:spPr>
          <a:xfrm>
            <a:off x="225687" y="673501"/>
            <a:ext cx="1444894" cy="430887"/>
          </a:xfrm>
          <a:prstGeom prst="rect">
            <a:avLst/>
          </a:prstGeom>
          <a:noFill/>
        </p:spPr>
        <p:txBody>
          <a:bodyPr wrap="square" rtlCol="0">
            <a:spAutoFit/>
          </a:bodyPr>
          <a:lstStyle/>
          <a:p>
            <a:r>
              <a:rPr lang="en-US" sz="2200" spc="300" dirty="0" smtClean="0">
                <a:solidFill>
                  <a:srgbClr val="C00000"/>
                </a:solidFill>
              </a:rPr>
              <a:t>before</a:t>
            </a:r>
            <a:endParaRPr lang="en-US" sz="2200" spc="300" dirty="0">
              <a:solidFill>
                <a:srgbClr val="C00000"/>
              </a:solidFill>
            </a:endParaRPr>
          </a:p>
        </p:txBody>
      </p:sp>
      <p:grpSp>
        <p:nvGrpSpPr>
          <p:cNvPr id="11" name="Group 10"/>
          <p:cNvGrpSpPr/>
          <p:nvPr/>
        </p:nvGrpSpPr>
        <p:grpSpPr>
          <a:xfrm>
            <a:off x="311580" y="3675738"/>
            <a:ext cx="3987303" cy="2560248"/>
            <a:chOff x="2672186" y="2661558"/>
            <a:chExt cx="6395614" cy="3609646"/>
          </a:xfrm>
        </p:grpSpPr>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2187" y="2661558"/>
              <a:ext cx="6395613" cy="360964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a:stretch>
              <a:fillRect/>
            </a:stretch>
          </p:blipFill>
          <p:spPr>
            <a:xfrm>
              <a:off x="2672186" y="2694208"/>
              <a:ext cx="1899813" cy="563773"/>
            </a:xfrm>
            <a:prstGeom prst="rect">
              <a:avLst/>
            </a:prstGeom>
          </p:spPr>
        </p:pic>
      </p:grpSp>
    </p:spTree>
    <p:extLst>
      <p:ext uri="{BB962C8B-B14F-4D97-AF65-F5344CB8AC3E}">
        <p14:creationId xmlns:p14="http://schemas.microsoft.com/office/powerpoint/2010/main" val="3613833105"/>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21442" y="404635"/>
            <a:ext cx="7916347" cy="1077218"/>
          </a:xfrm>
          <a:prstGeom prst="rect">
            <a:avLst/>
          </a:prstGeom>
          <a:noFill/>
        </p:spPr>
        <p:txBody>
          <a:bodyPr wrap="square" rtlCol="0">
            <a:spAutoFit/>
          </a:bodyPr>
          <a:lstStyle/>
          <a:p>
            <a:pPr algn="ctr"/>
            <a:r>
              <a:rPr lang="en-US" sz="3200" spc="300" dirty="0">
                <a:solidFill>
                  <a:schemeClr val="accent5">
                    <a:lumMod val="50000"/>
                  </a:schemeClr>
                </a:solidFill>
                <a:latin typeface="+mj-lt"/>
              </a:rPr>
              <a:t>t</a:t>
            </a:r>
            <a:r>
              <a:rPr lang="en-US" sz="3200" spc="300" dirty="0" smtClean="0">
                <a:solidFill>
                  <a:schemeClr val="accent5">
                    <a:lumMod val="50000"/>
                  </a:schemeClr>
                </a:solidFill>
                <a:latin typeface="+mj-lt"/>
              </a:rPr>
              <a:t>urned classrooms into active learning spaces</a:t>
            </a:r>
            <a:endParaRPr lang="en-US" sz="3200" spc="300" dirty="0">
              <a:solidFill>
                <a:schemeClr val="accent5">
                  <a:lumMod val="50000"/>
                </a:schemeClr>
              </a:solidFill>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59" y="1075887"/>
            <a:ext cx="5513723" cy="3675815"/>
          </a:xfrm>
          <a:prstGeom prst="rect">
            <a:avLst/>
          </a:prstGeom>
          <a:ln>
            <a:solidFill>
              <a:schemeClr val="accent2">
                <a:lumMod val="50000"/>
              </a:schemeClr>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078" y="2176754"/>
            <a:ext cx="5875926" cy="3917285"/>
          </a:xfrm>
          <a:prstGeom prst="rect">
            <a:avLst/>
          </a:prstGeom>
        </p:spPr>
      </p:pic>
    </p:spTree>
    <p:extLst>
      <p:ext uri="{BB962C8B-B14F-4D97-AF65-F5344CB8AC3E}">
        <p14:creationId xmlns:p14="http://schemas.microsoft.com/office/powerpoint/2010/main" val="41569809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968" b="21851"/>
          <a:stretch/>
        </p:blipFill>
        <p:spPr>
          <a:xfrm>
            <a:off x="442821" y="4262670"/>
            <a:ext cx="4949725" cy="1949892"/>
          </a:xfrm>
          <a:prstGeom prst="rect">
            <a:avLst/>
          </a:prstGeom>
        </p:spPr>
      </p:pic>
      <p:sp>
        <p:nvSpPr>
          <p:cNvPr id="11" name="TextBox 10"/>
          <p:cNvSpPr txBox="1"/>
          <p:nvPr/>
        </p:nvSpPr>
        <p:spPr>
          <a:xfrm>
            <a:off x="8544657" y="2353286"/>
            <a:ext cx="3326947" cy="1569660"/>
          </a:xfrm>
          <a:prstGeom prst="rect">
            <a:avLst/>
          </a:prstGeom>
          <a:noFill/>
        </p:spPr>
        <p:txBody>
          <a:bodyPr wrap="square" rtlCol="0">
            <a:spAutoFit/>
          </a:bodyPr>
          <a:lstStyle/>
          <a:p>
            <a:pPr algn="r"/>
            <a:r>
              <a:rPr lang="en-US" sz="3200" spc="300" dirty="0">
                <a:solidFill>
                  <a:schemeClr val="accent5">
                    <a:lumMod val="50000"/>
                  </a:schemeClr>
                </a:solidFill>
                <a:latin typeface="+mj-lt"/>
              </a:rPr>
              <a:t>r</a:t>
            </a:r>
            <a:r>
              <a:rPr lang="en-US" sz="3200" spc="300" dirty="0" smtClean="0">
                <a:solidFill>
                  <a:schemeClr val="accent5">
                    <a:lumMod val="50000"/>
                  </a:schemeClr>
                </a:solidFill>
                <a:latin typeface="+mj-lt"/>
              </a:rPr>
              <a:t>elaxation and fun spaces:</a:t>
            </a:r>
          </a:p>
          <a:p>
            <a:pPr algn="r"/>
            <a:r>
              <a:rPr lang="en-US" sz="3200" spc="300" dirty="0">
                <a:solidFill>
                  <a:schemeClr val="accent5">
                    <a:lumMod val="50000"/>
                  </a:schemeClr>
                </a:solidFill>
                <a:latin typeface="+mj-lt"/>
              </a:rPr>
              <a:t>a</a:t>
            </a:r>
            <a:r>
              <a:rPr lang="en-US" sz="3200" spc="300" dirty="0" smtClean="0">
                <a:solidFill>
                  <a:schemeClr val="accent5">
                    <a:lumMod val="50000"/>
                  </a:schemeClr>
                </a:solidFill>
                <a:latin typeface="+mj-lt"/>
              </a:rPr>
              <a:t>rt everywhere</a:t>
            </a:r>
            <a:endParaRPr lang="en-US" sz="3200" spc="300" dirty="0">
              <a:solidFill>
                <a:schemeClr val="accent5">
                  <a:lumMod val="50000"/>
                </a:schemeClr>
              </a:solidFill>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665" y="715191"/>
            <a:ext cx="3959861" cy="222544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0148" y="4262670"/>
            <a:ext cx="2600656" cy="19498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803" y="4262670"/>
            <a:ext cx="2984575" cy="1989717"/>
          </a:xfrm>
          <a:prstGeom prst="rect">
            <a:avLst/>
          </a:prstGeom>
        </p:spPr>
      </p:pic>
      <p:pic>
        <p:nvPicPr>
          <p:cNvPr id="10"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4181" y="722445"/>
            <a:ext cx="2490879" cy="221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8" cstate="print">
            <a:lum contrast="-8000"/>
            <a:extLst>
              <a:ext uri="{28A0092B-C50C-407E-A947-70E740481C1C}">
                <a14:useLocalDpi xmlns:a14="http://schemas.microsoft.com/office/drawing/2010/main" val="0"/>
              </a:ext>
            </a:extLst>
          </a:blip>
          <a:stretch>
            <a:fillRect/>
          </a:stretch>
        </p:blipFill>
        <p:spPr>
          <a:xfrm rot="5400000">
            <a:off x="2611751" y="1087622"/>
            <a:ext cx="2223614" cy="1482409"/>
          </a:xfrm>
          <a:prstGeom prst="rect">
            <a:avLst/>
          </a:prstGeom>
        </p:spPr>
      </p:pic>
    </p:spTree>
    <p:extLst>
      <p:ext uri="{BB962C8B-B14F-4D97-AF65-F5344CB8AC3E}">
        <p14:creationId xmlns:p14="http://schemas.microsoft.com/office/powerpoint/2010/main" val="221441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58400" y="846090"/>
            <a:ext cx="1529550" cy="1077218"/>
          </a:xfrm>
          <a:prstGeom prst="rect">
            <a:avLst/>
          </a:prstGeom>
          <a:noFill/>
        </p:spPr>
        <p:txBody>
          <a:bodyPr wrap="square" rtlCol="0">
            <a:spAutoFit/>
          </a:bodyPr>
          <a:lstStyle/>
          <a:p>
            <a:pPr algn="ctr"/>
            <a:r>
              <a:rPr lang="en-US" sz="3200" spc="300" dirty="0" smtClean="0">
                <a:solidFill>
                  <a:schemeClr val="accent5">
                    <a:lumMod val="50000"/>
                  </a:schemeClr>
                </a:solidFill>
                <a:latin typeface="+mj-lt"/>
              </a:rPr>
              <a:t>study </a:t>
            </a:r>
          </a:p>
          <a:p>
            <a:pPr algn="ctr"/>
            <a:r>
              <a:rPr lang="en-US" sz="3200" spc="300" dirty="0" smtClean="0">
                <a:solidFill>
                  <a:schemeClr val="accent5">
                    <a:lumMod val="50000"/>
                  </a:schemeClr>
                </a:solidFill>
                <a:latin typeface="+mj-lt"/>
              </a:rPr>
              <a:t>areas</a:t>
            </a:r>
            <a:endParaRPr lang="en-US" sz="3200" spc="300" dirty="0">
              <a:solidFill>
                <a:schemeClr val="accent5">
                  <a:lumMod val="50000"/>
                </a:schemeClr>
              </a:solidFill>
              <a:latin typeface="+mj-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7572" b="9565"/>
          <a:stretch/>
        </p:blipFill>
        <p:spPr>
          <a:xfrm>
            <a:off x="3787436" y="120601"/>
            <a:ext cx="5538048" cy="217466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6115" b="6481"/>
          <a:stretch/>
        </p:blipFill>
        <p:spPr>
          <a:xfrm>
            <a:off x="35223" y="3371414"/>
            <a:ext cx="6927228" cy="2728907"/>
          </a:xfrm>
          <a:prstGeom prst="rect">
            <a:avLst/>
          </a:prstGeom>
        </p:spPr>
      </p:pic>
      <p:sp>
        <p:nvSpPr>
          <p:cNvPr id="7" name="TextBox 6"/>
          <p:cNvSpPr txBox="1"/>
          <p:nvPr/>
        </p:nvSpPr>
        <p:spPr>
          <a:xfrm>
            <a:off x="328033" y="2290983"/>
            <a:ext cx="1411111" cy="430887"/>
          </a:xfrm>
          <a:prstGeom prst="rect">
            <a:avLst/>
          </a:prstGeom>
          <a:noFill/>
        </p:spPr>
        <p:txBody>
          <a:bodyPr wrap="square" rtlCol="0">
            <a:spAutoFit/>
          </a:bodyPr>
          <a:lstStyle/>
          <a:p>
            <a:r>
              <a:rPr lang="en-US" sz="2200" spc="300" dirty="0" smtClean="0">
                <a:solidFill>
                  <a:srgbClr val="C00000"/>
                </a:solidFill>
              </a:rPr>
              <a:t>before</a:t>
            </a:r>
            <a:endParaRPr lang="en-US" sz="2200" spc="300" dirty="0">
              <a:solidFill>
                <a:srgbClr val="C00000"/>
              </a:solidFill>
            </a:endParaRPr>
          </a:p>
        </p:txBody>
      </p:sp>
      <p:sp>
        <p:nvSpPr>
          <p:cNvPr id="8" name="TextBox 7"/>
          <p:cNvSpPr txBox="1"/>
          <p:nvPr/>
        </p:nvSpPr>
        <p:spPr>
          <a:xfrm>
            <a:off x="10756416" y="4616579"/>
            <a:ext cx="1153192" cy="430887"/>
          </a:xfrm>
          <a:prstGeom prst="rect">
            <a:avLst/>
          </a:prstGeom>
          <a:noFill/>
        </p:spPr>
        <p:txBody>
          <a:bodyPr wrap="square" rtlCol="0">
            <a:spAutoFit/>
          </a:bodyPr>
          <a:lstStyle/>
          <a:p>
            <a:pPr algn="ctr"/>
            <a:r>
              <a:rPr lang="en-US" sz="2200" spc="300" dirty="0" smtClean="0">
                <a:solidFill>
                  <a:srgbClr val="C00000"/>
                </a:solidFill>
              </a:rPr>
              <a:t>after</a:t>
            </a:r>
            <a:endParaRPr lang="en-US" sz="2200" spc="300" dirty="0">
              <a:solidFill>
                <a:srgbClr val="C00000"/>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9552" r="12461"/>
          <a:stretch/>
        </p:blipFill>
        <p:spPr>
          <a:xfrm>
            <a:off x="7140939" y="3371414"/>
            <a:ext cx="3377023" cy="272890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948" y="120601"/>
            <a:ext cx="3255573" cy="2170382"/>
          </a:xfrm>
          <a:prstGeom prst="rect">
            <a:avLst/>
          </a:prstGeom>
        </p:spPr>
      </p:pic>
    </p:spTree>
    <p:extLst>
      <p:ext uri="{BB962C8B-B14F-4D97-AF65-F5344CB8AC3E}">
        <p14:creationId xmlns:p14="http://schemas.microsoft.com/office/powerpoint/2010/main" val="1256640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t="20607" b="20212"/>
          <a:stretch/>
        </p:blipFill>
        <p:spPr>
          <a:xfrm>
            <a:off x="1648039" y="1657071"/>
            <a:ext cx="9169774" cy="3612334"/>
          </a:xfrm>
          <a:prstGeom prst="rect">
            <a:avLst/>
          </a:prstGeom>
        </p:spPr>
      </p:pic>
      <p:sp>
        <p:nvSpPr>
          <p:cNvPr id="5" name="TextBox 4"/>
          <p:cNvSpPr txBox="1"/>
          <p:nvPr/>
        </p:nvSpPr>
        <p:spPr>
          <a:xfrm>
            <a:off x="555410" y="619292"/>
            <a:ext cx="9805205" cy="584775"/>
          </a:xfrm>
          <a:prstGeom prst="rect">
            <a:avLst/>
          </a:prstGeom>
          <a:noFill/>
        </p:spPr>
        <p:txBody>
          <a:bodyPr wrap="square" rtlCol="0">
            <a:spAutoFit/>
          </a:bodyPr>
          <a:lstStyle/>
          <a:p>
            <a:r>
              <a:rPr lang="en-US" sz="3200" spc="300" dirty="0">
                <a:solidFill>
                  <a:srgbClr val="005595"/>
                </a:solidFill>
                <a:latin typeface="+mj-lt"/>
              </a:rPr>
              <a:t>r</a:t>
            </a:r>
            <a:r>
              <a:rPr lang="en-US" sz="3200" spc="300" dirty="0" smtClean="0">
                <a:solidFill>
                  <a:srgbClr val="005595"/>
                </a:solidFill>
                <a:latin typeface="+mj-lt"/>
              </a:rPr>
              <a:t>elaxation </a:t>
            </a:r>
            <a:r>
              <a:rPr lang="en-US" sz="3200" spc="300" dirty="0">
                <a:solidFill>
                  <a:srgbClr val="005595"/>
                </a:solidFill>
                <a:latin typeface="+mj-lt"/>
              </a:rPr>
              <a:t>s</a:t>
            </a:r>
            <a:r>
              <a:rPr lang="en-US" sz="3200" spc="300" dirty="0" smtClean="0">
                <a:solidFill>
                  <a:srgbClr val="005595"/>
                </a:solidFill>
                <a:latin typeface="+mj-lt"/>
              </a:rPr>
              <a:t>paces: cafes and leisure reading </a:t>
            </a:r>
            <a:endParaRPr lang="en-US" sz="3200" spc="300" dirty="0">
              <a:solidFill>
                <a:srgbClr val="005595"/>
              </a:solidFill>
              <a:latin typeface="+mj-lt"/>
            </a:endParaRPr>
          </a:p>
        </p:txBody>
      </p:sp>
    </p:spTree>
    <p:extLst>
      <p:ext uri="{BB962C8B-B14F-4D97-AF65-F5344CB8AC3E}">
        <p14:creationId xmlns:p14="http://schemas.microsoft.com/office/powerpoint/2010/main" val="396406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l="3316" t="9507" b="33274"/>
          <a:stretch/>
        </p:blipFill>
        <p:spPr>
          <a:xfrm>
            <a:off x="4162778" y="3090984"/>
            <a:ext cx="7543800" cy="29718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761" b="928"/>
          <a:stretch/>
        </p:blipFill>
        <p:spPr>
          <a:xfrm>
            <a:off x="344368" y="790579"/>
            <a:ext cx="5068489" cy="1981200"/>
          </a:xfrm>
          <a:prstGeom prst="rect">
            <a:avLst/>
          </a:prstGeom>
        </p:spPr>
      </p:pic>
      <p:sp>
        <p:nvSpPr>
          <p:cNvPr id="5" name="TextBox 4"/>
          <p:cNvSpPr txBox="1"/>
          <p:nvPr/>
        </p:nvSpPr>
        <p:spPr>
          <a:xfrm>
            <a:off x="5911236" y="1200231"/>
            <a:ext cx="5376118" cy="954107"/>
          </a:xfrm>
          <a:prstGeom prst="rect">
            <a:avLst/>
          </a:prstGeom>
          <a:noFill/>
        </p:spPr>
        <p:txBody>
          <a:bodyPr wrap="square" rtlCol="0">
            <a:spAutoFit/>
          </a:bodyPr>
          <a:lstStyle/>
          <a:p>
            <a:r>
              <a:rPr lang="en-US" sz="2800" spc="300" dirty="0" smtClean="0">
                <a:solidFill>
                  <a:srgbClr val="005595"/>
                </a:solidFill>
              </a:rPr>
              <a:t>Installed new signage based upon a student team design</a:t>
            </a:r>
            <a:endParaRPr lang="en-US" sz="2800" spc="300" dirty="0">
              <a:solidFill>
                <a:srgbClr val="005595"/>
              </a:solidFill>
            </a:endParaRPr>
          </a:p>
        </p:txBody>
      </p:sp>
    </p:spTree>
    <p:extLst>
      <p:ext uri="{BB962C8B-B14F-4D97-AF65-F5344CB8AC3E}">
        <p14:creationId xmlns:p14="http://schemas.microsoft.com/office/powerpoint/2010/main" val="1403652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8755" y="647192"/>
            <a:ext cx="10558947" cy="584775"/>
          </a:xfrm>
          <a:prstGeom prst="rect">
            <a:avLst/>
          </a:prstGeom>
          <a:noFill/>
        </p:spPr>
        <p:txBody>
          <a:bodyPr wrap="square" rtlCol="0">
            <a:spAutoFit/>
          </a:bodyPr>
          <a:lstStyle/>
          <a:p>
            <a:r>
              <a:rPr lang="en-US" sz="3200" spc="300" dirty="0">
                <a:solidFill>
                  <a:srgbClr val="005595"/>
                </a:solidFill>
                <a:latin typeface="+mj-lt"/>
              </a:rPr>
              <a:t>u</a:t>
            </a:r>
            <a:r>
              <a:rPr lang="en-US" sz="3200" spc="300" dirty="0" smtClean="0">
                <a:solidFill>
                  <a:srgbClr val="005595"/>
                </a:solidFill>
                <a:latin typeface="+mj-lt"/>
              </a:rPr>
              <a:t>sed new lighting to highlight key services</a:t>
            </a:r>
            <a:endParaRPr lang="en-US" sz="3200" spc="300" dirty="0">
              <a:solidFill>
                <a:srgbClr val="005595"/>
              </a:solidFill>
              <a:latin typeface="+mj-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150" t="34386" r="35765" b="39631"/>
          <a:stretch/>
        </p:blipFill>
        <p:spPr>
          <a:xfrm>
            <a:off x="318755" y="1393343"/>
            <a:ext cx="8785734" cy="3446848"/>
          </a:xfrm>
          <a:prstGeom prst="rect">
            <a:avLst/>
          </a:prstGeom>
          <a:ln>
            <a:solidFill>
              <a:schemeClr val="bg1">
                <a:lumMod val="75000"/>
              </a:schemeClr>
            </a:solidFill>
          </a:ln>
        </p:spPr>
      </p:pic>
    </p:spTree>
    <p:extLst>
      <p:ext uri="{BB962C8B-B14F-4D97-AF65-F5344CB8AC3E}">
        <p14:creationId xmlns:p14="http://schemas.microsoft.com/office/powerpoint/2010/main" val="2928453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4106" y="601951"/>
            <a:ext cx="5585192" cy="584775"/>
          </a:xfrm>
          <a:prstGeom prst="rect">
            <a:avLst/>
          </a:prstGeom>
          <a:noFill/>
        </p:spPr>
        <p:txBody>
          <a:bodyPr wrap="square" rtlCol="0">
            <a:spAutoFit/>
          </a:bodyPr>
          <a:lstStyle/>
          <a:p>
            <a:pPr algn="r"/>
            <a:r>
              <a:rPr lang="en-US" sz="3200" dirty="0" smtClean="0">
                <a:solidFill>
                  <a:schemeClr val="accent5">
                    <a:lumMod val="50000"/>
                  </a:schemeClr>
                </a:solidFill>
                <a:latin typeface="+mj-lt"/>
              </a:rPr>
              <a:t>used public spaces for events</a:t>
            </a:r>
            <a:endParaRPr lang="en-US" sz="3200" dirty="0">
              <a:solidFill>
                <a:schemeClr val="accent5">
                  <a:lumMod val="50000"/>
                </a:schemeClr>
              </a:solidFill>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333" y="1500784"/>
            <a:ext cx="4087925" cy="42156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519" y="1501269"/>
            <a:ext cx="6322779" cy="4215187"/>
          </a:xfrm>
          <a:prstGeom prst="rect">
            <a:avLst/>
          </a:prstGeom>
        </p:spPr>
      </p:pic>
    </p:spTree>
    <p:extLst>
      <p:ext uri="{BB962C8B-B14F-4D97-AF65-F5344CB8AC3E}">
        <p14:creationId xmlns:p14="http://schemas.microsoft.com/office/powerpoint/2010/main" val="137457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2704"/>
            <a:ext cx="10002078" cy="1013792"/>
          </a:xfrm>
        </p:spPr>
        <p:txBody>
          <a:bodyPr>
            <a:normAutofit fontScale="90000"/>
          </a:bodyPr>
          <a:lstStyle/>
          <a:p>
            <a:r>
              <a:rPr lang="en-US" dirty="0"/>
              <a:t>h</a:t>
            </a:r>
            <a:r>
              <a:rPr lang="en-US" dirty="0" smtClean="0"/>
              <a:t>ow to succeed: </a:t>
            </a:r>
            <a:r>
              <a:rPr lang="en-US" i="1" dirty="0" smtClean="0"/>
              <a:t>my message to staff in 2010</a:t>
            </a:r>
            <a:endParaRPr lang="en-US" i="1" dirty="0"/>
          </a:p>
        </p:txBody>
      </p:sp>
      <p:sp>
        <p:nvSpPr>
          <p:cNvPr id="8" name="Rectangle 17"/>
          <p:cNvSpPr>
            <a:spLocks noChangeArrowheads="1"/>
          </p:cNvSpPr>
          <p:nvPr/>
        </p:nvSpPr>
        <p:spPr bwMode="auto">
          <a:xfrm>
            <a:off x="4343400" y="2209800"/>
            <a:ext cx="4419600" cy="3352800"/>
          </a:xfrm>
          <a:prstGeom prst="rect">
            <a:avLst/>
          </a:prstGeom>
          <a:noFill/>
          <a:ln w="28575">
            <a:noFill/>
            <a:miter lim="800000"/>
            <a:headEnd/>
            <a:tailEnd/>
          </a:ln>
          <a:effectLst/>
        </p:spPr>
        <p:txBody>
          <a:bodyPr wrap="none" lIns="90488" tIns="44450" rIns="90488" bIns="44450" anchor="ctr"/>
          <a:lstStyle/>
          <a:p>
            <a:endParaRPr lang="en-US"/>
          </a:p>
        </p:txBody>
      </p:sp>
      <p:sp>
        <p:nvSpPr>
          <p:cNvPr id="9" name="Content Placeholder 2"/>
          <p:cNvSpPr>
            <a:spLocks noGrp="1"/>
          </p:cNvSpPr>
          <p:nvPr>
            <p:ph idx="1"/>
          </p:nvPr>
        </p:nvSpPr>
        <p:spPr>
          <a:xfrm>
            <a:off x="5459068" y="995303"/>
            <a:ext cx="6061213" cy="4953000"/>
          </a:xfrm>
        </p:spPr>
        <p:txBody>
          <a:bodyPr>
            <a:normAutofit fontScale="92500" lnSpcReduction="10000"/>
          </a:bodyPr>
          <a:lstStyle/>
          <a:p>
            <a:r>
              <a:rPr lang="en-US" dirty="0"/>
              <a:t>l</a:t>
            </a:r>
            <a:r>
              <a:rPr lang="en-US" dirty="0" smtClean="0"/>
              <a:t>isten carefully </a:t>
            </a:r>
          </a:p>
          <a:p>
            <a:r>
              <a:rPr lang="en-US" dirty="0"/>
              <a:t>p</a:t>
            </a:r>
            <a:r>
              <a:rPr lang="en-US" dirty="0" smtClean="0"/>
              <a:t>lan strategically </a:t>
            </a:r>
          </a:p>
          <a:p>
            <a:r>
              <a:rPr lang="en-US" dirty="0"/>
              <a:t>e</a:t>
            </a:r>
            <a:r>
              <a:rPr lang="en-US" dirty="0" smtClean="0"/>
              <a:t>ngage in spirited, open, respectful dialog</a:t>
            </a:r>
          </a:p>
          <a:p>
            <a:r>
              <a:rPr lang="en-US" dirty="0"/>
              <a:t>a</a:t>
            </a:r>
            <a:r>
              <a:rPr lang="en-US" dirty="0" smtClean="0"/>
              <a:t>sk difficult questions </a:t>
            </a:r>
          </a:p>
          <a:p>
            <a:r>
              <a:rPr lang="en-US" dirty="0"/>
              <a:t>p</a:t>
            </a:r>
            <a:r>
              <a:rPr lang="en-US" dirty="0" smtClean="0"/>
              <a:t>ropose daring solutions</a:t>
            </a:r>
          </a:p>
          <a:p>
            <a:r>
              <a:rPr lang="en-US" dirty="0" smtClean="0"/>
              <a:t>experiment and take prudent risks</a:t>
            </a:r>
          </a:p>
          <a:p>
            <a:r>
              <a:rPr lang="en-US" dirty="0"/>
              <a:t>h</a:t>
            </a:r>
            <a:r>
              <a:rPr lang="en-US" dirty="0" smtClean="0"/>
              <a:t>ire and retain great people</a:t>
            </a:r>
          </a:p>
          <a:p>
            <a:r>
              <a:rPr lang="en-US" dirty="0"/>
              <a:t>w</a:t>
            </a:r>
            <a:r>
              <a:rPr lang="en-US" dirty="0" smtClean="0"/>
              <a:t>ork as a team</a:t>
            </a:r>
          </a:p>
          <a:p>
            <a:r>
              <a:rPr lang="en-US" dirty="0"/>
              <a:t>b</a:t>
            </a:r>
            <a:r>
              <a:rPr lang="en-US" dirty="0" smtClean="0"/>
              <a:t>e accountable </a:t>
            </a:r>
          </a:p>
          <a:p>
            <a:r>
              <a:rPr lang="en-US" dirty="0"/>
              <a:t>k</a:t>
            </a:r>
            <a:r>
              <a:rPr lang="en-US" dirty="0" smtClean="0"/>
              <a:t>eep a sense of humor!</a:t>
            </a:r>
          </a:p>
          <a:p>
            <a:r>
              <a:rPr lang="en-US" dirty="0"/>
              <a:t>a</a:t>
            </a:r>
            <a:r>
              <a:rPr lang="en-US" dirty="0" smtClean="0"/>
              <a:t>chieve results</a:t>
            </a:r>
          </a:p>
        </p:txBody>
      </p:sp>
    </p:spTree>
    <p:extLst>
      <p:ext uri="{BB962C8B-B14F-4D97-AF65-F5344CB8AC3E}">
        <p14:creationId xmlns:p14="http://schemas.microsoft.com/office/powerpoint/2010/main" val="555716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l="6726" t="4484" r="677"/>
          <a:stretch/>
        </p:blipFill>
        <p:spPr>
          <a:xfrm>
            <a:off x="832554" y="1095019"/>
            <a:ext cx="3183701" cy="493357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val="0"/>
              </a:ext>
            </a:extLst>
          </a:blip>
          <a:srcRect l="12206" t="1563" r="3759" b="-1563"/>
          <a:stretch/>
        </p:blipFill>
        <p:spPr>
          <a:xfrm>
            <a:off x="8924301" y="1164762"/>
            <a:ext cx="2816367" cy="5034846"/>
          </a:xfrm>
          <a:prstGeom prst="rect">
            <a:avLst/>
          </a:prstGeom>
        </p:spPr>
      </p:pic>
      <p:sp>
        <p:nvSpPr>
          <p:cNvPr id="4" name="TextBox 3"/>
          <p:cNvSpPr txBox="1"/>
          <p:nvPr/>
        </p:nvSpPr>
        <p:spPr>
          <a:xfrm>
            <a:off x="444849" y="350289"/>
            <a:ext cx="6835366" cy="553998"/>
          </a:xfrm>
          <a:prstGeom prst="rect">
            <a:avLst/>
          </a:prstGeom>
          <a:noFill/>
        </p:spPr>
        <p:txBody>
          <a:bodyPr wrap="square" rtlCol="0">
            <a:spAutoFit/>
          </a:bodyPr>
          <a:lstStyle/>
          <a:p>
            <a:r>
              <a:rPr lang="en-US" sz="3000" spc="300" dirty="0">
                <a:solidFill>
                  <a:srgbClr val="005595"/>
                </a:solidFill>
                <a:latin typeface="+mj-lt"/>
              </a:rPr>
              <a:t>u</a:t>
            </a:r>
            <a:r>
              <a:rPr lang="en-US" sz="3000" spc="300" dirty="0" smtClean="0">
                <a:solidFill>
                  <a:srgbClr val="005595"/>
                </a:solidFill>
                <a:latin typeface="+mj-lt"/>
              </a:rPr>
              <a:t>sed mixed seating</a:t>
            </a:r>
            <a:endParaRPr lang="en-US" sz="3000" spc="300" dirty="0">
              <a:solidFill>
                <a:srgbClr val="005595"/>
              </a:solidFill>
              <a:latin typeface="+mj-lt"/>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3193" y="522117"/>
            <a:ext cx="4076345" cy="2717564"/>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135556517"/>
              </p:ext>
            </p:extLst>
          </p:nvPr>
        </p:nvGraphicFramePr>
        <p:xfrm>
          <a:off x="5372980" y="3411509"/>
          <a:ext cx="2636770" cy="2788099"/>
        </p:xfrm>
        <a:graphic>
          <a:graphicData uri="http://schemas.openxmlformats.org/presentationml/2006/ole">
            <mc:AlternateContent xmlns:mc="http://schemas.openxmlformats.org/markup-compatibility/2006">
              <mc:Choice xmlns:v="urn:schemas-microsoft-com:vml" Requires="v">
                <p:oleObj spid="_x0000_s2119" r:id="rId7" imgW="6196680" imgH="6552360" progId="">
                  <p:embed/>
                </p:oleObj>
              </mc:Choice>
              <mc:Fallback>
                <p:oleObj r:id="rId7" imgW="6196680" imgH="6552360" progId="">
                  <p:embed/>
                  <p:pic>
                    <p:nvPicPr>
                      <p:cNvPr id="0" name=""/>
                      <p:cNvPicPr/>
                      <p:nvPr/>
                    </p:nvPicPr>
                    <p:blipFill>
                      <a:blip r:embed="rId8"/>
                      <a:stretch>
                        <a:fillRect/>
                      </a:stretch>
                    </p:blipFill>
                    <p:spPr>
                      <a:xfrm>
                        <a:off x="5372980" y="3411509"/>
                        <a:ext cx="2636770" cy="2788099"/>
                      </a:xfrm>
                      <a:prstGeom prst="rect">
                        <a:avLst/>
                      </a:prstGeom>
                    </p:spPr>
                  </p:pic>
                </p:oleObj>
              </mc:Fallback>
            </mc:AlternateContent>
          </a:graphicData>
        </a:graphic>
      </p:graphicFrame>
    </p:spTree>
    <p:extLst>
      <p:ext uri="{BB962C8B-B14F-4D97-AF65-F5344CB8AC3E}">
        <p14:creationId xmlns:p14="http://schemas.microsoft.com/office/powerpoint/2010/main" val="362153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64" y="49024"/>
            <a:ext cx="7459493" cy="828675"/>
          </a:xfrm>
        </p:spPr>
        <p:txBody>
          <a:bodyPr>
            <a:normAutofit/>
          </a:bodyPr>
          <a:lstStyle/>
          <a:p>
            <a:r>
              <a:rPr lang="en-US" dirty="0"/>
              <a:t>c</a:t>
            </a:r>
            <a:r>
              <a:rPr lang="en-US" dirty="0" smtClean="0"/>
              <a:t>ommunications &amp; engagement</a:t>
            </a:r>
            <a:endParaRPr lang="en-US" dirty="0"/>
          </a:p>
        </p:txBody>
      </p:sp>
      <p:sp>
        <p:nvSpPr>
          <p:cNvPr id="3" name="Content Placeholder 2"/>
          <p:cNvSpPr>
            <a:spLocks noGrp="1"/>
          </p:cNvSpPr>
          <p:nvPr>
            <p:ph idx="1"/>
          </p:nvPr>
        </p:nvSpPr>
        <p:spPr>
          <a:xfrm>
            <a:off x="1186774" y="877699"/>
            <a:ext cx="7062167" cy="2446953"/>
          </a:xfrm>
        </p:spPr>
        <p:txBody>
          <a:bodyPr>
            <a:noAutofit/>
          </a:bodyPr>
          <a:lstStyle/>
          <a:p>
            <a:pPr marL="0" indent="0" algn="r">
              <a:buNone/>
            </a:pPr>
            <a:r>
              <a:rPr lang="en-US" sz="2600" dirty="0"/>
              <a:t>a</a:t>
            </a:r>
            <a:r>
              <a:rPr lang="en-US" sz="2600" dirty="0" smtClean="0"/>
              <a:t>nnual reports</a:t>
            </a:r>
          </a:p>
          <a:p>
            <a:pPr marL="0" indent="0" algn="r">
              <a:buNone/>
            </a:pPr>
            <a:r>
              <a:rPr lang="en-US" sz="2600" dirty="0"/>
              <a:t>r</a:t>
            </a:r>
            <a:r>
              <a:rPr lang="en-US" sz="2600" dirty="0" smtClean="0"/>
              <a:t>evived </a:t>
            </a:r>
            <a:r>
              <a:rPr lang="en-US" sz="2600" dirty="0"/>
              <a:t>the library magazine </a:t>
            </a:r>
            <a:r>
              <a:rPr lang="en-US" sz="2000" dirty="0"/>
              <a:t>(</a:t>
            </a:r>
            <a:r>
              <a:rPr lang="en-US" sz="2000" i="1" dirty="0"/>
              <a:t>KSL Connects</a:t>
            </a:r>
            <a:r>
              <a:rPr lang="en-US" sz="2000" dirty="0"/>
              <a:t>)</a:t>
            </a:r>
          </a:p>
          <a:p>
            <a:pPr marL="0" indent="0" algn="r">
              <a:buNone/>
            </a:pPr>
            <a:r>
              <a:rPr lang="en-US" sz="2600" dirty="0"/>
              <a:t>r</a:t>
            </a:r>
            <a:r>
              <a:rPr lang="en-US" sz="2600" dirty="0" smtClean="0"/>
              <a:t>edesigned </a:t>
            </a:r>
            <a:r>
              <a:rPr lang="en-US" sz="2600" dirty="0"/>
              <a:t>library </a:t>
            </a:r>
            <a:r>
              <a:rPr lang="en-US" sz="2600" dirty="0" smtClean="0"/>
              <a:t>website</a:t>
            </a:r>
          </a:p>
          <a:p>
            <a:pPr marL="0" indent="0" algn="r">
              <a:buNone/>
            </a:pPr>
            <a:r>
              <a:rPr lang="en-US" sz="2600" dirty="0"/>
              <a:t>s</a:t>
            </a:r>
            <a:r>
              <a:rPr lang="en-US" sz="2600" dirty="0" smtClean="0"/>
              <a:t>taff meetings </a:t>
            </a:r>
            <a:r>
              <a:rPr lang="en-US" sz="2000" dirty="0" smtClean="0"/>
              <a:t>(progress reports; Q&amp;A open forum)</a:t>
            </a:r>
          </a:p>
          <a:p>
            <a:pPr marL="0" indent="0" algn="r">
              <a:buNone/>
            </a:pPr>
            <a:r>
              <a:rPr lang="en-US" sz="2600" dirty="0"/>
              <a:t>s</a:t>
            </a:r>
            <a:r>
              <a:rPr lang="en-US" sz="2600" dirty="0" smtClean="0"/>
              <a:t>trategic plan drafts issued for campus comment</a:t>
            </a:r>
            <a:endParaRPr lang="en-US" sz="2600" dirty="0"/>
          </a:p>
        </p:txBody>
      </p:sp>
      <p:sp>
        <p:nvSpPr>
          <p:cNvPr id="4" name="Rectangle 3"/>
          <p:cNvSpPr/>
          <p:nvPr/>
        </p:nvSpPr>
        <p:spPr>
          <a:xfrm>
            <a:off x="4231510" y="6106835"/>
            <a:ext cx="3932963" cy="246221"/>
          </a:xfrm>
          <a:prstGeom prst="rect">
            <a:avLst/>
          </a:prstGeom>
        </p:spPr>
        <p:txBody>
          <a:bodyPr wrap="square">
            <a:spAutoFit/>
          </a:bodyPr>
          <a:lstStyle/>
          <a:p>
            <a:pPr algn="r"/>
            <a:r>
              <a:rPr lang="en-US" sz="1000" dirty="0">
                <a:hlinkClick r:id="rId2"/>
              </a:rPr>
              <a:t>http://library.case.edu/ksl/aboutus/statistics/publicwow/searchterms</a:t>
            </a:r>
            <a:r>
              <a:rPr lang="en-US" sz="1000" dirty="0" smtClean="0">
                <a:hlinkClick r:id="rId2"/>
              </a:rPr>
              <a:t>/</a:t>
            </a:r>
            <a:endParaRPr lang="en-US" sz="1000" dirty="0" smtClean="0"/>
          </a:p>
        </p:txBody>
      </p:sp>
      <p:pic>
        <p:nvPicPr>
          <p:cNvPr id="5" name="Picture 4"/>
          <p:cNvPicPr>
            <a:picLocks noChangeAspect="1"/>
          </p:cNvPicPr>
          <p:nvPr/>
        </p:nvPicPr>
        <p:blipFill>
          <a:blip r:embed="rId3"/>
          <a:stretch>
            <a:fillRect/>
          </a:stretch>
        </p:blipFill>
        <p:spPr>
          <a:xfrm>
            <a:off x="3223956" y="4796914"/>
            <a:ext cx="3181208" cy="1313166"/>
          </a:xfrm>
          <a:prstGeom prst="rect">
            <a:avLst/>
          </a:prstGeom>
        </p:spPr>
      </p:pic>
      <p:pic>
        <p:nvPicPr>
          <p:cNvPr id="6" name="Picture 5"/>
          <p:cNvPicPr>
            <a:picLocks noChangeAspect="1"/>
          </p:cNvPicPr>
          <p:nvPr/>
        </p:nvPicPr>
        <p:blipFill>
          <a:blip r:embed="rId4"/>
          <a:stretch>
            <a:fillRect/>
          </a:stretch>
        </p:blipFill>
        <p:spPr>
          <a:xfrm>
            <a:off x="3223957" y="3536129"/>
            <a:ext cx="3181207" cy="1253203"/>
          </a:xfrm>
          <a:prstGeom prst="rect">
            <a:avLst/>
          </a:prstGeom>
        </p:spPr>
      </p:pic>
      <p:sp>
        <p:nvSpPr>
          <p:cNvPr id="7" name="Rectangle 6"/>
          <p:cNvSpPr/>
          <p:nvPr/>
        </p:nvSpPr>
        <p:spPr>
          <a:xfrm>
            <a:off x="311264" y="6094133"/>
            <a:ext cx="3891341" cy="246221"/>
          </a:xfrm>
          <a:prstGeom prst="rect">
            <a:avLst/>
          </a:prstGeom>
        </p:spPr>
        <p:txBody>
          <a:bodyPr wrap="square">
            <a:spAutoFit/>
          </a:bodyPr>
          <a:lstStyle/>
          <a:p>
            <a:pPr algn="r"/>
            <a:r>
              <a:rPr lang="en-US" sz="1000" dirty="0">
                <a:hlinkClick r:id="rId5"/>
              </a:rPr>
              <a:t>http://library.case.edu/ksl/aboutus/statistics/publicwow/illnortham</a:t>
            </a:r>
            <a:r>
              <a:rPr lang="en-US" sz="1000" dirty="0" smtClean="0">
                <a:hlinkClick r:id="rId5"/>
              </a:rPr>
              <a:t>/</a:t>
            </a:r>
            <a:endParaRPr lang="en-US" sz="1000" dirty="0"/>
          </a:p>
        </p:txBody>
      </p:sp>
      <p:pic>
        <p:nvPicPr>
          <p:cNvPr id="8" name="Picture 7"/>
          <p:cNvPicPr>
            <a:picLocks noChangeAspect="1"/>
          </p:cNvPicPr>
          <p:nvPr/>
        </p:nvPicPr>
        <p:blipFill>
          <a:blip r:embed="rId6"/>
          <a:stretch>
            <a:fillRect/>
          </a:stretch>
        </p:blipFill>
        <p:spPr>
          <a:xfrm>
            <a:off x="8389361" y="1659049"/>
            <a:ext cx="1464757" cy="187377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7"/>
          <a:stretch>
            <a:fillRect/>
          </a:stretch>
        </p:blipFill>
        <p:spPr>
          <a:xfrm>
            <a:off x="10134958" y="1667507"/>
            <a:ext cx="1435611" cy="1862926"/>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8"/>
          <a:stretch>
            <a:fillRect/>
          </a:stretch>
        </p:blipFill>
        <p:spPr>
          <a:xfrm>
            <a:off x="8389362" y="432192"/>
            <a:ext cx="3181207" cy="110316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8068" t="22604" r="37865" b="33348"/>
          <a:stretch/>
        </p:blipFill>
        <p:spPr>
          <a:xfrm>
            <a:off x="507505" y="3526295"/>
            <a:ext cx="2667811" cy="2583785"/>
          </a:xfrm>
          <a:prstGeom prst="rect">
            <a:avLst/>
          </a:prstGeom>
        </p:spPr>
      </p:pic>
      <p:sp>
        <p:nvSpPr>
          <p:cNvPr id="12" name="Content Placeholder 2"/>
          <p:cNvSpPr txBox="1">
            <a:spLocks/>
          </p:cNvSpPr>
          <p:nvPr/>
        </p:nvSpPr>
        <p:spPr>
          <a:xfrm>
            <a:off x="6405164" y="4162730"/>
            <a:ext cx="4653064" cy="213300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t>
            </a:r>
            <a:r>
              <a:rPr lang="en-US" dirty="0" smtClean="0"/>
              <a:t>ublic </a:t>
            </a:r>
            <a:r>
              <a:rPr lang="en-US" dirty="0"/>
              <a:t>WOW display</a:t>
            </a:r>
          </a:p>
          <a:p>
            <a:pPr marL="0" indent="0">
              <a:buNone/>
            </a:pPr>
            <a:r>
              <a:rPr lang="en-US" dirty="0"/>
              <a:t>m</a:t>
            </a:r>
            <a:r>
              <a:rPr lang="en-US" dirty="0" smtClean="0"/>
              <a:t>onthly dashboards</a:t>
            </a:r>
          </a:p>
          <a:p>
            <a:pPr marL="0" indent="0">
              <a:buNone/>
            </a:pPr>
            <a:r>
              <a:rPr lang="en-US" dirty="0"/>
              <a:t>h</a:t>
            </a:r>
            <a:r>
              <a:rPr lang="en-US" dirty="0" smtClean="0"/>
              <a:t>eld many events in the library</a:t>
            </a:r>
            <a:endParaRPr lang="en-US" dirty="0"/>
          </a:p>
          <a:p>
            <a:pPr marL="0" indent="0">
              <a:buNone/>
            </a:pPr>
            <a:r>
              <a:rPr lang="en-US" dirty="0"/>
              <a:t>c</a:t>
            </a:r>
            <a:r>
              <a:rPr lang="en-US" dirty="0" smtClean="0"/>
              <a:t>lient </a:t>
            </a:r>
            <a:r>
              <a:rPr lang="en-US" dirty="0"/>
              <a:t>surveys and focus </a:t>
            </a:r>
            <a:r>
              <a:rPr lang="en-US" dirty="0" smtClean="0"/>
              <a:t>groups</a:t>
            </a:r>
          </a:p>
          <a:p>
            <a:endParaRPr lang="en-US" dirty="0"/>
          </a:p>
        </p:txBody>
      </p:sp>
    </p:spTree>
    <p:extLst>
      <p:ext uri="{BB962C8B-B14F-4D97-AF65-F5344CB8AC3E}">
        <p14:creationId xmlns:p14="http://schemas.microsoft.com/office/powerpoint/2010/main" val="1906596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49" y="236862"/>
            <a:ext cx="10515600" cy="1141220"/>
          </a:xfrm>
        </p:spPr>
        <p:txBody>
          <a:bodyPr>
            <a:normAutofit fontScale="90000"/>
          </a:bodyPr>
          <a:lstStyle/>
          <a:p>
            <a:r>
              <a:rPr lang="en-US" i="1" dirty="0"/>
              <a:t>e</a:t>
            </a:r>
            <a:r>
              <a:rPr lang="en-US" i="1" dirty="0" smtClean="0"/>
              <a:t>xample</a:t>
            </a:r>
            <a:r>
              <a:rPr lang="en-US" dirty="0" smtClean="0"/>
              <a:t>: specific new opportunity not envisioned when plan was adopted</a:t>
            </a:r>
            <a:endParaRPr lang="en-US" dirty="0"/>
          </a:p>
        </p:txBody>
      </p:sp>
      <p:sp>
        <p:nvSpPr>
          <p:cNvPr id="3" name="Content Placeholder 2"/>
          <p:cNvSpPr>
            <a:spLocks noGrp="1"/>
          </p:cNvSpPr>
          <p:nvPr>
            <p:ph idx="1"/>
          </p:nvPr>
        </p:nvSpPr>
        <p:spPr>
          <a:xfrm>
            <a:off x="666710" y="2491063"/>
            <a:ext cx="5811913" cy="2482338"/>
          </a:xfrm>
        </p:spPr>
        <p:txBody>
          <a:bodyPr>
            <a:normAutofit/>
          </a:bodyPr>
          <a:lstStyle/>
          <a:p>
            <a:pPr marL="0" indent="0">
              <a:buNone/>
            </a:pPr>
            <a:r>
              <a:rPr lang="en-US" sz="2400" b="1" i="1" dirty="0">
                <a:solidFill>
                  <a:schemeClr val="accent5">
                    <a:lumMod val="75000"/>
                  </a:schemeClr>
                </a:solidFill>
              </a:rPr>
              <a:t>r</a:t>
            </a:r>
            <a:r>
              <a:rPr lang="en-US" sz="2400" b="1" i="1" dirty="0" smtClean="0">
                <a:solidFill>
                  <a:schemeClr val="accent5">
                    <a:lumMod val="75000"/>
                  </a:schemeClr>
                </a:solidFill>
              </a:rPr>
              <a:t>elationship to strategic objectives</a:t>
            </a:r>
            <a:endParaRPr lang="en-US" sz="2400" dirty="0" smtClean="0">
              <a:solidFill>
                <a:schemeClr val="accent5">
                  <a:lumMod val="75000"/>
                </a:schemeClr>
              </a:solidFill>
            </a:endParaRPr>
          </a:p>
          <a:p>
            <a:r>
              <a:rPr lang="en-US" sz="2400" dirty="0"/>
              <a:t>i</a:t>
            </a:r>
            <a:r>
              <a:rPr lang="en-US" sz="2400" dirty="0" smtClean="0"/>
              <a:t>ncrease student fluency </a:t>
            </a:r>
            <a:r>
              <a:rPr lang="en-US" sz="2400" dirty="0"/>
              <a:t>in </a:t>
            </a:r>
            <a:r>
              <a:rPr lang="en-US" sz="2400" dirty="0" smtClean="0"/>
              <a:t>knowledge discovery </a:t>
            </a:r>
            <a:r>
              <a:rPr lang="en-US" sz="2400" dirty="0"/>
              <a:t>and </a:t>
            </a:r>
            <a:r>
              <a:rPr lang="en-US" sz="2400" dirty="0" smtClean="0"/>
              <a:t>processing</a:t>
            </a:r>
          </a:p>
          <a:p>
            <a:r>
              <a:rPr lang="en-US" sz="2400" dirty="0"/>
              <a:t>b</a:t>
            </a:r>
            <a:r>
              <a:rPr lang="en-US" sz="2400" dirty="0" smtClean="0"/>
              <a:t>ecome </a:t>
            </a:r>
            <a:r>
              <a:rPr lang="en-US" sz="2400" dirty="0"/>
              <a:t>the </a:t>
            </a:r>
            <a:r>
              <a:rPr lang="en-US" sz="2400" dirty="0" smtClean="0"/>
              <a:t>campus destination </a:t>
            </a:r>
            <a:r>
              <a:rPr lang="en-US" sz="2400" dirty="0"/>
              <a:t>for </a:t>
            </a:r>
            <a:r>
              <a:rPr lang="en-US" sz="2400" dirty="0" smtClean="0"/>
              <a:t>intellectual pursuits … by creating </a:t>
            </a:r>
            <a:r>
              <a:rPr lang="en-US" sz="2400" dirty="0"/>
              <a:t>new service delivery </a:t>
            </a:r>
            <a:r>
              <a:rPr lang="en-US" sz="2400" dirty="0" smtClean="0"/>
              <a:t>models</a:t>
            </a:r>
            <a:endParaRPr lang="en-US" sz="2400" dirty="0"/>
          </a:p>
          <a:p>
            <a:pPr marL="0" indent="0">
              <a:buNone/>
            </a:pPr>
            <a:endParaRPr lang="en-US" sz="2400"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162" y="1539248"/>
            <a:ext cx="5217181" cy="609441"/>
          </a:xfrm>
          <a:prstGeom prst="rect">
            <a:avLst/>
          </a:prstGeom>
          <a:noFill/>
          <a:ln w="9525">
            <a:solidFill>
              <a:schemeClr val="tx1"/>
            </a:solidFill>
            <a:miter lim="800000"/>
            <a:headEnd/>
            <a:tailEnd/>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666710" y="5249611"/>
            <a:ext cx="10802704" cy="1066803"/>
            <a:chOff x="394334" y="5181515"/>
            <a:chExt cx="10802704" cy="1066803"/>
          </a:xfrm>
        </p:grpSpPr>
        <p:grpSp>
          <p:nvGrpSpPr>
            <p:cNvPr id="7" name="Group 6"/>
            <p:cNvGrpSpPr/>
            <p:nvPr/>
          </p:nvGrpSpPr>
          <p:grpSpPr>
            <a:xfrm>
              <a:off x="394334" y="5181515"/>
              <a:ext cx="9470388" cy="1066803"/>
              <a:chOff x="0" y="4343398"/>
              <a:chExt cx="9470388" cy="1066803"/>
            </a:xfrm>
          </p:grpSpPr>
          <p:pic>
            <p:nvPicPr>
              <p:cNvPr id="8" name="Picture 16" descr="http://library.case.edu/ksl/aboutus/kslstaff/dept/creationandcurationservices/cwruscholarlyresourcesspecialcollections/P1060939%20HELEN%20CONGER.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833" y="4343398"/>
                <a:ext cx="1082967" cy="10668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library.case.edu/ksl/aboutus/kslstaff/dept/creationandcurationservices/cwruscholarlyresourcesspecialcollections/norablackman_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4343399"/>
                <a:ext cx="1154454"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library.case.edu/ksl/aboutus/kslstaff/dept/creationandcurationservices/digitallearningscholarship/P1060632%20MAHMOUD%20AUD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43400"/>
                <a:ext cx="1342332"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library.case.edu/ksl/aboutus/kslstaff/dept/academicengagementservices/acquisitionsmetadataservices/Earnestine%20photoshop.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343400"/>
                <a:ext cx="1016201"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library.case.edu/ksl/aboutus/kslstaff/dept/creationandcurationservices/digitallearningscholarship/P1070119%20JARED%20BENDI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4343400"/>
                <a:ext cx="972892"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library.case.edu/ksl/aboutus/kslstaff/dept/academicengagementservices/acquisitionsmetadataservices/P1060379%20Suzhen%20Che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43400"/>
                <a:ext cx="120357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library.case.edu/ksl/aboutus/kslstaff/dept/academicengagementservices/acquisitionsmetadataservices/P1060585%20STEPHANIE%20CHURC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343399"/>
                <a:ext cx="129356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library.case.edu/ksl/aboutus/kslstaff/dept/academicengagementservices/researchservices/P1060866%20WILLIAM%20CLASP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343398"/>
                <a:ext cx="1048487" cy="1066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library.case.edu/ksl/aboutus/kslstaff/dept/academicengagementservices/researchservices/P1060887%20MARK%20EDDY.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4343398"/>
                <a:ext cx="1076590" cy="10668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http://library.case.edu/ksl/aboutus/kslstaff/dept/creationandcurationservices/digitallearningscholarship/patrickfeeley_crop.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46631" y="4343400"/>
                <a:ext cx="859169"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http://library.case.edu/ksl/aboutus/kslstaff/dept/academicengagementservices/researchservices/P1070037%20BRIAN%20GRAY%203.jpe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05799" y="4343401"/>
                <a:ext cx="1164589" cy="1066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64721" y="5181515"/>
              <a:ext cx="1332317" cy="106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91997" y="2872155"/>
            <a:ext cx="5309014" cy="1766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9716719" y="2424899"/>
            <a:ext cx="2195281" cy="461665"/>
          </a:xfrm>
          <a:prstGeom prst="rect">
            <a:avLst/>
          </a:prstGeom>
          <a:noFill/>
        </p:spPr>
        <p:txBody>
          <a:bodyPr wrap="none" rtlCol="0">
            <a:spAutoFit/>
          </a:bodyPr>
          <a:lstStyle/>
          <a:p>
            <a:r>
              <a:rPr lang="en-US" sz="2400" b="1" i="1" dirty="0">
                <a:solidFill>
                  <a:schemeClr val="accent5">
                    <a:lumMod val="75000"/>
                  </a:schemeClr>
                </a:solidFill>
              </a:rPr>
              <a:t>p</a:t>
            </a:r>
            <a:r>
              <a:rPr lang="en-US" sz="2400" b="1" i="1" dirty="0" smtClean="0">
                <a:solidFill>
                  <a:schemeClr val="accent5">
                    <a:lumMod val="75000"/>
                  </a:schemeClr>
                </a:solidFill>
              </a:rPr>
              <a:t>rogram results</a:t>
            </a:r>
            <a:endParaRPr lang="en-US" sz="2400" b="1" i="1" dirty="0">
              <a:solidFill>
                <a:schemeClr val="accent5">
                  <a:lumMod val="75000"/>
                </a:schemeClr>
              </a:solidFill>
            </a:endParaRPr>
          </a:p>
        </p:txBody>
      </p:sp>
    </p:spTree>
    <p:extLst>
      <p:ext uri="{BB962C8B-B14F-4D97-AF65-F5344CB8AC3E}">
        <p14:creationId xmlns:p14="http://schemas.microsoft.com/office/powerpoint/2010/main" val="4134712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716458" y="5764401"/>
            <a:ext cx="8839200" cy="457200"/>
          </a:xfrm>
          <a:prstGeom prst="rect">
            <a:avLst/>
          </a:prstGeom>
          <a:solidFill>
            <a:schemeClr val="accent6">
              <a:lumMod val="75000"/>
            </a:schemeClr>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Rectangle 29"/>
          <p:cNvSpPr/>
          <p:nvPr/>
        </p:nvSpPr>
        <p:spPr>
          <a:xfrm>
            <a:off x="1738377" y="1116201"/>
            <a:ext cx="8839200" cy="457200"/>
          </a:xfrm>
          <a:prstGeom prst="rect">
            <a:avLst/>
          </a:prstGeom>
          <a:solidFill>
            <a:schemeClr val="accent2">
              <a:lumMod val="50000"/>
            </a:schemeClr>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7" name="TextBox 6"/>
          <p:cNvSpPr txBox="1"/>
          <p:nvPr/>
        </p:nvSpPr>
        <p:spPr>
          <a:xfrm>
            <a:off x="2574237" y="1148712"/>
            <a:ext cx="6432956" cy="369332"/>
          </a:xfrm>
          <a:prstGeom prst="rect">
            <a:avLst/>
          </a:prstGeom>
          <a:noFill/>
        </p:spPr>
        <p:txBody>
          <a:bodyPr wrap="square" rtlCol="0">
            <a:spAutoFit/>
          </a:bodyPr>
          <a:lstStyle/>
          <a:p>
            <a:pPr algn="ctr"/>
            <a:r>
              <a:rPr lang="en-US" dirty="0">
                <a:solidFill>
                  <a:schemeClr val="bg1"/>
                </a:solidFill>
              </a:rPr>
              <a:t>Mission: </a:t>
            </a:r>
            <a:r>
              <a:rPr lang="en-US" dirty="0" smtClean="0">
                <a:solidFill>
                  <a:schemeClr val="bg1"/>
                </a:solidFill>
              </a:rPr>
              <a:t>the </a:t>
            </a:r>
            <a:r>
              <a:rPr lang="en-US" dirty="0">
                <a:solidFill>
                  <a:schemeClr val="bg1"/>
                </a:solidFill>
              </a:rPr>
              <a:t>knowledge and creativity commons of </a:t>
            </a:r>
            <a:r>
              <a:rPr lang="en-US" dirty="0" smtClean="0">
                <a:solidFill>
                  <a:schemeClr val="bg1"/>
                </a:solidFill>
              </a:rPr>
              <a:t>the University</a:t>
            </a:r>
            <a:endParaRPr lang="en-US" dirty="0">
              <a:solidFill>
                <a:schemeClr val="bg1"/>
              </a:solidFill>
            </a:endParaRPr>
          </a:p>
        </p:txBody>
      </p:sp>
      <p:sp>
        <p:nvSpPr>
          <p:cNvPr id="8" name="Rectangle 7"/>
          <p:cNvSpPr/>
          <p:nvPr/>
        </p:nvSpPr>
        <p:spPr>
          <a:xfrm>
            <a:off x="2119378" y="1733358"/>
            <a:ext cx="3821229" cy="114300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ounded Rectangle 8"/>
          <p:cNvSpPr/>
          <p:nvPr/>
        </p:nvSpPr>
        <p:spPr>
          <a:xfrm>
            <a:off x="2267229" y="2014808"/>
            <a:ext cx="1097280" cy="731520"/>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I.2. </a:t>
            </a:r>
            <a:r>
              <a:rPr lang="en-US" sz="1000" dirty="0"/>
              <a:t>Expand availability of and access to scholarly content</a:t>
            </a:r>
          </a:p>
        </p:txBody>
      </p:sp>
      <p:sp>
        <p:nvSpPr>
          <p:cNvPr id="10" name="Rounded Rectangle 9"/>
          <p:cNvSpPr/>
          <p:nvPr/>
        </p:nvSpPr>
        <p:spPr>
          <a:xfrm>
            <a:off x="4805152" y="2014808"/>
            <a:ext cx="1097280" cy="731520"/>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I.5. </a:t>
            </a:r>
            <a:r>
              <a:rPr lang="en-US" sz="1000" dirty="0"/>
              <a:t>Become the campus destination for intellectual pursuits</a:t>
            </a:r>
          </a:p>
        </p:txBody>
      </p:sp>
      <p:sp>
        <p:nvSpPr>
          <p:cNvPr id="11" name="Rectangle 10"/>
          <p:cNvSpPr/>
          <p:nvPr/>
        </p:nvSpPr>
        <p:spPr>
          <a:xfrm>
            <a:off x="2119377" y="4918014"/>
            <a:ext cx="8001000" cy="68580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w="12700">
            <a:solidFill>
              <a:schemeClr val="accent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a:off x="2119377" y="2961053"/>
            <a:ext cx="8001000" cy="1858090"/>
          </a:xfrm>
          <a:prstGeom prst="rect">
            <a:avLst/>
          </a:prstGeom>
          <a:solidFill>
            <a:schemeClr val="bg1">
              <a:lumMod val="85000"/>
            </a:schemeClr>
          </a:solidFill>
          <a:ln w="12700">
            <a:solidFill>
              <a:schemeClr val="accent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6177313" y="1733358"/>
            <a:ext cx="3943064" cy="114300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TextBox 13"/>
          <p:cNvSpPr txBox="1"/>
          <p:nvPr/>
        </p:nvSpPr>
        <p:spPr>
          <a:xfrm>
            <a:off x="6212562" y="1649601"/>
            <a:ext cx="2181751" cy="369332"/>
          </a:xfrm>
          <a:prstGeom prst="rect">
            <a:avLst/>
          </a:prstGeom>
          <a:noFill/>
        </p:spPr>
        <p:txBody>
          <a:bodyPr wrap="none" rtlCol="0">
            <a:spAutoFit/>
          </a:bodyPr>
          <a:lstStyle/>
          <a:p>
            <a:r>
              <a:rPr lang="en-US" b="1" dirty="0">
                <a:solidFill>
                  <a:schemeClr val="bg1">
                    <a:lumMod val="95000"/>
                  </a:schemeClr>
                </a:solidFill>
              </a:rPr>
              <a:t>Financial Perspective</a:t>
            </a:r>
          </a:p>
        </p:txBody>
      </p:sp>
      <p:sp>
        <p:nvSpPr>
          <p:cNvPr id="16" name="Rectangle 15"/>
          <p:cNvSpPr/>
          <p:nvPr/>
        </p:nvSpPr>
        <p:spPr>
          <a:xfrm>
            <a:off x="2443513" y="3185932"/>
            <a:ext cx="2286000" cy="155701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p:cNvSpPr/>
          <p:nvPr/>
        </p:nvSpPr>
        <p:spPr>
          <a:xfrm>
            <a:off x="4958113" y="3185932"/>
            <a:ext cx="2286000" cy="155701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7486596" y="3185933"/>
            <a:ext cx="2286000" cy="1557009"/>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TextBox 18"/>
          <p:cNvSpPr txBox="1"/>
          <p:nvPr/>
        </p:nvSpPr>
        <p:spPr>
          <a:xfrm>
            <a:off x="2443513" y="3185934"/>
            <a:ext cx="2286000" cy="276999"/>
          </a:xfrm>
          <a:prstGeom prst="rect">
            <a:avLst/>
          </a:prstGeom>
          <a:noFill/>
        </p:spPr>
        <p:txBody>
          <a:bodyPr wrap="square" rtlCol="0">
            <a:spAutoFit/>
          </a:bodyPr>
          <a:lstStyle/>
          <a:p>
            <a:pPr algn="ctr"/>
            <a:r>
              <a:rPr lang="en-US" sz="1200" b="1" dirty="0">
                <a:solidFill>
                  <a:schemeClr val="bg1"/>
                </a:solidFill>
              </a:rPr>
              <a:t>Collection</a:t>
            </a:r>
          </a:p>
        </p:txBody>
      </p:sp>
      <p:sp>
        <p:nvSpPr>
          <p:cNvPr id="20" name="TextBox 19"/>
          <p:cNvSpPr txBox="1"/>
          <p:nvPr/>
        </p:nvSpPr>
        <p:spPr>
          <a:xfrm>
            <a:off x="4958113" y="3185934"/>
            <a:ext cx="2286000" cy="276999"/>
          </a:xfrm>
          <a:prstGeom prst="rect">
            <a:avLst/>
          </a:prstGeom>
          <a:noFill/>
        </p:spPr>
        <p:txBody>
          <a:bodyPr wrap="square" rtlCol="0">
            <a:spAutoFit/>
          </a:bodyPr>
          <a:lstStyle/>
          <a:p>
            <a:pPr algn="ctr"/>
            <a:r>
              <a:rPr lang="en-US" sz="1200" b="1" dirty="0">
                <a:solidFill>
                  <a:schemeClr val="bg1"/>
                </a:solidFill>
              </a:rPr>
              <a:t>Connection</a:t>
            </a:r>
          </a:p>
        </p:txBody>
      </p:sp>
      <p:sp>
        <p:nvSpPr>
          <p:cNvPr id="21" name="TextBox 20"/>
          <p:cNvSpPr txBox="1"/>
          <p:nvPr/>
        </p:nvSpPr>
        <p:spPr>
          <a:xfrm>
            <a:off x="7824184" y="3185934"/>
            <a:ext cx="1606017" cy="276999"/>
          </a:xfrm>
          <a:prstGeom prst="rect">
            <a:avLst/>
          </a:prstGeom>
          <a:noFill/>
        </p:spPr>
        <p:txBody>
          <a:bodyPr wrap="none" rtlCol="0">
            <a:spAutoFit/>
          </a:bodyPr>
          <a:lstStyle/>
          <a:p>
            <a:pPr algn="ctr"/>
            <a:r>
              <a:rPr lang="en-US" sz="1200" b="1" dirty="0">
                <a:solidFill>
                  <a:schemeClr val="bg1"/>
                </a:solidFill>
              </a:rPr>
              <a:t>Creation and Curation</a:t>
            </a:r>
          </a:p>
        </p:txBody>
      </p:sp>
      <p:sp>
        <p:nvSpPr>
          <p:cNvPr id="22" name="TextBox 21"/>
          <p:cNvSpPr txBox="1"/>
          <p:nvPr/>
        </p:nvSpPr>
        <p:spPr>
          <a:xfrm>
            <a:off x="2271778" y="4889471"/>
            <a:ext cx="1124667" cy="646331"/>
          </a:xfrm>
          <a:prstGeom prst="rect">
            <a:avLst/>
          </a:prstGeom>
          <a:noFill/>
        </p:spPr>
        <p:txBody>
          <a:bodyPr wrap="none" rtlCol="0">
            <a:spAutoFit/>
          </a:bodyPr>
          <a:lstStyle/>
          <a:p>
            <a:r>
              <a:rPr lang="en-US" b="1" dirty="0">
                <a:solidFill>
                  <a:schemeClr val="bg1">
                    <a:lumMod val="95000"/>
                  </a:schemeClr>
                </a:solidFill>
              </a:rPr>
              <a:t>Learning</a:t>
            </a:r>
          </a:p>
          <a:p>
            <a:r>
              <a:rPr lang="en-US" b="1" dirty="0">
                <a:solidFill>
                  <a:schemeClr val="bg1">
                    <a:lumMod val="95000"/>
                  </a:schemeClr>
                </a:solidFill>
              </a:rPr>
              <a:t>&amp; Growth</a:t>
            </a:r>
          </a:p>
        </p:txBody>
      </p:sp>
      <p:sp>
        <p:nvSpPr>
          <p:cNvPr id="23" name="TextBox 22"/>
          <p:cNvSpPr txBox="1"/>
          <p:nvPr/>
        </p:nvSpPr>
        <p:spPr>
          <a:xfrm>
            <a:off x="2205277" y="1649601"/>
            <a:ext cx="2256708" cy="369332"/>
          </a:xfrm>
          <a:prstGeom prst="rect">
            <a:avLst/>
          </a:prstGeom>
          <a:noFill/>
        </p:spPr>
        <p:txBody>
          <a:bodyPr wrap="none" rtlCol="0">
            <a:spAutoFit/>
          </a:bodyPr>
          <a:lstStyle/>
          <a:p>
            <a:r>
              <a:rPr lang="en-US" b="1" dirty="0">
                <a:solidFill>
                  <a:schemeClr val="bg1">
                    <a:lumMod val="95000"/>
                  </a:schemeClr>
                </a:solidFill>
              </a:rPr>
              <a:t>Customer Perspective</a:t>
            </a:r>
          </a:p>
        </p:txBody>
      </p:sp>
      <p:sp>
        <p:nvSpPr>
          <p:cNvPr id="24" name="Rounded Rectangle 23"/>
          <p:cNvSpPr/>
          <p:nvPr/>
        </p:nvSpPr>
        <p:spPr>
          <a:xfrm>
            <a:off x="8931783" y="2014808"/>
            <a:ext cx="1097280" cy="731520"/>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Create financially sustainable services</a:t>
            </a:r>
          </a:p>
        </p:txBody>
      </p:sp>
      <p:sp>
        <p:nvSpPr>
          <p:cNvPr id="25" name="Rounded Rectangle 24"/>
          <p:cNvSpPr/>
          <p:nvPr/>
        </p:nvSpPr>
        <p:spPr>
          <a:xfrm>
            <a:off x="5195672" y="3449547"/>
            <a:ext cx="1905000" cy="468097"/>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C.2.  </a:t>
            </a:r>
            <a:r>
              <a:rPr lang="en-US" sz="1000" dirty="0"/>
              <a:t>Create a strategic alumni and community engagement plan</a:t>
            </a:r>
          </a:p>
        </p:txBody>
      </p:sp>
      <p:sp>
        <p:nvSpPr>
          <p:cNvPr id="26" name="Rounded Rectangle 25"/>
          <p:cNvSpPr/>
          <p:nvPr/>
        </p:nvSpPr>
        <p:spPr>
          <a:xfrm>
            <a:off x="3662713" y="5049816"/>
            <a:ext cx="2057400" cy="457200"/>
          </a:xfrm>
          <a:prstGeom prst="round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dirty="0"/>
              <a:t>Effectively implement reorganization and strategic plan implementation</a:t>
            </a:r>
          </a:p>
        </p:txBody>
      </p:sp>
      <p:sp>
        <p:nvSpPr>
          <p:cNvPr id="27" name="Rounded Rectangle 26"/>
          <p:cNvSpPr/>
          <p:nvPr/>
        </p:nvSpPr>
        <p:spPr>
          <a:xfrm>
            <a:off x="6941835" y="5049816"/>
            <a:ext cx="2057400" cy="457200"/>
          </a:xfrm>
          <a:prstGeom prst="round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b="1" dirty="0">
                <a:solidFill>
                  <a:srgbClr val="C00000"/>
                </a:solidFill>
              </a:rPr>
              <a:t>T.1. </a:t>
            </a:r>
            <a:r>
              <a:rPr lang="en-US" sz="1000" dirty="0"/>
              <a:t>Implement service assessment and accountability to the CWRU community</a:t>
            </a:r>
          </a:p>
        </p:txBody>
      </p:sp>
      <p:sp>
        <p:nvSpPr>
          <p:cNvPr id="28" name="Rounded Rectangle 27"/>
          <p:cNvSpPr/>
          <p:nvPr/>
        </p:nvSpPr>
        <p:spPr>
          <a:xfrm>
            <a:off x="6271962" y="2014808"/>
            <a:ext cx="1371600" cy="731520"/>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T.2. </a:t>
            </a:r>
            <a:r>
              <a:rPr lang="en-US" sz="1000" dirty="0"/>
              <a:t>Grow services through an expanded development program</a:t>
            </a:r>
          </a:p>
        </p:txBody>
      </p:sp>
      <p:sp>
        <p:nvSpPr>
          <p:cNvPr id="29" name="Rounded Rectangle 28"/>
          <p:cNvSpPr/>
          <p:nvPr/>
        </p:nvSpPr>
        <p:spPr>
          <a:xfrm>
            <a:off x="7751224" y="4137509"/>
            <a:ext cx="1864048" cy="470101"/>
          </a:xfrm>
          <a:prstGeom prst="round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b="1" dirty="0">
                <a:solidFill>
                  <a:srgbClr val="C00000"/>
                </a:solidFill>
              </a:rPr>
              <a:t>D.1. &amp; D.2.  </a:t>
            </a:r>
            <a:r>
              <a:rPr lang="en-US" sz="1000" dirty="0"/>
              <a:t>Create and implement global resources and diversity plan</a:t>
            </a:r>
          </a:p>
        </p:txBody>
      </p:sp>
      <p:sp>
        <p:nvSpPr>
          <p:cNvPr id="31" name="Rounded Rectangle 30"/>
          <p:cNvSpPr/>
          <p:nvPr/>
        </p:nvSpPr>
        <p:spPr>
          <a:xfrm>
            <a:off x="7751224" y="3447543"/>
            <a:ext cx="1864048" cy="533401"/>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I.1. </a:t>
            </a:r>
            <a:r>
              <a:rPr lang="en-US" sz="1000" dirty="0"/>
              <a:t>Transform </a:t>
            </a:r>
            <a:r>
              <a:rPr lang="en-US" sz="1000" dirty="0" smtClean="0"/>
              <a:t>service </a:t>
            </a:r>
            <a:r>
              <a:rPr lang="en-US" sz="1000" dirty="0"/>
              <a:t>design &amp; delivery by researching  needs of CWRU community</a:t>
            </a:r>
          </a:p>
        </p:txBody>
      </p:sp>
      <p:sp>
        <p:nvSpPr>
          <p:cNvPr id="32" name="Rounded Rectangle 31"/>
          <p:cNvSpPr/>
          <p:nvPr/>
        </p:nvSpPr>
        <p:spPr>
          <a:xfrm>
            <a:off x="2631867" y="4137509"/>
            <a:ext cx="1978018" cy="470101"/>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C.1. </a:t>
            </a:r>
            <a:r>
              <a:rPr lang="en-US" sz="1000" dirty="0"/>
              <a:t>Strengthen external content partnerships</a:t>
            </a:r>
          </a:p>
        </p:txBody>
      </p:sp>
      <p:sp>
        <p:nvSpPr>
          <p:cNvPr id="33" name="Rounded Rectangle 32"/>
          <p:cNvSpPr/>
          <p:nvPr/>
        </p:nvSpPr>
        <p:spPr>
          <a:xfrm>
            <a:off x="2631867" y="3447543"/>
            <a:ext cx="1978018" cy="470101"/>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I.2. </a:t>
            </a:r>
            <a:r>
              <a:rPr lang="en-US" sz="1000" dirty="0"/>
              <a:t>Expand  </a:t>
            </a:r>
            <a:r>
              <a:rPr lang="en-US" sz="1000" dirty="0" smtClean="0"/>
              <a:t>special collections </a:t>
            </a:r>
            <a:r>
              <a:rPr lang="en-US" sz="1000" dirty="0"/>
              <a:t>&amp; explore opportunities to grow </a:t>
            </a:r>
            <a:r>
              <a:rPr lang="en-US" sz="1000" dirty="0" smtClean="0"/>
              <a:t>and use archival </a:t>
            </a:r>
            <a:r>
              <a:rPr lang="en-US" sz="1000" dirty="0"/>
              <a:t>materials</a:t>
            </a:r>
          </a:p>
        </p:txBody>
      </p:sp>
      <p:sp>
        <p:nvSpPr>
          <p:cNvPr id="65" name="Rounded Rectangle 64"/>
          <p:cNvSpPr/>
          <p:nvPr/>
        </p:nvSpPr>
        <p:spPr>
          <a:xfrm>
            <a:off x="3500613" y="2014808"/>
            <a:ext cx="1190800" cy="731520"/>
          </a:xfrm>
          <a:prstGeom prst="round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b="1" dirty="0">
                <a:solidFill>
                  <a:srgbClr val="C00000"/>
                </a:solidFill>
              </a:rPr>
              <a:t>I.3.</a:t>
            </a:r>
            <a:r>
              <a:rPr lang="en-US" sz="1000" dirty="0"/>
              <a:t> Define and deploy a digital learning and research strategy</a:t>
            </a:r>
          </a:p>
        </p:txBody>
      </p:sp>
      <p:sp>
        <p:nvSpPr>
          <p:cNvPr id="66" name="Rounded Rectangle 65"/>
          <p:cNvSpPr/>
          <p:nvPr/>
        </p:nvSpPr>
        <p:spPr>
          <a:xfrm>
            <a:off x="5171447" y="4132383"/>
            <a:ext cx="1929225" cy="475227"/>
          </a:xfrm>
          <a:prstGeom prst="round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b="1" dirty="0">
                <a:solidFill>
                  <a:srgbClr val="C00000"/>
                </a:solidFill>
              </a:rPr>
              <a:t>I.4. </a:t>
            </a:r>
            <a:r>
              <a:rPr lang="en-US" sz="1000" dirty="0"/>
              <a:t>Increase student fluency in knowledge discovery and processing</a:t>
            </a:r>
          </a:p>
        </p:txBody>
      </p:sp>
      <p:sp>
        <p:nvSpPr>
          <p:cNvPr id="34" name="Rounded Rectangle 33"/>
          <p:cNvSpPr/>
          <p:nvPr/>
        </p:nvSpPr>
        <p:spPr>
          <a:xfrm>
            <a:off x="7743063" y="2014808"/>
            <a:ext cx="1097280" cy="731520"/>
          </a:xfrm>
          <a:prstGeom prst="roundRect">
            <a:avLst/>
          </a:prstGeom>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rgbClr val="C00000"/>
                </a:solidFill>
              </a:rPr>
              <a:t>I.2. </a:t>
            </a:r>
            <a:r>
              <a:rPr lang="en-US" sz="1000" dirty="0"/>
              <a:t>Create a new library materials allocation formula</a:t>
            </a:r>
          </a:p>
        </p:txBody>
      </p:sp>
      <p:sp>
        <p:nvSpPr>
          <p:cNvPr id="3" name="Rectangle 2"/>
          <p:cNvSpPr/>
          <p:nvPr/>
        </p:nvSpPr>
        <p:spPr>
          <a:xfrm>
            <a:off x="1640258" y="5770880"/>
            <a:ext cx="8991600" cy="369332"/>
          </a:xfrm>
          <a:prstGeom prst="rect">
            <a:avLst/>
          </a:prstGeom>
        </p:spPr>
        <p:txBody>
          <a:bodyPr wrap="square">
            <a:spAutoFit/>
          </a:bodyPr>
          <a:lstStyle/>
          <a:p>
            <a:pPr algn="ctr"/>
            <a:r>
              <a:rPr lang="en-US" dirty="0">
                <a:solidFill>
                  <a:schemeClr val="bg1"/>
                </a:solidFill>
              </a:rPr>
              <a:t>Vision: </a:t>
            </a:r>
            <a:r>
              <a:rPr lang="en-US" dirty="0" smtClean="0">
                <a:solidFill>
                  <a:schemeClr val="bg1"/>
                </a:solidFill>
              </a:rPr>
              <a:t>the </a:t>
            </a:r>
            <a:r>
              <a:rPr lang="en-US" dirty="0">
                <a:solidFill>
                  <a:schemeClr val="bg1"/>
                </a:solidFill>
              </a:rPr>
              <a:t>information laboratory for knowledge collection, connection, creation &amp; curation</a:t>
            </a:r>
          </a:p>
        </p:txBody>
      </p:sp>
      <p:sp>
        <p:nvSpPr>
          <p:cNvPr id="35" name="Down Arrow 34"/>
          <p:cNvSpPr/>
          <p:nvPr/>
        </p:nvSpPr>
        <p:spPr>
          <a:xfrm>
            <a:off x="1716459" y="1650959"/>
            <a:ext cx="326719" cy="1979843"/>
          </a:xfrm>
          <a:prstGeom prst="downArrow">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C00000"/>
              </a:solidFill>
            </a:endParaRPr>
          </a:p>
        </p:txBody>
      </p:sp>
      <p:sp>
        <p:nvSpPr>
          <p:cNvPr id="41" name="Down Arrow 40"/>
          <p:cNvSpPr/>
          <p:nvPr/>
        </p:nvSpPr>
        <p:spPr>
          <a:xfrm rot="10800000">
            <a:off x="1716458" y="3715468"/>
            <a:ext cx="326719" cy="1979843"/>
          </a:xfrm>
          <a:prstGeom prst="down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C00000"/>
              </a:solidFill>
            </a:endParaRPr>
          </a:p>
        </p:txBody>
      </p:sp>
      <p:sp>
        <p:nvSpPr>
          <p:cNvPr id="42" name="Down Arrow 41"/>
          <p:cNvSpPr/>
          <p:nvPr/>
        </p:nvSpPr>
        <p:spPr>
          <a:xfrm>
            <a:off x="10261818" y="1650959"/>
            <a:ext cx="326719" cy="1979843"/>
          </a:xfrm>
          <a:prstGeom prst="downArrow">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C00000"/>
              </a:solidFill>
            </a:endParaRPr>
          </a:p>
        </p:txBody>
      </p:sp>
      <p:sp>
        <p:nvSpPr>
          <p:cNvPr id="43" name="Down Arrow 42"/>
          <p:cNvSpPr/>
          <p:nvPr/>
        </p:nvSpPr>
        <p:spPr>
          <a:xfrm rot="10800000">
            <a:off x="10261817" y="3715468"/>
            <a:ext cx="326719" cy="1979843"/>
          </a:xfrm>
          <a:prstGeom prst="down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rgbClr val="C00000"/>
              </a:solidFill>
            </a:endParaRPr>
          </a:p>
        </p:txBody>
      </p:sp>
      <p:sp>
        <p:nvSpPr>
          <p:cNvPr id="44" name="Title 1"/>
          <p:cNvSpPr txBox="1">
            <a:spLocks/>
          </p:cNvSpPr>
          <p:nvPr/>
        </p:nvSpPr>
        <p:spPr>
          <a:xfrm>
            <a:off x="0" y="0"/>
            <a:ext cx="5595730" cy="10883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i="1" dirty="0" smtClean="0">
                <a:solidFill>
                  <a:srgbClr val="C00000"/>
                </a:solidFill>
              </a:rPr>
              <a:t>assessment: </a:t>
            </a:r>
            <a:r>
              <a:rPr lang="en-US" sz="3800" dirty="0" smtClean="0">
                <a:solidFill>
                  <a:srgbClr val="C00000"/>
                </a:solidFill>
              </a:rPr>
              <a:t>balanced scorecard strategy map</a:t>
            </a:r>
            <a:endParaRPr lang="en-US" sz="3800" dirty="0">
              <a:solidFill>
                <a:srgbClr val="C00000"/>
              </a:solidFill>
            </a:endParaRPr>
          </a:p>
        </p:txBody>
      </p:sp>
      <p:grpSp>
        <p:nvGrpSpPr>
          <p:cNvPr id="47" name="Group 46"/>
          <p:cNvGrpSpPr/>
          <p:nvPr/>
        </p:nvGrpSpPr>
        <p:grpSpPr>
          <a:xfrm>
            <a:off x="5583609" y="129228"/>
            <a:ext cx="6214139" cy="769441"/>
            <a:chOff x="4907748" y="129228"/>
            <a:chExt cx="6214139" cy="769441"/>
          </a:xfrm>
        </p:grpSpPr>
        <p:sp>
          <p:nvSpPr>
            <p:cNvPr id="36" name="TextBox 35"/>
            <p:cNvSpPr txBox="1"/>
            <p:nvPr/>
          </p:nvSpPr>
          <p:spPr>
            <a:xfrm>
              <a:off x="4907748" y="129228"/>
              <a:ext cx="6214139" cy="769441"/>
            </a:xfrm>
            <a:prstGeom prst="rect">
              <a:avLst/>
            </a:prstGeom>
            <a:noFill/>
            <a:ln>
              <a:noFill/>
            </a:ln>
            <a:scene3d>
              <a:camera prst="orthographicFront"/>
              <a:lightRig rig="threePt" dir="t"/>
            </a:scene3d>
            <a:sp3d>
              <a:bevelT/>
            </a:sp3d>
          </p:spPr>
          <p:txBody>
            <a:bodyPr wrap="square" rtlCol="0">
              <a:spAutoFit/>
            </a:bodyPr>
            <a:lstStyle/>
            <a:p>
              <a:pPr algn="ctr"/>
              <a:r>
                <a:rPr lang="en-US" sz="2200" i="1" dirty="0" smtClean="0"/>
                <a:t>the </a:t>
              </a:r>
              <a:r>
                <a:rPr lang="en-US" sz="2200" i="1" dirty="0"/>
                <a:t>mission and vision are the drivers of the </a:t>
              </a:r>
              <a:r>
                <a:rPr lang="en-US" sz="2200" i="1" dirty="0" smtClean="0"/>
                <a:t>map, </a:t>
              </a:r>
            </a:p>
            <a:p>
              <a:pPr algn="ctr"/>
              <a:r>
                <a:rPr lang="en-US" sz="2200" i="1" dirty="0" smtClean="0"/>
                <a:t>from </a:t>
              </a:r>
              <a:r>
                <a:rPr lang="en-US" sz="2200" i="1" dirty="0"/>
                <a:t>the top down and the bottom </a:t>
              </a:r>
              <a:r>
                <a:rPr lang="en-US" sz="2200" i="1" dirty="0" smtClean="0"/>
                <a:t>up</a:t>
              </a:r>
              <a:endParaRPr lang="en-US" sz="2200" i="1" dirty="0"/>
            </a:p>
          </p:txBody>
        </p:sp>
        <p:cxnSp>
          <p:nvCxnSpPr>
            <p:cNvPr id="15" name="Straight Connector 14"/>
            <p:cNvCxnSpPr/>
            <p:nvPr/>
          </p:nvCxnSpPr>
          <p:spPr>
            <a:xfrm>
              <a:off x="5093383" y="129229"/>
              <a:ext cx="5814736"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093383" y="892067"/>
              <a:ext cx="5814736"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822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57400" y="4926265"/>
            <a:ext cx="8001000" cy="68580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w="12700">
            <a:solidFill>
              <a:schemeClr val="accent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ounded Rectangle 25"/>
          <p:cNvSpPr/>
          <p:nvPr/>
        </p:nvSpPr>
        <p:spPr>
          <a:xfrm>
            <a:off x="3600736" y="5058067"/>
            <a:ext cx="2057400" cy="457200"/>
          </a:xfrm>
          <a:prstGeom prst="roundRect">
            <a:avLst/>
          </a:prstGeom>
          <a:solidFill>
            <a:schemeClr val="bg1">
              <a:lumMod val="85000"/>
            </a:schemeClr>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solidFill>
                  <a:schemeClr val="bg1"/>
                </a:solidFill>
              </a:rPr>
              <a:t>Effectively implement reorganization and strategic plan implementation</a:t>
            </a:r>
          </a:p>
        </p:txBody>
      </p:sp>
      <p:sp>
        <p:nvSpPr>
          <p:cNvPr id="27" name="Rounded Rectangle 26"/>
          <p:cNvSpPr/>
          <p:nvPr/>
        </p:nvSpPr>
        <p:spPr>
          <a:xfrm>
            <a:off x="6879858" y="5058067"/>
            <a:ext cx="2057400" cy="457200"/>
          </a:xfrm>
          <a:prstGeom prst="roundRect">
            <a:avLst/>
          </a:prstGeom>
          <a:solidFill>
            <a:schemeClr val="bg1">
              <a:lumMod val="85000"/>
            </a:schemeClr>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b="1" dirty="0">
                <a:solidFill>
                  <a:schemeClr val="bg1"/>
                </a:solidFill>
              </a:rPr>
              <a:t>T.1. </a:t>
            </a:r>
            <a:r>
              <a:rPr lang="en-US" sz="900" dirty="0">
                <a:solidFill>
                  <a:schemeClr val="bg1"/>
                </a:solidFill>
              </a:rPr>
              <a:t>Implement service assessment and accountability to the CWRU community</a:t>
            </a:r>
          </a:p>
        </p:txBody>
      </p:sp>
      <p:sp>
        <p:nvSpPr>
          <p:cNvPr id="12" name="Rectangle 11"/>
          <p:cNvSpPr/>
          <p:nvPr/>
        </p:nvSpPr>
        <p:spPr>
          <a:xfrm>
            <a:off x="2057400" y="2969304"/>
            <a:ext cx="8001000" cy="1858090"/>
          </a:xfrm>
          <a:prstGeom prst="rect">
            <a:avLst/>
          </a:prstGeom>
          <a:solidFill>
            <a:schemeClr val="bg1">
              <a:lumMod val="85000"/>
            </a:schemeClr>
          </a:solidFill>
          <a:ln w="12700">
            <a:solidFill>
              <a:schemeClr val="accent4"/>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4896136" y="3194183"/>
            <a:ext cx="2286000" cy="155701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7424619" y="3194184"/>
            <a:ext cx="2286000" cy="1557009"/>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Rectangle 15"/>
          <p:cNvSpPr/>
          <p:nvPr/>
        </p:nvSpPr>
        <p:spPr>
          <a:xfrm>
            <a:off x="2381536" y="3194183"/>
            <a:ext cx="2286000" cy="155701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3" name="Rounded Rectangle 32"/>
          <p:cNvSpPr/>
          <p:nvPr/>
        </p:nvSpPr>
        <p:spPr>
          <a:xfrm>
            <a:off x="2569890" y="3455794"/>
            <a:ext cx="1978018" cy="470101"/>
          </a:xfrm>
          <a:prstGeom prst="roundRect">
            <a:avLst/>
          </a:prstGeom>
          <a:solidFill>
            <a:schemeClr val="bg1">
              <a:lumMod val="85000"/>
            </a:schemeClr>
          </a:solidFill>
          <a:ln w="127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chemeClr val="bg1"/>
                </a:solidFill>
              </a:rPr>
              <a:t>I.2. </a:t>
            </a:r>
            <a:r>
              <a:rPr lang="en-US" sz="1000" dirty="0" smtClean="0">
                <a:solidFill>
                  <a:schemeClr val="bg1"/>
                </a:solidFill>
              </a:rPr>
              <a:t>Expand special </a:t>
            </a:r>
            <a:r>
              <a:rPr lang="en-US" sz="1000" dirty="0">
                <a:solidFill>
                  <a:schemeClr val="bg1"/>
                </a:solidFill>
              </a:rPr>
              <a:t>collections and explore opportunities to grow the use of archival materials</a:t>
            </a:r>
          </a:p>
        </p:txBody>
      </p:sp>
      <p:sp>
        <p:nvSpPr>
          <p:cNvPr id="8" name="Rectangle 7"/>
          <p:cNvSpPr/>
          <p:nvPr/>
        </p:nvSpPr>
        <p:spPr>
          <a:xfrm>
            <a:off x="2057401" y="1741609"/>
            <a:ext cx="3821229" cy="114300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ectangle 12"/>
          <p:cNvSpPr/>
          <p:nvPr/>
        </p:nvSpPr>
        <p:spPr>
          <a:xfrm>
            <a:off x="6115336" y="1741609"/>
            <a:ext cx="3943064" cy="1143000"/>
          </a:xfrm>
          <a:prstGeom prst="rect">
            <a:avLst/>
          </a:prstGeom>
          <a:gradFill>
            <a:gsLst>
              <a:gs pos="0">
                <a:srgbClr val="002060">
                  <a:lumMod val="84000"/>
                  <a:lumOff val="16000"/>
                </a:srgbClr>
              </a:gs>
              <a:gs pos="59000">
                <a:srgbClr val="002060">
                  <a:lumMod val="84000"/>
                  <a:lumOff val="16000"/>
                  <a:alpha val="54000"/>
                </a:srgbClr>
              </a:gs>
              <a:gs pos="100000">
                <a:srgbClr val="002060">
                  <a:lumMod val="84000"/>
                  <a:lumOff val="16000"/>
                  <a:alpha val="44000"/>
                </a:srgbClr>
              </a:gs>
            </a:gsLst>
            <a:lin ang="16200000" scaled="0"/>
          </a:gradFill>
          <a:ln>
            <a:solidFill>
              <a:schemeClr val="accent4"/>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ounded Rectangle 9"/>
          <p:cNvSpPr/>
          <p:nvPr/>
        </p:nvSpPr>
        <p:spPr>
          <a:xfrm>
            <a:off x="4743175" y="2023059"/>
            <a:ext cx="1097280" cy="731520"/>
          </a:xfrm>
          <a:prstGeom prst="roundRect">
            <a:avLst/>
          </a:prstGeom>
          <a:solidFill>
            <a:schemeClr val="bg1">
              <a:lumMod val="85000"/>
            </a:schemeClr>
          </a:solidFill>
          <a:ln w="12700">
            <a:solidFill>
              <a:srgbClr val="FFFF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chemeClr val="bg1"/>
                </a:solidFill>
              </a:rPr>
              <a:t>I.5. </a:t>
            </a:r>
            <a:r>
              <a:rPr lang="en-US" sz="1000" dirty="0">
                <a:solidFill>
                  <a:schemeClr val="bg1"/>
                </a:solidFill>
              </a:rPr>
              <a:t>Become the campus destination for intellectual pursuits</a:t>
            </a:r>
          </a:p>
        </p:txBody>
      </p:sp>
      <p:sp>
        <p:nvSpPr>
          <p:cNvPr id="24" name="Rounded Rectangle 23"/>
          <p:cNvSpPr/>
          <p:nvPr/>
        </p:nvSpPr>
        <p:spPr>
          <a:xfrm>
            <a:off x="8869806" y="2023059"/>
            <a:ext cx="1097280" cy="731520"/>
          </a:xfrm>
          <a:prstGeom prst="roundRect">
            <a:avLst/>
          </a:prstGeom>
          <a:solidFill>
            <a:schemeClr val="bg1">
              <a:lumMod val="85000"/>
            </a:schemeClr>
          </a:solidFill>
          <a:ln w="127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solidFill>
                  <a:schemeClr val="bg1"/>
                </a:solidFill>
              </a:rPr>
              <a:t>Create financially sustainable services</a:t>
            </a:r>
          </a:p>
        </p:txBody>
      </p:sp>
      <p:sp>
        <p:nvSpPr>
          <p:cNvPr id="28" name="Rounded Rectangle 27"/>
          <p:cNvSpPr/>
          <p:nvPr/>
        </p:nvSpPr>
        <p:spPr>
          <a:xfrm>
            <a:off x="6209985" y="2023059"/>
            <a:ext cx="1371600" cy="731520"/>
          </a:xfrm>
          <a:prstGeom prst="roundRect">
            <a:avLst/>
          </a:prstGeom>
          <a:solidFill>
            <a:schemeClr val="bg1">
              <a:lumMod val="85000"/>
            </a:schemeClr>
          </a:solidFill>
          <a:ln w="127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b="1" dirty="0">
                <a:solidFill>
                  <a:schemeClr val="bg1"/>
                </a:solidFill>
              </a:rPr>
              <a:t>T.2. </a:t>
            </a:r>
            <a:r>
              <a:rPr lang="en-US" sz="1000" dirty="0">
                <a:solidFill>
                  <a:schemeClr val="bg1"/>
                </a:solidFill>
              </a:rPr>
              <a:t>Grow services through an expanded development program</a:t>
            </a:r>
          </a:p>
        </p:txBody>
      </p:sp>
      <p:sp>
        <p:nvSpPr>
          <p:cNvPr id="65" name="Rounded Rectangle 64"/>
          <p:cNvSpPr/>
          <p:nvPr/>
        </p:nvSpPr>
        <p:spPr>
          <a:xfrm>
            <a:off x="3438636" y="2023059"/>
            <a:ext cx="1190800" cy="731520"/>
          </a:xfrm>
          <a:prstGeom prst="roundRect">
            <a:avLst/>
          </a:prstGeom>
          <a:solidFill>
            <a:schemeClr val="bg1">
              <a:lumMod val="85000"/>
            </a:schemeClr>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b="1" dirty="0">
                <a:solidFill>
                  <a:schemeClr val="bg1"/>
                </a:solidFill>
              </a:rPr>
              <a:t>I.3.</a:t>
            </a:r>
            <a:r>
              <a:rPr lang="en-US" sz="1000" dirty="0">
                <a:solidFill>
                  <a:schemeClr val="bg1"/>
                </a:solidFill>
              </a:rPr>
              <a:t> Define and deploy a digital learning and research strategy</a:t>
            </a:r>
          </a:p>
        </p:txBody>
      </p:sp>
      <p:sp>
        <p:nvSpPr>
          <p:cNvPr id="9" name="Rounded Rectangle 8"/>
          <p:cNvSpPr/>
          <p:nvPr/>
        </p:nvSpPr>
        <p:spPr>
          <a:xfrm>
            <a:off x="2205252" y="2023059"/>
            <a:ext cx="1097280" cy="731520"/>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a:solidFill>
                  <a:schemeClr val="tx1"/>
                </a:solidFill>
              </a:rPr>
              <a:t>I.2. Expand availability of and access to scholarly content</a:t>
            </a:r>
          </a:p>
        </p:txBody>
      </p:sp>
      <p:sp>
        <p:nvSpPr>
          <p:cNvPr id="14" name="TextBox 13"/>
          <p:cNvSpPr txBox="1"/>
          <p:nvPr/>
        </p:nvSpPr>
        <p:spPr>
          <a:xfrm>
            <a:off x="6150585" y="1742651"/>
            <a:ext cx="1744067" cy="307777"/>
          </a:xfrm>
          <a:prstGeom prst="rect">
            <a:avLst/>
          </a:prstGeom>
          <a:noFill/>
        </p:spPr>
        <p:txBody>
          <a:bodyPr wrap="none" rtlCol="0">
            <a:spAutoFit/>
          </a:bodyPr>
          <a:lstStyle/>
          <a:p>
            <a:r>
              <a:rPr lang="en-US" sz="1400" b="1" dirty="0">
                <a:solidFill>
                  <a:schemeClr val="bg1"/>
                </a:solidFill>
              </a:rPr>
              <a:t>Financial Perspective</a:t>
            </a:r>
          </a:p>
        </p:txBody>
      </p:sp>
      <p:sp>
        <p:nvSpPr>
          <p:cNvPr id="15" name="TextBox 14"/>
          <p:cNvSpPr txBox="1"/>
          <p:nvPr/>
        </p:nvSpPr>
        <p:spPr>
          <a:xfrm>
            <a:off x="2238369" y="2933441"/>
            <a:ext cx="2724733" cy="307777"/>
          </a:xfrm>
          <a:prstGeom prst="rect">
            <a:avLst/>
          </a:prstGeom>
          <a:noFill/>
        </p:spPr>
        <p:txBody>
          <a:bodyPr wrap="square" rtlCol="0">
            <a:spAutoFit/>
          </a:bodyPr>
          <a:lstStyle/>
          <a:p>
            <a:r>
              <a:rPr lang="en-US" sz="1400" b="1" dirty="0"/>
              <a:t>Services and Engagement</a:t>
            </a:r>
          </a:p>
        </p:txBody>
      </p:sp>
      <p:sp>
        <p:nvSpPr>
          <p:cNvPr id="19" name="TextBox 18"/>
          <p:cNvSpPr txBox="1"/>
          <p:nvPr/>
        </p:nvSpPr>
        <p:spPr>
          <a:xfrm>
            <a:off x="2381536" y="3194185"/>
            <a:ext cx="2286000" cy="246221"/>
          </a:xfrm>
          <a:prstGeom prst="rect">
            <a:avLst/>
          </a:prstGeom>
          <a:noFill/>
        </p:spPr>
        <p:txBody>
          <a:bodyPr wrap="square" rtlCol="0">
            <a:spAutoFit/>
          </a:bodyPr>
          <a:lstStyle/>
          <a:p>
            <a:pPr algn="ctr"/>
            <a:r>
              <a:rPr lang="en-US" sz="1000" b="1" dirty="0">
                <a:solidFill>
                  <a:schemeClr val="bg1"/>
                </a:solidFill>
              </a:rPr>
              <a:t>Collection</a:t>
            </a:r>
          </a:p>
        </p:txBody>
      </p:sp>
      <p:sp>
        <p:nvSpPr>
          <p:cNvPr id="20" name="TextBox 19"/>
          <p:cNvSpPr txBox="1"/>
          <p:nvPr/>
        </p:nvSpPr>
        <p:spPr>
          <a:xfrm>
            <a:off x="4896136" y="3194185"/>
            <a:ext cx="2286000" cy="246221"/>
          </a:xfrm>
          <a:prstGeom prst="rect">
            <a:avLst/>
          </a:prstGeom>
          <a:noFill/>
        </p:spPr>
        <p:txBody>
          <a:bodyPr wrap="square" rtlCol="0">
            <a:spAutoFit/>
          </a:bodyPr>
          <a:lstStyle/>
          <a:p>
            <a:pPr algn="ctr"/>
            <a:r>
              <a:rPr lang="en-US" sz="1000" b="1" dirty="0">
                <a:solidFill>
                  <a:schemeClr val="bg1"/>
                </a:solidFill>
              </a:rPr>
              <a:t>Connection</a:t>
            </a:r>
          </a:p>
        </p:txBody>
      </p:sp>
      <p:sp>
        <p:nvSpPr>
          <p:cNvPr id="21" name="TextBox 20"/>
          <p:cNvSpPr txBox="1"/>
          <p:nvPr/>
        </p:nvSpPr>
        <p:spPr>
          <a:xfrm>
            <a:off x="7887785" y="3194185"/>
            <a:ext cx="1354858" cy="246221"/>
          </a:xfrm>
          <a:prstGeom prst="rect">
            <a:avLst/>
          </a:prstGeom>
          <a:noFill/>
        </p:spPr>
        <p:txBody>
          <a:bodyPr wrap="none" rtlCol="0">
            <a:spAutoFit/>
          </a:bodyPr>
          <a:lstStyle/>
          <a:p>
            <a:pPr algn="ctr"/>
            <a:r>
              <a:rPr lang="en-US" sz="1000" b="1" dirty="0">
                <a:solidFill>
                  <a:schemeClr val="bg1"/>
                </a:solidFill>
              </a:rPr>
              <a:t>Creation and Curation</a:t>
            </a:r>
          </a:p>
        </p:txBody>
      </p:sp>
      <p:sp>
        <p:nvSpPr>
          <p:cNvPr id="22" name="TextBox 21"/>
          <p:cNvSpPr txBox="1"/>
          <p:nvPr/>
        </p:nvSpPr>
        <p:spPr>
          <a:xfrm>
            <a:off x="2209800" y="4981867"/>
            <a:ext cx="1314736" cy="523220"/>
          </a:xfrm>
          <a:prstGeom prst="rect">
            <a:avLst/>
          </a:prstGeom>
          <a:noFill/>
        </p:spPr>
        <p:txBody>
          <a:bodyPr wrap="square" rtlCol="0">
            <a:spAutoFit/>
          </a:bodyPr>
          <a:lstStyle/>
          <a:p>
            <a:r>
              <a:rPr lang="en-US" sz="1400" b="1" dirty="0" smtClean="0">
                <a:solidFill>
                  <a:schemeClr val="bg1"/>
                </a:solidFill>
              </a:rPr>
              <a:t>Learning &amp;</a:t>
            </a:r>
            <a:endParaRPr lang="en-US" sz="1400" b="1" dirty="0">
              <a:solidFill>
                <a:schemeClr val="bg1"/>
              </a:solidFill>
            </a:endParaRPr>
          </a:p>
          <a:p>
            <a:r>
              <a:rPr lang="en-US" sz="1400" b="1" dirty="0">
                <a:solidFill>
                  <a:schemeClr val="bg1"/>
                </a:solidFill>
              </a:rPr>
              <a:t>Growth</a:t>
            </a:r>
          </a:p>
        </p:txBody>
      </p:sp>
      <p:sp>
        <p:nvSpPr>
          <p:cNvPr id="23" name="TextBox 22"/>
          <p:cNvSpPr txBox="1"/>
          <p:nvPr/>
        </p:nvSpPr>
        <p:spPr>
          <a:xfrm>
            <a:off x="2143300" y="1741610"/>
            <a:ext cx="1801262" cy="307777"/>
          </a:xfrm>
          <a:prstGeom prst="rect">
            <a:avLst/>
          </a:prstGeom>
          <a:noFill/>
        </p:spPr>
        <p:txBody>
          <a:bodyPr wrap="none" rtlCol="0">
            <a:spAutoFit/>
          </a:bodyPr>
          <a:lstStyle/>
          <a:p>
            <a:r>
              <a:rPr lang="en-US" sz="1400" b="1" dirty="0">
                <a:solidFill>
                  <a:schemeClr val="bg1"/>
                </a:solidFill>
              </a:rPr>
              <a:t>Customer Perspective</a:t>
            </a:r>
          </a:p>
        </p:txBody>
      </p:sp>
      <p:sp>
        <p:nvSpPr>
          <p:cNvPr id="25" name="Rounded Rectangle 24"/>
          <p:cNvSpPr/>
          <p:nvPr/>
        </p:nvSpPr>
        <p:spPr>
          <a:xfrm>
            <a:off x="5133695" y="3457798"/>
            <a:ext cx="1905000" cy="468097"/>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b="1" dirty="0">
                <a:solidFill>
                  <a:srgbClr val="C00000"/>
                </a:solidFill>
              </a:rPr>
              <a:t>C.2.  </a:t>
            </a:r>
            <a:r>
              <a:rPr lang="en-US" sz="1000" b="1" dirty="0">
                <a:solidFill>
                  <a:schemeClr val="tx1"/>
                </a:solidFill>
              </a:rPr>
              <a:t>Create a strategic alumni and community engagement plan</a:t>
            </a:r>
          </a:p>
        </p:txBody>
      </p:sp>
      <p:sp>
        <p:nvSpPr>
          <p:cNvPr id="29" name="Rounded Rectangle 28"/>
          <p:cNvSpPr/>
          <p:nvPr/>
        </p:nvSpPr>
        <p:spPr>
          <a:xfrm>
            <a:off x="7689247" y="4145760"/>
            <a:ext cx="1864048" cy="470101"/>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b="1" dirty="0">
                <a:solidFill>
                  <a:srgbClr val="C00000"/>
                </a:solidFill>
              </a:rPr>
              <a:t>D.1. &amp; D.2.  </a:t>
            </a:r>
            <a:r>
              <a:rPr lang="en-US" sz="1000" b="1" dirty="0">
                <a:solidFill>
                  <a:schemeClr val="tx1"/>
                </a:solidFill>
              </a:rPr>
              <a:t>Create and implement global resources and diversity plan</a:t>
            </a:r>
          </a:p>
        </p:txBody>
      </p:sp>
      <p:sp>
        <p:nvSpPr>
          <p:cNvPr id="31" name="Rounded Rectangle 30"/>
          <p:cNvSpPr/>
          <p:nvPr/>
        </p:nvSpPr>
        <p:spPr>
          <a:xfrm>
            <a:off x="7689247" y="3455794"/>
            <a:ext cx="1864048" cy="533401"/>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b="1" dirty="0">
                <a:solidFill>
                  <a:srgbClr val="C00000"/>
                </a:solidFill>
              </a:rPr>
              <a:t>I.1. </a:t>
            </a:r>
            <a:r>
              <a:rPr lang="en-US" sz="1000" b="1" dirty="0">
                <a:solidFill>
                  <a:schemeClr val="tx1"/>
                </a:solidFill>
              </a:rPr>
              <a:t>Transform </a:t>
            </a:r>
            <a:r>
              <a:rPr lang="en-US" sz="1000" b="1" dirty="0" smtClean="0">
                <a:solidFill>
                  <a:schemeClr val="tx1"/>
                </a:solidFill>
              </a:rPr>
              <a:t>service </a:t>
            </a:r>
            <a:r>
              <a:rPr lang="en-US" sz="1000" b="1" dirty="0">
                <a:solidFill>
                  <a:schemeClr val="tx1"/>
                </a:solidFill>
              </a:rPr>
              <a:t>design &amp; delivery by researching needs of CWRU community</a:t>
            </a:r>
          </a:p>
        </p:txBody>
      </p:sp>
      <p:sp>
        <p:nvSpPr>
          <p:cNvPr id="32" name="Rounded Rectangle 31"/>
          <p:cNvSpPr/>
          <p:nvPr/>
        </p:nvSpPr>
        <p:spPr>
          <a:xfrm>
            <a:off x="2569890" y="4145760"/>
            <a:ext cx="1978018" cy="470101"/>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b="1" dirty="0">
                <a:solidFill>
                  <a:srgbClr val="C00000"/>
                </a:solidFill>
              </a:rPr>
              <a:t>C.1. </a:t>
            </a:r>
            <a:r>
              <a:rPr lang="en-US" sz="1000" b="1" dirty="0">
                <a:solidFill>
                  <a:schemeClr val="tx1"/>
                </a:solidFill>
              </a:rPr>
              <a:t>Strengthen external content partnerships</a:t>
            </a:r>
          </a:p>
        </p:txBody>
      </p:sp>
      <p:sp>
        <p:nvSpPr>
          <p:cNvPr id="66" name="Rounded Rectangle 65"/>
          <p:cNvSpPr/>
          <p:nvPr/>
        </p:nvSpPr>
        <p:spPr>
          <a:xfrm>
            <a:off x="5109470" y="4140634"/>
            <a:ext cx="1929225" cy="475227"/>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b="1" dirty="0">
                <a:solidFill>
                  <a:srgbClr val="C00000"/>
                </a:solidFill>
              </a:rPr>
              <a:t>I.4.</a:t>
            </a:r>
            <a:r>
              <a:rPr lang="en-US" sz="1000" b="1" dirty="0">
                <a:solidFill>
                  <a:schemeClr val="tx1"/>
                </a:solidFill>
              </a:rPr>
              <a:t> Increase student fluency in knowledge discovery and processing</a:t>
            </a:r>
          </a:p>
        </p:txBody>
      </p:sp>
      <p:sp>
        <p:nvSpPr>
          <p:cNvPr id="34" name="Rounded Rectangle 33"/>
          <p:cNvSpPr/>
          <p:nvPr/>
        </p:nvSpPr>
        <p:spPr>
          <a:xfrm>
            <a:off x="7681086" y="2023059"/>
            <a:ext cx="1097280" cy="731520"/>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b="1" dirty="0">
                <a:solidFill>
                  <a:srgbClr val="C00000"/>
                </a:solidFill>
              </a:rPr>
              <a:t>I.2. </a:t>
            </a:r>
            <a:r>
              <a:rPr lang="en-US" sz="1000" b="1" dirty="0">
                <a:solidFill>
                  <a:schemeClr val="tx1"/>
                </a:solidFill>
              </a:rPr>
              <a:t>Create a new library materials allocation formula</a:t>
            </a:r>
          </a:p>
        </p:txBody>
      </p:sp>
      <p:sp>
        <p:nvSpPr>
          <p:cNvPr id="35" name="Down Arrow 34"/>
          <p:cNvSpPr/>
          <p:nvPr/>
        </p:nvSpPr>
        <p:spPr>
          <a:xfrm>
            <a:off x="1654482" y="1659210"/>
            <a:ext cx="326719" cy="1979843"/>
          </a:xfrm>
          <a:prstGeom prst="downArrow">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Down Arrow 40"/>
          <p:cNvSpPr/>
          <p:nvPr/>
        </p:nvSpPr>
        <p:spPr>
          <a:xfrm rot="10800000">
            <a:off x="1654481" y="3723719"/>
            <a:ext cx="326719" cy="1979843"/>
          </a:xfrm>
          <a:prstGeom prst="downArrow">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Down Arrow 41"/>
          <p:cNvSpPr/>
          <p:nvPr/>
        </p:nvSpPr>
        <p:spPr>
          <a:xfrm>
            <a:off x="10199841" y="1659210"/>
            <a:ext cx="326719" cy="1979843"/>
          </a:xfrm>
          <a:prstGeom prst="downArrow">
            <a:avLst/>
          </a:prstGeom>
          <a:solidFill>
            <a:schemeClr val="accent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Down Arrow 42"/>
          <p:cNvSpPr/>
          <p:nvPr/>
        </p:nvSpPr>
        <p:spPr>
          <a:xfrm rot="10800000">
            <a:off x="10199840" y="3723719"/>
            <a:ext cx="326719" cy="1979843"/>
          </a:xfrm>
          <a:prstGeom prst="downArrow">
            <a:avLst/>
          </a:prstGeo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Pentagon 37"/>
          <p:cNvSpPr/>
          <p:nvPr/>
        </p:nvSpPr>
        <p:spPr>
          <a:xfrm>
            <a:off x="2906297" y="130895"/>
            <a:ext cx="6449664" cy="943785"/>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accent5">
                    <a:lumMod val="75000"/>
                  </a:schemeClr>
                </a:solidFill>
                <a:latin typeface="+mj-lt"/>
              </a:rPr>
              <a:t>s</a:t>
            </a:r>
            <a:r>
              <a:rPr lang="en-US" sz="3600" i="1" dirty="0" smtClean="0">
                <a:solidFill>
                  <a:schemeClr val="accent5">
                    <a:lumMod val="75000"/>
                  </a:schemeClr>
                </a:solidFill>
                <a:latin typeface="+mj-lt"/>
              </a:rPr>
              <a:t>trategy map example:</a:t>
            </a:r>
          </a:p>
          <a:p>
            <a:pPr algn="ctr"/>
            <a:r>
              <a:rPr lang="en-US" sz="3600" dirty="0" smtClean="0">
                <a:solidFill>
                  <a:schemeClr val="accent5">
                    <a:lumMod val="75000"/>
                  </a:schemeClr>
                </a:solidFill>
                <a:latin typeface="+mj-lt"/>
              </a:rPr>
              <a:t>Research </a:t>
            </a:r>
            <a:r>
              <a:rPr lang="en-US" sz="3600" dirty="0">
                <a:solidFill>
                  <a:schemeClr val="accent5">
                    <a:lumMod val="75000"/>
                  </a:schemeClr>
                </a:solidFill>
                <a:latin typeface="+mj-lt"/>
              </a:rPr>
              <a:t>Services Team</a:t>
            </a:r>
          </a:p>
        </p:txBody>
      </p:sp>
      <p:sp>
        <p:nvSpPr>
          <p:cNvPr id="44" name="Rectangle 43"/>
          <p:cNvSpPr/>
          <p:nvPr/>
        </p:nvSpPr>
        <p:spPr>
          <a:xfrm>
            <a:off x="1676400" y="1163578"/>
            <a:ext cx="8839200" cy="457200"/>
          </a:xfrm>
          <a:prstGeom prst="rect">
            <a:avLst/>
          </a:prstGeom>
          <a:solidFill>
            <a:schemeClr val="accent2">
              <a:lumMod val="50000"/>
            </a:schemeClr>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45" name="TextBox 44"/>
          <p:cNvSpPr txBox="1"/>
          <p:nvPr/>
        </p:nvSpPr>
        <p:spPr>
          <a:xfrm>
            <a:off x="1676400" y="1206024"/>
            <a:ext cx="8839200" cy="369332"/>
          </a:xfrm>
          <a:prstGeom prst="rect">
            <a:avLst/>
          </a:prstGeom>
          <a:solidFill>
            <a:schemeClr val="accent2">
              <a:lumMod val="50000"/>
            </a:schemeClr>
          </a:solidFill>
        </p:spPr>
        <p:txBody>
          <a:bodyPr wrap="square" rtlCol="0">
            <a:spAutoFit/>
          </a:bodyPr>
          <a:lstStyle/>
          <a:p>
            <a:pPr algn="ctr"/>
            <a:r>
              <a:rPr lang="en-US" dirty="0">
                <a:solidFill>
                  <a:schemeClr val="bg1"/>
                </a:solidFill>
              </a:rPr>
              <a:t>Mission: </a:t>
            </a:r>
            <a:r>
              <a:rPr lang="en-US" dirty="0" smtClean="0">
                <a:solidFill>
                  <a:schemeClr val="bg1"/>
                </a:solidFill>
              </a:rPr>
              <a:t>the </a:t>
            </a:r>
            <a:r>
              <a:rPr lang="en-US" dirty="0">
                <a:solidFill>
                  <a:schemeClr val="bg1"/>
                </a:solidFill>
              </a:rPr>
              <a:t>knowledge and creativity commons of </a:t>
            </a:r>
            <a:r>
              <a:rPr lang="en-US" dirty="0" smtClean="0">
                <a:solidFill>
                  <a:schemeClr val="bg1"/>
                </a:solidFill>
              </a:rPr>
              <a:t>the University</a:t>
            </a:r>
            <a:endParaRPr lang="en-US" dirty="0">
              <a:solidFill>
                <a:schemeClr val="bg1"/>
              </a:solidFill>
            </a:endParaRPr>
          </a:p>
        </p:txBody>
      </p:sp>
      <p:sp>
        <p:nvSpPr>
          <p:cNvPr id="46" name="Rectangle 45"/>
          <p:cNvSpPr/>
          <p:nvPr/>
        </p:nvSpPr>
        <p:spPr>
          <a:xfrm>
            <a:off x="1666595" y="5743867"/>
            <a:ext cx="8839200" cy="457200"/>
          </a:xfrm>
          <a:prstGeom prst="rect">
            <a:avLst/>
          </a:prstGeom>
          <a:solidFill>
            <a:schemeClr val="accent6">
              <a:lumMod val="50000"/>
            </a:schemeClr>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7" name="Rectangle 46"/>
          <p:cNvSpPr/>
          <p:nvPr/>
        </p:nvSpPr>
        <p:spPr>
          <a:xfrm>
            <a:off x="1619536" y="5788228"/>
            <a:ext cx="8991600" cy="369332"/>
          </a:xfrm>
          <a:prstGeom prst="rect">
            <a:avLst/>
          </a:prstGeom>
        </p:spPr>
        <p:txBody>
          <a:bodyPr wrap="square">
            <a:spAutoFit/>
          </a:bodyPr>
          <a:lstStyle/>
          <a:p>
            <a:pPr algn="ctr"/>
            <a:r>
              <a:rPr lang="en-US" dirty="0">
                <a:solidFill>
                  <a:schemeClr val="bg1"/>
                </a:solidFill>
              </a:rPr>
              <a:t>Vision: </a:t>
            </a:r>
            <a:r>
              <a:rPr lang="en-US" dirty="0" smtClean="0">
                <a:solidFill>
                  <a:schemeClr val="bg1"/>
                </a:solidFill>
              </a:rPr>
              <a:t>the </a:t>
            </a:r>
            <a:r>
              <a:rPr lang="en-US" dirty="0">
                <a:solidFill>
                  <a:schemeClr val="bg1"/>
                </a:solidFill>
              </a:rPr>
              <a:t>information laboratory for knowledge collection, connection, creation &amp; curation</a:t>
            </a:r>
          </a:p>
        </p:txBody>
      </p:sp>
    </p:spTree>
    <p:extLst>
      <p:ext uri="{BB962C8B-B14F-4D97-AF65-F5344CB8AC3E}">
        <p14:creationId xmlns:p14="http://schemas.microsoft.com/office/powerpoint/2010/main" val="41466791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50762288"/>
              </p:ext>
            </p:extLst>
          </p:nvPr>
        </p:nvGraphicFramePr>
        <p:xfrm>
          <a:off x="338847" y="1139917"/>
          <a:ext cx="11275978" cy="2996608"/>
        </p:xfrm>
        <a:graphic>
          <a:graphicData uri="http://schemas.openxmlformats.org/drawingml/2006/table">
            <a:tbl>
              <a:tblPr>
                <a:effectLst/>
                <a:tableStyleId>{F5AB1C69-6EDB-4FF4-983F-18BD219EF322}</a:tableStyleId>
              </a:tblPr>
              <a:tblGrid>
                <a:gridCol w="71842"/>
                <a:gridCol w="898014"/>
                <a:gridCol w="10306122"/>
              </a:tblGrid>
              <a:tr h="228599">
                <a:tc gridSpan="3">
                  <a:txBody>
                    <a:bodyPr/>
                    <a:lstStyle/>
                    <a:p>
                      <a:pPr algn="l" fontAlgn="b"/>
                      <a:r>
                        <a:rPr lang="en-US" sz="1600" b="1" u="none" strike="noStrike" dirty="0">
                          <a:effectLst/>
                        </a:rPr>
                        <a:t>Customer Perspective</a:t>
                      </a:r>
                      <a:endParaRPr lang="en-US" sz="1600" b="1" i="0" u="none" strike="noStrike" dirty="0">
                        <a:solidFill>
                          <a:srgbClr val="000000"/>
                        </a:solidFill>
                        <a:effectLst/>
                        <a:latin typeface="Calibri"/>
                      </a:endParaRPr>
                    </a:p>
                  </a:txBody>
                  <a:tcPr marL="9525" marR="9525" marT="9525" marB="0" anchor="b">
                    <a:solidFill>
                      <a:schemeClr val="bg1"/>
                    </a:solidFill>
                  </a:tcPr>
                </a:tc>
                <a:tc hMerge="1">
                  <a:txBody>
                    <a:bodyPr/>
                    <a:lstStyle/>
                    <a:p>
                      <a:endParaRPr lang="en-US"/>
                    </a:p>
                  </a:txBody>
                  <a:tcPr/>
                </a:tc>
                <a:tc hMerge="1">
                  <a:txBody>
                    <a:bodyPr/>
                    <a:lstStyle/>
                    <a:p>
                      <a:endParaRPr lang="en-US"/>
                    </a:p>
                  </a:txBody>
                  <a:tcPr/>
                </a:tc>
              </a:tr>
              <a:tr h="289603">
                <a:tc gridSpan="3">
                  <a:txBody>
                    <a:bodyPr/>
                    <a:lstStyle/>
                    <a:p>
                      <a:pPr algn="l" fontAlgn="b"/>
                      <a:r>
                        <a:rPr lang="en-US" sz="1600" b="1" u="none" strike="noStrike" dirty="0">
                          <a:effectLst/>
                        </a:rPr>
                        <a:t>Strategic Objective I2:  Implement a strategy to grow relevant and valuable collections that support teaching and research</a:t>
                      </a:r>
                      <a:endParaRPr lang="en-US" sz="1600" b="1" i="0" u="none" strike="noStrike" dirty="0">
                        <a:solidFill>
                          <a:schemeClr val="accent3">
                            <a:lumMod val="50000"/>
                          </a:schemeClr>
                        </a:solidFill>
                        <a:effectLst/>
                        <a:latin typeface="Calibri"/>
                      </a:endParaRPr>
                    </a:p>
                  </a:txBody>
                  <a:tcPr marL="9525" marR="9525" marT="9525" marB="0" anchor="b">
                    <a:solidFill>
                      <a:schemeClr val="bg1"/>
                    </a:solidFill>
                  </a:tcPr>
                </a:tc>
                <a:tc hMerge="1">
                  <a:txBody>
                    <a:bodyPr/>
                    <a:lstStyle/>
                    <a:p>
                      <a:endParaRPr lang="en-US"/>
                    </a:p>
                  </a:txBody>
                  <a:tcPr/>
                </a:tc>
                <a:tc hMerge="1">
                  <a:txBody>
                    <a:bodyPr/>
                    <a:lstStyle/>
                    <a:p>
                      <a:endParaRPr lang="en-US"/>
                    </a:p>
                  </a:txBody>
                  <a:tcPr/>
                </a:tc>
              </a:tr>
              <a:tr h="447675">
                <a:tc>
                  <a:txBody>
                    <a:bodyPr/>
                    <a:lstStyle/>
                    <a:p>
                      <a:pPr algn="l" fontAlgn="b"/>
                      <a:endParaRPr lang="en-US" sz="1100" b="0" i="0" u="none" strike="noStrike" dirty="0">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Initiative </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Citation analysis of the publications of CWRU recently-tenured faculty and dissertations of CWRU graduate students to measure usage and access to  sources from CWRU physical and online resources.</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Measure </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600" u="none" strike="noStrike" dirty="0">
                          <a:effectLst/>
                        </a:rPr>
                        <a:t>Percentage of works cited that are available through CWRU libraries and online access.</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1500">
                <a:tc>
                  <a:txBody>
                    <a:bodyPr/>
                    <a:lstStyle/>
                    <a:p>
                      <a:pPr algn="l" fontAlgn="b"/>
                      <a:endParaRPr lang="en-US" sz="1100" b="0" i="0" u="none" strike="noStrike">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Target</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First year: 80% of content cited is available through CWRU libraries (physical and online) to establish baseline. Future year's goal: increased percentage and possibly separate book </a:t>
                      </a:r>
                      <a:r>
                        <a:rPr lang="en-US" sz="1600" u="none" strike="noStrike" dirty="0" smtClean="0">
                          <a:effectLst/>
                        </a:rPr>
                        <a:t>vs. </a:t>
                      </a:r>
                      <a:r>
                        <a:rPr lang="en-US" sz="1600" u="none" strike="noStrike" dirty="0">
                          <a:effectLst/>
                        </a:rPr>
                        <a:t>journals comparison.</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150">
                <a:tc>
                  <a:txBody>
                    <a:bodyPr/>
                    <a:lstStyle/>
                    <a:p>
                      <a:pPr algn="l" fontAlgn="b"/>
                      <a:endParaRPr lang="en-US" sz="1100" b="0" i="0" u="none" strike="noStrike" dirty="0">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Initiative</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600" u="none" strike="noStrike" dirty="0">
                          <a:effectLst/>
                        </a:rPr>
                        <a:t>Analysis of </a:t>
                      </a:r>
                      <a:r>
                        <a:rPr lang="en-US" sz="1600" u="none" strike="noStrike" dirty="0" err="1">
                          <a:effectLst/>
                        </a:rPr>
                        <a:t>OhioLINK</a:t>
                      </a:r>
                      <a:r>
                        <a:rPr lang="en-US" sz="1600" u="none" strike="noStrike" dirty="0">
                          <a:effectLst/>
                        </a:rPr>
                        <a:t> and ILL requests made to determine collection gaps so purchasing decisions can be made to add materials in those subject areas.</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l" fontAlgn="b"/>
                      <a:endParaRPr lang="en-US" sz="1100" b="0" i="0" u="none" strike="noStrike">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Measure </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List of items with multiple requests including number of requests, plus price of ILL versus ownership.</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endParaRPr lang="en-US" sz="1100" b="0" i="0" u="none" strike="noStrike">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Target</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100% handling by RSLs and decisions made on all items with multiple requests.</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26196093"/>
              </p:ext>
            </p:extLst>
          </p:nvPr>
        </p:nvGraphicFramePr>
        <p:xfrm>
          <a:off x="338847" y="4385555"/>
          <a:ext cx="11295435" cy="1754505"/>
        </p:xfrm>
        <a:graphic>
          <a:graphicData uri="http://schemas.openxmlformats.org/drawingml/2006/table">
            <a:tbl>
              <a:tblPr>
                <a:tableStyleId>{F5AB1C69-6EDB-4FF4-983F-18BD219EF322}</a:tableStyleId>
              </a:tblPr>
              <a:tblGrid>
                <a:gridCol w="44450"/>
                <a:gridCol w="1074918"/>
                <a:gridCol w="10176067"/>
              </a:tblGrid>
              <a:tr h="100965">
                <a:tc gridSpan="3">
                  <a:txBody>
                    <a:bodyPr/>
                    <a:lstStyle/>
                    <a:p>
                      <a:pPr algn="l" fontAlgn="b"/>
                      <a:r>
                        <a:rPr lang="en-US" sz="1600" b="1" u="none" strike="noStrike" dirty="0" smtClean="0">
                          <a:effectLst/>
                        </a:rPr>
                        <a:t>Services and Engagement Perspective</a:t>
                      </a:r>
                      <a:endParaRPr lang="en-US" sz="1600" b="1" i="0" u="none" strike="noStrike" dirty="0">
                        <a:solidFill>
                          <a:srgbClr val="000000"/>
                        </a:solidFill>
                        <a:effectLst/>
                        <a:latin typeface="Calibri"/>
                      </a:endParaRPr>
                    </a:p>
                  </a:txBody>
                  <a:tcPr marL="9525" marR="9525" marT="9525" marB="0" anchor="b">
                    <a:noFill/>
                  </a:tcPr>
                </a:tc>
                <a:tc hMerge="1">
                  <a:txBody>
                    <a:bodyPr/>
                    <a:lstStyle/>
                    <a:p>
                      <a:endParaRPr lang="en-US"/>
                    </a:p>
                  </a:txBody>
                  <a:tcPr/>
                </a:tc>
                <a:tc hMerge="1">
                  <a:txBody>
                    <a:bodyPr/>
                    <a:lstStyle/>
                    <a:p>
                      <a:endParaRPr lang="en-US"/>
                    </a:p>
                  </a:txBody>
                  <a:tcPr/>
                </a:tc>
              </a:tr>
              <a:tr h="127636">
                <a:tc gridSpan="3">
                  <a:txBody>
                    <a:bodyPr/>
                    <a:lstStyle/>
                    <a:p>
                      <a:pPr algn="l" fontAlgn="b"/>
                      <a:r>
                        <a:rPr lang="en-US" sz="1600" b="1" u="none" strike="noStrike" dirty="0">
                          <a:effectLst/>
                        </a:rPr>
                        <a:t>Strategic Objective I4:  Increase student fluency in knowledge discovery and </a:t>
                      </a:r>
                      <a:r>
                        <a:rPr lang="en-US" sz="1600" b="1" u="none" strike="noStrike" dirty="0" smtClean="0">
                          <a:effectLst/>
                        </a:rPr>
                        <a:t>processing</a:t>
                      </a:r>
                      <a:endParaRPr lang="en-US" sz="1600" b="1" i="0" u="none" strike="noStrike" dirty="0">
                        <a:solidFill>
                          <a:srgbClr val="000000"/>
                        </a:solidFill>
                        <a:effectLst/>
                        <a:latin typeface="Calibri"/>
                      </a:endParaRPr>
                    </a:p>
                  </a:txBody>
                  <a:tcPr marL="9525" marR="9525" marT="9525" marB="0" anchor="b">
                    <a:noFill/>
                  </a:tcPr>
                </a:tc>
                <a:tc hMerge="1">
                  <a:txBody>
                    <a:bodyPr/>
                    <a:lstStyle/>
                    <a:p>
                      <a:endParaRPr lang="en-US"/>
                    </a:p>
                  </a:txBody>
                  <a:tcPr/>
                </a:tc>
                <a:tc hMerge="1">
                  <a:txBody>
                    <a:bodyPr/>
                    <a:lstStyle/>
                    <a:p>
                      <a:endParaRPr lang="en-US"/>
                    </a:p>
                  </a:txBody>
                  <a:tcPr/>
                </a:tc>
              </a:tr>
              <a:tr h="228600">
                <a:tc>
                  <a:txBody>
                    <a:bodyPr/>
                    <a:lstStyle/>
                    <a:p>
                      <a:pPr algn="l" fontAlgn="b"/>
                      <a:endParaRPr lang="en-US" sz="1100" b="0" i="0" u="none" strike="noStrike" dirty="0">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Initiative </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Develop a new curriculum that will enhance student fluency in knowledge discovery and processing.</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l" fontAlgn="b"/>
                      <a:endParaRPr lang="en-US" sz="1100" b="0" i="0" u="none" strike="noStrike">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Measure</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Number of classes offered for formal instruction; number of tools/platforms developed; assess improvement of students work on papers, tests and/or projects.</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l" fontAlgn="b"/>
                      <a:endParaRPr lang="en-US" sz="1100" b="0" i="0" u="none" strike="noStrike">
                        <a:solidFill>
                          <a:srgbClr val="000000"/>
                        </a:solidFill>
                        <a:effectLst/>
                        <a:latin typeface="Calibri"/>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t"/>
                      <a:r>
                        <a:rPr lang="en-US" sz="1600" u="none" strike="noStrike" dirty="0" smtClean="0">
                          <a:effectLst/>
                        </a:rPr>
                        <a:t>Target</a:t>
                      </a:r>
                      <a:endParaRPr lang="en-US" sz="1600" b="0" i="1" u="none" strike="noStrike" dirty="0">
                        <a:solidFill>
                          <a:srgbClr val="7F7F7F"/>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20% increase of users reached through instruction efforts each year; First year: establish baseline of improved student performance on assignments, research, and other work products.</a:t>
                      </a:r>
                      <a:endParaRPr lang="en-US" sz="1600" b="0" i="0" u="none" strike="noStrike" dirty="0">
                        <a:solidFill>
                          <a:srgbClr val="006100"/>
                        </a:solidFill>
                        <a:effectLst/>
                        <a:latin typeface="Calibri"/>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87799" y="65941"/>
            <a:ext cx="11177532" cy="1077218"/>
          </a:xfrm>
          <a:prstGeom prst="rect">
            <a:avLst/>
          </a:prstGeom>
          <a:noFill/>
        </p:spPr>
        <p:txBody>
          <a:bodyPr wrap="square" rtlCol="0">
            <a:spAutoFit/>
          </a:bodyPr>
          <a:lstStyle/>
          <a:p>
            <a:r>
              <a:rPr lang="en-US" sz="3200" dirty="0" smtClean="0">
                <a:solidFill>
                  <a:schemeClr val="accent5">
                    <a:lumMod val="50000"/>
                  </a:schemeClr>
                </a:solidFill>
                <a:latin typeface="+mj-lt"/>
              </a:rPr>
              <a:t>example of measures of success of relevant strategic objectives: Research Services Team</a:t>
            </a:r>
            <a:endParaRPr lang="en-US" sz="3200" dirty="0">
              <a:solidFill>
                <a:schemeClr val="accent5">
                  <a:lumMod val="50000"/>
                </a:schemeClr>
              </a:solidFill>
              <a:latin typeface="+mj-lt"/>
            </a:endParaRPr>
          </a:p>
        </p:txBody>
      </p:sp>
    </p:spTree>
    <p:extLst>
      <p:ext uri="{BB962C8B-B14F-4D97-AF65-F5344CB8AC3E}">
        <p14:creationId xmlns:p14="http://schemas.microsoft.com/office/powerpoint/2010/main" val="23000268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2887" y="184580"/>
            <a:ext cx="10515600" cy="880015"/>
          </a:xfrm>
        </p:spPr>
        <p:txBody>
          <a:bodyPr>
            <a:normAutofit/>
          </a:bodyPr>
          <a:lstStyle/>
          <a:p>
            <a:r>
              <a:rPr lang="en-US" dirty="0">
                <a:solidFill>
                  <a:schemeClr val="accent5">
                    <a:lumMod val="50000"/>
                  </a:schemeClr>
                </a:solidFill>
              </a:rPr>
              <a:t>b</a:t>
            </a:r>
            <a:r>
              <a:rPr lang="en-US" dirty="0" smtClean="0">
                <a:solidFill>
                  <a:schemeClr val="accent5">
                    <a:lumMod val="50000"/>
                  </a:schemeClr>
                </a:solidFill>
              </a:rPr>
              <a:t>alanced scorecard implementation</a:t>
            </a:r>
            <a:endParaRPr lang="en-US" dirty="0">
              <a:solidFill>
                <a:schemeClr val="accent5">
                  <a:lumMod val="50000"/>
                </a:schemeClr>
              </a:solidFill>
            </a:endParaRPr>
          </a:p>
        </p:txBody>
      </p:sp>
      <p:sp>
        <p:nvSpPr>
          <p:cNvPr id="2" name="Text Placeholder 1"/>
          <p:cNvSpPr>
            <a:spLocks noGrp="1"/>
          </p:cNvSpPr>
          <p:nvPr>
            <p:ph sz="quarter" idx="1"/>
          </p:nvPr>
        </p:nvSpPr>
        <p:spPr>
          <a:xfrm>
            <a:off x="4741120" y="2134317"/>
            <a:ext cx="6795884" cy="3955198"/>
          </a:xfrm>
        </p:spPr>
        <p:txBody>
          <a:bodyPr>
            <a:normAutofit fontScale="92500" lnSpcReduction="10000"/>
          </a:bodyPr>
          <a:lstStyle/>
          <a:p>
            <a:pPr marL="339725" indent="-339725"/>
            <a:r>
              <a:rPr lang="en-US" dirty="0"/>
              <a:t>c</a:t>
            </a:r>
            <a:r>
              <a:rPr lang="en-US" dirty="0" smtClean="0"/>
              <a:t>reated </a:t>
            </a:r>
            <a:r>
              <a:rPr lang="en-US" dirty="0"/>
              <a:t>dashboards based upon the </a:t>
            </a:r>
            <a:r>
              <a:rPr lang="en-US" dirty="0" smtClean="0"/>
              <a:t>balanced score card</a:t>
            </a:r>
            <a:endParaRPr lang="en-US" dirty="0"/>
          </a:p>
          <a:p>
            <a:pPr marL="339725" indent="-339725"/>
            <a:r>
              <a:rPr lang="en-US" dirty="0"/>
              <a:t>i</a:t>
            </a:r>
            <a:r>
              <a:rPr lang="en-US" dirty="0" smtClean="0"/>
              <a:t>mplemented a </a:t>
            </a:r>
            <a:r>
              <a:rPr lang="en-US" dirty="0"/>
              <a:t>3-year budget </a:t>
            </a:r>
            <a:r>
              <a:rPr lang="en-US" dirty="0" smtClean="0"/>
              <a:t>plan to establish funding for each strategic objective</a:t>
            </a:r>
            <a:endParaRPr lang="en-US" dirty="0"/>
          </a:p>
          <a:p>
            <a:pPr marL="339725" indent="-339725"/>
            <a:r>
              <a:rPr lang="en-US" dirty="0" smtClean="0"/>
              <a:t>embedded organizational objectives and success metrics in individual staff </a:t>
            </a:r>
            <a:r>
              <a:rPr lang="en-US" dirty="0"/>
              <a:t>performance </a:t>
            </a:r>
            <a:r>
              <a:rPr lang="en-US" dirty="0" smtClean="0"/>
              <a:t>goals</a:t>
            </a:r>
            <a:endParaRPr lang="en-US" dirty="0"/>
          </a:p>
          <a:p>
            <a:pPr marL="339725" indent="-339725"/>
            <a:r>
              <a:rPr lang="en-US" dirty="0"/>
              <a:t>r</a:t>
            </a:r>
            <a:r>
              <a:rPr lang="en-US" dirty="0" smtClean="0"/>
              <a:t>egularly assessed </a:t>
            </a:r>
            <a:r>
              <a:rPr lang="en-US" dirty="0"/>
              <a:t>progress and refine metrics based upon </a:t>
            </a:r>
            <a:r>
              <a:rPr lang="en-US" dirty="0" smtClean="0"/>
              <a:t>experience</a:t>
            </a:r>
          </a:p>
          <a:p>
            <a:pPr marL="339725" indent="-339725"/>
            <a:r>
              <a:rPr lang="en-US" dirty="0"/>
              <a:t>h</a:t>
            </a:r>
            <a:r>
              <a:rPr lang="en-US" dirty="0" smtClean="0"/>
              <a:t>ired a full-time assessment officer</a:t>
            </a:r>
            <a:endParaRPr lang="en-US" dirty="0"/>
          </a:p>
        </p:txBody>
      </p:sp>
      <p:pic>
        <p:nvPicPr>
          <p:cNvPr id="4" name="Picture 3"/>
          <p:cNvPicPr>
            <a:picLocks noChangeAspect="1"/>
          </p:cNvPicPr>
          <p:nvPr/>
        </p:nvPicPr>
        <p:blipFill>
          <a:blip r:embed="rId2"/>
          <a:stretch>
            <a:fillRect/>
          </a:stretch>
        </p:blipFill>
        <p:spPr>
          <a:xfrm>
            <a:off x="495300" y="1164514"/>
            <a:ext cx="4029379" cy="2344287"/>
          </a:xfrm>
          <a:prstGeom prst="rect">
            <a:avLst/>
          </a:prstGeom>
          <a:ln>
            <a:solidFill>
              <a:schemeClr val="bg2">
                <a:lumMod val="9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0943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59002939"/>
              </p:ext>
            </p:extLst>
          </p:nvPr>
        </p:nvGraphicFramePr>
        <p:xfrm>
          <a:off x="1752600" y="808482"/>
          <a:ext cx="3048000" cy="5117592"/>
        </p:xfrm>
        <a:graphic>
          <a:graphicData uri="http://schemas.openxmlformats.org/drawingml/2006/table">
            <a:tbl>
              <a:tblPr firstRow="1" firstCol="1" bandRow="1">
                <a:tableStyleId>{5C22544A-7EE6-4342-B048-85BDC9FD1C3A}</a:tableStyleId>
              </a:tblPr>
              <a:tblGrid>
                <a:gridCol w="2190750"/>
                <a:gridCol w="857250"/>
              </a:tblGrid>
              <a:tr h="183179">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cap="small" dirty="0" smtClean="0">
                          <a:solidFill>
                            <a:schemeClr val="bg1"/>
                          </a:solidFill>
                          <a:effectLst/>
                        </a:rPr>
                        <a:t>Goal 1: Impact</a:t>
                      </a:r>
                      <a:endParaRPr lang="en-US" sz="2000" dirty="0" smtClean="0">
                        <a:solidFill>
                          <a:schemeClr val="bg1"/>
                        </a:solidFill>
                        <a:effectLst/>
                        <a:latin typeface="+mn-lt"/>
                        <a:ea typeface="Calibri"/>
                        <a:cs typeface="Times New Roman"/>
                      </a:endParaRPr>
                    </a:p>
                  </a:txBody>
                  <a:tcPr marL="29273" marR="29273" marT="0" marB="0">
                    <a:lnB w="12700" cap="flat" cmpd="sng" algn="ctr">
                      <a:solidFill>
                        <a:schemeClr val="bg1"/>
                      </a:solidFill>
                      <a:prstDash val="solid"/>
                      <a:round/>
                      <a:headEnd type="none" w="med" len="med"/>
                      <a:tailEnd type="none" w="med" len="med"/>
                    </a:lnB>
                    <a:solidFill>
                      <a:schemeClr val="tx1"/>
                    </a:solidFill>
                  </a:tcPr>
                </a:tc>
                <a:tc hMerge="1">
                  <a:txBody>
                    <a:bodyPr/>
                    <a:lstStyle/>
                    <a:p>
                      <a:pPr marL="0" marR="0" algn="ctr">
                        <a:lnSpc>
                          <a:spcPct val="115000"/>
                        </a:lnSpc>
                        <a:spcBef>
                          <a:spcPts val="0"/>
                        </a:spcBef>
                        <a:spcAft>
                          <a:spcPts val="0"/>
                        </a:spcAft>
                      </a:pPr>
                      <a:endParaRPr lang="en-US" sz="1600" i="0" dirty="0">
                        <a:solidFill>
                          <a:schemeClr val="bg1"/>
                        </a:solidFill>
                        <a:effectLst/>
                        <a:latin typeface="+mj-lt"/>
                        <a:ea typeface="Calibri"/>
                        <a:cs typeface="Times New Roman"/>
                      </a:endParaRPr>
                    </a:p>
                  </a:txBody>
                  <a:tcPr marL="29273" marR="29273" marT="0" marB="0">
                    <a:lnB w="12700" cap="flat" cmpd="sng" algn="ctr">
                      <a:solidFill>
                        <a:schemeClr val="tx1"/>
                      </a:solidFill>
                      <a:prstDash val="solid"/>
                      <a:round/>
                      <a:headEnd type="none" w="med" len="med"/>
                      <a:tailEnd type="none" w="med" len="med"/>
                    </a:lnB>
                    <a:solidFill>
                      <a:schemeClr val="tx1"/>
                    </a:solidFill>
                  </a:tcPr>
                </a:tc>
              </a:tr>
              <a:tr h="183179">
                <a:tc>
                  <a:txBody>
                    <a:bodyPr/>
                    <a:lstStyle/>
                    <a:p>
                      <a:pPr marL="0" marR="0" algn="ctr">
                        <a:lnSpc>
                          <a:spcPct val="115000"/>
                        </a:lnSpc>
                        <a:spcBef>
                          <a:spcPts val="0"/>
                        </a:spcBef>
                        <a:spcAft>
                          <a:spcPts val="0"/>
                        </a:spcAft>
                      </a:pPr>
                      <a:r>
                        <a:rPr lang="en-US" sz="2000" dirty="0">
                          <a:solidFill>
                            <a:schemeClr val="bg1"/>
                          </a:solidFill>
                          <a:effectLst/>
                        </a:rPr>
                        <a:t>Objective</a:t>
                      </a:r>
                      <a:endParaRPr lang="en-US" sz="2000" dirty="0">
                        <a:solidFill>
                          <a:schemeClr val="bg1"/>
                        </a:solidFill>
                        <a:effectLst/>
                        <a:latin typeface="Calibri"/>
                        <a:ea typeface="Calibri"/>
                        <a:cs typeface="Times New Roman"/>
                      </a:endParaRPr>
                    </a:p>
                  </a:txBody>
                  <a:tcPr marL="29273" marR="29273"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2000" b="1" i="0" dirty="0" smtClean="0">
                          <a:solidFill>
                            <a:schemeClr val="bg1"/>
                          </a:solidFill>
                          <a:effectLst/>
                          <a:latin typeface="+mj-lt"/>
                          <a:ea typeface="Calibri"/>
                          <a:cs typeface="Times New Roman"/>
                        </a:rPr>
                        <a:t>Grade</a:t>
                      </a:r>
                      <a:endParaRPr lang="en-US" sz="2000" b="1" i="0" dirty="0">
                        <a:solidFill>
                          <a:schemeClr val="bg1"/>
                        </a:solidFill>
                        <a:effectLst/>
                        <a:latin typeface="+mj-lt"/>
                        <a:ea typeface="Calibri"/>
                        <a:cs typeface="Times New Roman"/>
                      </a:endParaRPr>
                    </a:p>
                  </a:txBody>
                  <a:tcPr marL="29273" marR="29273"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429768">
                <a:tc>
                  <a:txBody>
                    <a:bodyPr/>
                    <a:lstStyle/>
                    <a:p>
                      <a:pPr marL="0" marR="0" algn="ctr">
                        <a:lnSpc>
                          <a:spcPct val="115000"/>
                        </a:lnSpc>
                        <a:spcBef>
                          <a:spcPts val="0"/>
                        </a:spcBef>
                        <a:spcAft>
                          <a:spcPts val="0"/>
                        </a:spcAft>
                      </a:pPr>
                      <a:r>
                        <a:rPr lang="en-US" sz="1800" b="0" dirty="0">
                          <a:solidFill>
                            <a:schemeClr val="tx1"/>
                          </a:solidFill>
                          <a:effectLst/>
                        </a:rPr>
                        <a:t>Understand CWRU community interests </a:t>
                      </a:r>
                      <a:r>
                        <a:rPr lang="en-US" sz="1800" b="0" dirty="0" smtClean="0">
                          <a:solidFill>
                            <a:schemeClr val="tx1"/>
                          </a:solidFill>
                          <a:effectLst/>
                        </a:rPr>
                        <a:t>&amp;</a:t>
                      </a:r>
                      <a:r>
                        <a:rPr lang="en-US" sz="1800" b="0" baseline="0" dirty="0" smtClean="0">
                          <a:solidFill>
                            <a:schemeClr val="tx1"/>
                          </a:solidFill>
                          <a:effectLst/>
                        </a:rPr>
                        <a:t> </a:t>
                      </a:r>
                      <a:r>
                        <a:rPr lang="en-US" sz="1800" b="0" dirty="0" smtClean="0">
                          <a:solidFill>
                            <a:schemeClr val="tx1"/>
                          </a:solidFill>
                          <a:effectLst/>
                        </a:rPr>
                        <a:t>needs</a:t>
                      </a:r>
                      <a:endParaRPr lang="en-US" sz="1800" b="0" dirty="0">
                        <a:solidFill>
                          <a:schemeClr val="tx1"/>
                        </a:solidFill>
                        <a:effectLst/>
                        <a:latin typeface="Calibri"/>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mn-ea"/>
                          <a:cs typeface="+mn-cs"/>
                        </a:rPr>
                        <a:t>A</a:t>
                      </a:r>
                      <a:endParaRPr lang="en-US" sz="2400" b="1" dirty="0">
                        <a:solidFill>
                          <a:schemeClr val="accent2">
                            <a:lumMod val="50000"/>
                          </a:schemeClr>
                        </a:solidFill>
                        <a:effectLst/>
                        <a:latin typeface="Tekton Pro" pitchFamily="34" charset="0"/>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445452">
                <a:tc>
                  <a:txBody>
                    <a:bodyPr/>
                    <a:lstStyle/>
                    <a:p>
                      <a:pPr marL="0" marR="0" algn="ctr">
                        <a:lnSpc>
                          <a:spcPct val="115000"/>
                        </a:lnSpc>
                        <a:spcBef>
                          <a:spcPts val="0"/>
                        </a:spcBef>
                        <a:spcAft>
                          <a:spcPts val="0"/>
                        </a:spcAft>
                      </a:pPr>
                      <a:r>
                        <a:rPr lang="en-US" sz="1800" b="0" dirty="0">
                          <a:solidFill>
                            <a:schemeClr val="tx1"/>
                          </a:solidFill>
                          <a:effectLst/>
                        </a:rPr>
                        <a:t>Expand </a:t>
                      </a:r>
                      <a:r>
                        <a:rPr lang="en-US" sz="1800" b="0" dirty="0" smtClean="0">
                          <a:solidFill>
                            <a:schemeClr val="tx1"/>
                          </a:solidFill>
                          <a:effectLst/>
                        </a:rPr>
                        <a:t>scholarly content access &amp; availability</a:t>
                      </a:r>
                      <a:endParaRPr lang="en-US" sz="1800" b="0" dirty="0">
                        <a:solidFill>
                          <a:schemeClr val="tx1"/>
                        </a:solidFill>
                        <a:effectLst/>
                        <a:latin typeface="Calibri"/>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mn-ea"/>
                          <a:cs typeface="+mn-cs"/>
                        </a:rPr>
                        <a:t>B +</a:t>
                      </a:r>
                      <a:endParaRPr lang="en-US" sz="2400" b="1" dirty="0">
                        <a:solidFill>
                          <a:schemeClr val="accent2">
                            <a:lumMod val="50000"/>
                          </a:schemeClr>
                        </a:solidFill>
                        <a:effectLst/>
                        <a:latin typeface="Tekton Pro" pitchFamily="34" charset="0"/>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457200">
                <a:tc>
                  <a:txBody>
                    <a:bodyPr/>
                    <a:lstStyle/>
                    <a:p>
                      <a:pPr marL="0" marR="0" algn="ctr">
                        <a:lnSpc>
                          <a:spcPct val="115000"/>
                        </a:lnSpc>
                        <a:spcBef>
                          <a:spcPts val="0"/>
                        </a:spcBef>
                        <a:spcAft>
                          <a:spcPts val="0"/>
                        </a:spcAft>
                      </a:pPr>
                      <a:r>
                        <a:rPr lang="en-US" sz="1800" b="0" dirty="0">
                          <a:solidFill>
                            <a:schemeClr val="tx1"/>
                          </a:solidFill>
                          <a:effectLst/>
                        </a:rPr>
                        <a:t>Define and deploy </a:t>
                      </a:r>
                      <a:r>
                        <a:rPr lang="en-US" sz="1800" b="0" dirty="0" smtClean="0">
                          <a:solidFill>
                            <a:schemeClr val="tx1"/>
                          </a:solidFill>
                          <a:effectLst/>
                        </a:rPr>
                        <a:t> </a:t>
                      </a:r>
                      <a:r>
                        <a:rPr lang="en-US" sz="1800" b="0" dirty="0">
                          <a:solidFill>
                            <a:schemeClr val="tx1"/>
                          </a:solidFill>
                          <a:effectLst/>
                        </a:rPr>
                        <a:t>digital learning </a:t>
                      </a:r>
                      <a:endParaRPr lang="en-US" sz="1800" b="0" dirty="0" smtClean="0">
                        <a:solidFill>
                          <a:schemeClr val="tx1"/>
                        </a:solidFill>
                        <a:effectLst/>
                      </a:endParaRPr>
                    </a:p>
                    <a:p>
                      <a:pPr marL="0" marR="0" algn="ctr">
                        <a:lnSpc>
                          <a:spcPct val="115000"/>
                        </a:lnSpc>
                        <a:spcBef>
                          <a:spcPts val="0"/>
                        </a:spcBef>
                        <a:spcAft>
                          <a:spcPts val="0"/>
                        </a:spcAft>
                      </a:pPr>
                      <a:r>
                        <a:rPr lang="en-US" sz="1800" b="0" dirty="0" smtClean="0">
                          <a:solidFill>
                            <a:schemeClr val="tx1"/>
                          </a:solidFill>
                          <a:effectLst/>
                        </a:rPr>
                        <a:t>and </a:t>
                      </a:r>
                      <a:r>
                        <a:rPr lang="en-US" sz="1800" b="0" dirty="0">
                          <a:solidFill>
                            <a:schemeClr val="tx1"/>
                          </a:solidFill>
                          <a:effectLst/>
                        </a:rPr>
                        <a:t>research strategy</a:t>
                      </a:r>
                      <a:endParaRPr lang="en-US" sz="1800" b="0" dirty="0">
                        <a:solidFill>
                          <a:schemeClr val="tx1"/>
                        </a:solidFill>
                        <a:effectLst/>
                        <a:latin typeface="Calibri"/>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Calibri"/>
                          <a:cs typeface="Times New Roman"/>
                        </a:rPr>
                        <a:t>A -</a:t>
                      </a:r>
                      <a:endParaRPr lang="en-US" sz="2400" b="1" dirty="0">
                        <a:solidFill>
                          <a:schemeClr val="accent2">
                            <a:lumMod val="50000"/>
                          </a:schemeClr>
                        </a:solidFill>
                        <a:effectLst/>
                        <a:latin typeface="Tekton Pro" pitchFamily="34" charset="0"/>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461159">
                <a:tc>
                  <a:txBody>
                    <a:bodyPr/>
                    <a:lstStyle/>
                    <a:p>
                      <a:pPr marL="0" marR="0" algn="ctr">
                        <a:lnSpc>
                          <a:spcPct val="115000"/>
                        </a:lnSpc>
                        <a:spcBef>
                          <a:spcPts val="0"/>
                        </a:spcBef>
                        <a:spcAft>
                          <a:spcPts val="0"/>
                        </a:spcAft>
                      </a:pPr>
                      <a:r>
                        <a:rPr lang="en-US" sz="1800" b="0" dirty="0">
                          <a:solidFill>
                            <a:schemeClr val="tx1"/>
                          </a:solidFill>
                          <a:effectLst/>
                        </a:rPr>
                        <a:t>Increase student </a:t>
                      </a:r>
                      <a:r>
                        <a:rPr lang="en-US" sz="1800" b="0" dirty="0" smtClean="0">
                          <a:solidFill>
                            <a:schemeClr val="tx1"/>
                          </a:solidFill>
                          <a:effectLst/>
                        </a:rPr>
                        <a:t>information fluency</a:t>
                      </a:r>
                      <a:endParaRPr lang="en-US" sz="1800" b="0" dirty="0">
                        <a:solidFill>
                          <a:schemeClr val="tx1"/>
                        </a:solidFill>
                        <a:effectLst/>
                        <a:latin typeface="Calibri"/>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mn-ea"/>
                          <a:cs typeface="+mn-cs"/>
                        </a:rPr>
                        <a:t>B +</a:t>
                      </a:r>
                      <a:endParaRPr lang="en-US" sz="2400" b="1" dirty="0">
                        <a:solidFill>
                          <a:schemeClr val="accent2">
                            <a:lumMod val="50000"/>
                          </a:schemeClr>
                        </a:solidFill>
                        <a:effectLst/>
                        <a:latin typeface="Tekton Pro" pitchFamily="34" charset="0"/>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92725">
                <a:tc>
                  <a:txBody>
                    <a:bodyPr/>
                    <a:lstStyle/>
                    <a:p>
                      <a:pPr marL="0" marR="0" algn="ctr">
                        <a:lnSpc>
                          <a:spcPct val="115000"/>
                        </a:lnSpc>
                        <a:spcBef>
                          <a:spcPts val="0"/>
                        </a:spcBef>
                        <a:spcAft>
                          <a:spcPts val="0"/>
                        </a:spcAft>
                      </a:pPr>
                      <a:r>
                        <a:rPr lang="en-US" sz="1800" b="0" dirty="0">
                          <a:solidFill>
                            <a:schemeClr val="tx1"/>
                          </a:solidFill>
                          <a:effectLst/>
                        </a:rPr>
                        <a:t>Become the campus destination for intellectual pursuits</a:t>
                      </a:r>
                      <a:endParaRPr lang="en-US" sz="1800" b="0" dirty="0">
                        <a:solidFill>
                          <a:schemeClr val="tx1"/>
                        </a:solidFill>
                        <a:effectLst/>
                        <a:latin typeface="Calibri"/>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mn-ea"/>
                          <a:cs typeface="+mn-cs"/>
                        </a:rPr>
                        <a:t>A -</a:t>
                      </a:r>
                      <a:endParaRPr lang="en-US" sz="2400" b="1" dirty="0">
                        <a:solidFill>
                          <a:schemeClr val="accent2">
                            <a:lumMod val="50000"/>
                          </a:schemeClr>
                        </a:solidFill>
                        <a:effectLst/>
                        <a:latin typeface="Tekton Pro" pitchFamily="34" charset="0"/>
                        <a:ea typeface="Calibri"/>
                        <a:cs typeface="Times New Roman"/>
                      </a:endParaRPr>
                    </a:p>
                  </a:txBody>
                  <a:tcPr marL="29273" marR="292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12931034"/>
              </p:ext>
            </p:extLst>
          </p:nvPr>
        </p:nvGraphicFramePr>
        <p:xfrm>
          <a:off x="1790700" y="102172"/>
          <a:ext cx="8724900" cy="659829"/>
        </p:xfrm>
        <a:graphic>
          <a:graphicData uri="http://schemas.openxmlformats.org/drawingml/2006/table">
            <a:tbl>
              <a:tblPr firstRow="1" firstCol="1" bandRow="1">
                <a:tableStyleId>{5C22544A-7EE6-4342-B048-85BDC9FD1C3A}</a:tableStyleId>
              </a:tblPr>
              <a:tblGrid>
                <a:gridCol w="8724900"/>
              </a:tblGrid>
              <a:tr h="659829">
                <a:tc>
                  <a:txBody>
                    <a:bodyPr/>
                    <a:lstStyle/>
                    <a:p>
                      <a:pPr marL="0" marR="0" algn="ctr">
                        <a:lnSpc>
                          <a:spcPct val="115000"/>
                        </a:lnSpc>
                        <a:spcBef>
                          <a:spcPts val="0"/>
                        </a:spcBef>
                        <a:spcAft>
                          <a:spcPts val="0"/>
                        </a:spcAft>
                      </a:pPr>
                      <a:r>
                        <a:rPr lang="en-US" sz="3300" dirty="0" smtClean="0">
                          <a:solidFill>
                            <a:srgbClr val="FFFFCC"/>
                          </a:solidFill>
                          <a:effectLst/>
                          <a:latin typeface="+mj-lt"/>
                          <a:cs typeface="Times New Roman" panose="02020603050405020304" pitchFamily="18" charset="0"/>
                        </a:rPr>
                        <a:t>plan report card: mid-point</a:t>
                      </a:r>
                      <a:r>
                        <a:rPr lang="en-US" sz="3300" baseline="0" dirty="0" smtClean="0">
                          <a:solidFill>
                            <a:srgbClr val="FFFFCC"/>
                          </a:solidFill>
                          <a:effectLst/>
                          <a:latin typeface="+mj-lt"/>
                          <a:cs typeface="Times New Roman" panose="02020603050405020304" pitchFamily="18" charset="0"/>
                        </a:rPr>
                        <a:t> evaluation</a:t>
                      </a:r>
                      <a:endParaRPr lang="en-US" sz="3300" dirty="0">
                        <a:solidFill>
                          <a:srgbClr val="FFFFCC"/>
                        </a:solidFill>
                        <a:effectLst/>
                        <a:latin typeface="+mj-lt"/>
                        <a:ea typeface="Calibri"/>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50068318"/>
              </p:ext>
            </p:extLst>
          </p:nvPr>
        </p:nvGraphicFramePr>
        <p:xfrm>
          <a:off x="5029200" y="839412"/>
          <a:ext cx="2819400" cy="2955348"/>
        </p:xfrm>
        <a:graphic>
          <a:graphicData uri="http://schemas.openxmlformats.org/drawingml/2006/table">
            <a:tbl>
              <a:tblPr firstRow="1" firstCol="1" bandRow="1">
                <a:tableStyleId>{5C22544A-7EE6-4342-B048-85BDC9FD1C3A}</a:tableStyleId>
              </a:tblPr>
              <a:tblGrid>
                <a:gridCol w="1905000"/>
                <a:gridCol w="914400"/>
              </a:tblGrid>
              <a:tr h="152400">
                <a:tc gridSpan="2">
                  <a:txBody>
                    <a:bodyPr/>
                    <a:lstStyle/>
                    <a:p>
                      <a:pPr marL="0" marR="0" algn="ctr">
                        <a:lnSpc>
                          <a:spcPct val="115000"/>
                        </a:lnSpc>
                        <a:spcBef>
                          <a:spcPts val="0"/>
                        </a:spcBef>
                        <a:spcAft>
                          <a:spcPts val="0"/>
                        </a:spcAft>
                      </a:pPr>
                      <a:r>
                        <a:rPr lang="en-US" sz="2000" cap="small" dirty="0">
                          <a:solidFill>
                            <a:schemeClr val="bg1"/>
                          </a:solidFill>
                          <a:effectLst/>
                        </a:rPr>
                        <a:t>Goal 2: Diversity</a:t>
                      </a:r>
                      <a:endParaRPr lang="en-US" sz="20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r>
              <a:tr h="410268">
                <a:tc>
                  <a:txBody>
                    <a:bodyPr/>
                    <a:lstStyle/>
                    <a:p>
                      <a:pPr marL="0" marR="0" algn="ctr">
                        <a:lnSpc>
                          <a:spcPct val="115000"/>
                        </a:lnSpc>
                        <a:spcBef>
                          <a:spcPts val="0"/>
                        </a:spcBef>
                        <a:spcAft>
                          <a:spcPts val="0"/>
                        </a:spcAft>
                      </a:pPr>
                      <a:r>
                        <a:rPr lang="en-US" sz="2000" dirty="0">
                          <a:solidFill>
                            <a:schemeClr val="bg1"/>
                          </a:solidFill>
                          <a:effectLst/>
                        </a:rPr>
                        <a:t>Objective</a:t>
                      </a:r>
                      <a:endParaRPr lang="en-US" sz="20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2000" b="1" dirty="0">
                          <a:solidFill>
                            <a:schemeClr val="bg1"/>
                          </a:solidFill>
                          <a:effectLst/>
                        </a:rPr>
                        <a:t>Grade</a:t>
                      </a:r>
                      <a:endParaRPr lang="en-US" sz="2000" b="1" dirty="0">
                        <a:solidFill>
                          <a:schemeClr val="bg1"/>
                        </a:solidFill>
                        <a:effectLst/>
                        <a:latin typeface="Calibri"/>
                        <a:ea typeface="Calibri"/>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369116">
                <a:tc>
                  <a:txBody>
                    <a:bodyPr/>
                    <a:lstStyle/>
                    <a:p>
                      <a:pPr marL="0" marR="0" algn="ctr">
                        <a:spcBef>
                          <a:spcPts val="0"/>
                        </a:spcBef>
                        <a:spcAft>
                          <a:spcPts val="0"/>
                        </a:spcAft>
                      </a:pPr>
                      <a:r>
                        <a:rPr lang="en-US" sz="1800" b="0" dirty="0">
                          <a:solidFill>
                            <a:schemeClr val="tx1"/>
                          </a:solidFill>
                          <a:effectLst/>
                        </a:rPr>
                        <a:t>Define services to support global diversity</a:t>
                      </a:r>
                      <a:endParaRPr lang="en-US" sz="1800" b="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400" b="1" dirty="0" smtClean="0">
                          <a:solidFill>
                            <a:schemeClr val="accent2">
                              <a:lumMod val="50000"/>
                            </a:schemeClr>
                          </a:solidFill>
                          <a:effectLst/>
                          <a:latin typeface="Tekton Pro" pitchFamily="34" charset="0"/>
                          <a:ea typeface="+mn-ea"/>
                          <a:cs typeface="+mn-cs"/>
                        </a:rPr>
                        <a:t>B +</a:t>
                      </a:r>
                      <a:endParaRPr lang="en-US" sz="2400" b="1"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1136921">
                <a:tc>
                  <a:txBody>
                    <a:bodyPr/>
                    <a:lstStyle/>
                    <a:p>
                      <a:pPr marL="0" marR="0" algn="ctr">
                        <a:spcBef>
                          <a:spcPts val="0"/>
                        </a:spcBef>
                        <a:spcAft>
                          <a:spcPts val="0"/>
                        </a:spcAft>
                      </a:pPr>
                      <a:r>
                        <a:rPr lang="en-US" sz="1800" b="0" dirty="0">
                          <a:solidFill>
                            <a:schemeClr val="tx1"/>
                          </a:solidFill>
                          <a:effectLst/>
                          <a:latin typeface="Calibri"/>
                          <a:ea typeface="Calibri"/>
                          <a:cs typeface="Times New Roman"/>
                        </a:rPr>
                        <a:t>Promote collaborative international content development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400" b="1" dirty="0" smtClean="0">
                          <a:solidFill>
                            <a:schemeClr val="accent2">
                              <a:lumMod val="50000"/>
                            </a:schemeClr>
                          </a:solidFill>
                          <a:effectLst/>
                          <a:latin typeface="Tekton Pro" pitchFamily="34" charset="0"/>
                          <a:ea typeface="Calibri"/>
                          <a:cs typeface="Times New Roman"/>
                        </a:rPr>
                        <a:t>B</a:t>
                      </a:r>
                      <a:endParaRPr lang="en-US" sz="2400" b="1"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73981274"/>
              </p:ext>
            </p:extLst>
          </p:nvPr>
        </p:nvGraphicFramePr>
        <p:xfrm>
          <a:off x="5029200" y="3881012"/>
          <a:ext cx="2819400" cy="2301240"/>
        </p:xfrm>
        <a:graphic>
          <a:graphicData uri="http://schemas.openxmlformats.org/drawingml/2006/table">
            <a:tbl>
              <a:tblPr firstRow="1" firstCol="1" bandRow="1">
                <a:tableStyleId>{5C22544A-7EE6-4342-B048-85BDC9FD1C3A}</a:tableStyleId>
              </a:tblPr>
              <a:tblGrid>
                <a:gridCol w="1844919"/>
                <a:gridCol w="974481"/>
              </a:tblGrid>
              <a:tr h="251913">
                <a:tc gridSpan="2">
                  <a:txBody>
                    <a:bodyPr/>
                    <a:lstStyle/>
                    <a:p>
                      <a:pPr marL="0" marR="0" algn="ctr">
                        <a:spcBef>
                          <a:spcPts val="0"/>
                        </a:spcBef>
                        <a:spcAft>
                          <a:spcPts val="0"/>
                        </a:spcAft>
                      </a:pPr>
                      <a:r>
                        <a:rPr lang="en-US" sz="2000" b="1" dirty="0">
                          <a:solidFill>
                            <a:schemeClr val="bg1"/>
                          </a:solidFill>
                          <a:effectLst/>
                        </a:rPr>
                        <a:t>Goal 3: Community</a:t>
                      </a:r>
                      <a:endParaRPr lang="en-US" sz="2000" b="1"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r>
              <a:tr h="272715">
                <a:tc>
                  <a:txBody>
                    <a:bodyPr/>
                    <a:lstStyle/>
                    <a:p>
                      <a:pPr marL="0" marR="0" algn="ctr">
                        <a:lnSpc>
                          <a:spcPct val="115000"/>
                        </a:lnSpc>
                        <a:spcBef>
                          <a:spcPts val="0"/>
                        </a:spcBef>
                        <a:spcAft>
                          <a:spcPts val="0"/>
                        </a:spcAft>
                      </a:pPr>
                      <a:r>
                        <a:rPr lang="en-US" sz="2000" b="1" dirty="0">
                          <a:solidFill>
                            <a:schemeClr val="bg1"/>
                          </a:solidFill>
                          <a:effectLst/>
                        </a:rPr>
                        <a:t>Objective</a:t>
                      </a:r>
                      <a:endParaRPr lang="en-US" sz="2000" b="1"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2000" b="1" dirty="0">
                          <a:solidFill>
                            <a:schemeClr val="bg1"/>
                          </a:solidFill>
                          <a:effectLst/>
                        </a:rPr>
                        <a:t>Grade</a:t>
                      </a:r>
                      <a:endParaRPr lang="en-US" sz="2000" b="1" dirty="0">
                        <a:solidFill>
                          <a:schemeClr val="bg1"/>
                        </a:solidFill>
                        <a:effectLst/>
                        <a:latin typeface="Calibri"/>
                        <a:ea typeface="Calibri"/>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503825">
                <a:tc>
                  <a:txBody>
                    <a:bodyPr/>
                    <a:lstStyle/>
                    <a:p>
                      <a:pPr marL="0" marR="0" algn="ctr">
                        <a:spcBef>
                          <a:spcPts val="0"/>
                        </a:spcBef>
                        <a:spcAft>
                          <a:spcPts val="0"/>
                        </a:spcAft>
                      </a:pPr>
                      <a:r>
                        <a:rPr lang="en-US" sz="1800" b="0" dirty="0">
                          <a:solidFill>
                            <a:schemeClr val="tx1"/>
                          </a:solidFill>
                          <a:effectLst/>
                        </a:rPr>
                        <a:t>Strengthen content partnerships</a:t>
                      </a:r>
                      <a:endParaRPr lang="en-US" sz="1800" b="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400" dirty="0" smtClean="0">
                          <a:solidFill>
                            <a:schemeClr val="accent2">
                              <a:lumMod val="50000"/>
                            </a:schemeClr>
                          </a:solidFill>
                          <a:effectLst/>
                          <a:latin typeface="Tekton Pro" pitchFamily="34" charset="0"/>
                          <a:ea typeface="+mn-ea"/>
                          <a:cs typeface="+mn-cs"/>
                        </a:rPr>
                        <a:t>B </a:t>
                      </a:r>
                      <a:endParaRPr lang="en-US" sz="2400"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755738">
                <a:tc>
                  <a:txBody>
                    <a:bodyPr/>
                    <a:lstStyle/>
                    <a:p>
                      <a:pPr marL="0" marR="0" algn="ctr">
                        <a:spcBef>
                          <a:spcPts val="0"/>
                        </a:spcBef>
                        <a:spcAft>
                          <a:spcPts val="0"/>
                        </a:spcAft>
                      </a:pPr>
                      <a:r>
                        <a:rPr lang="en-US" sz="1800" b="0" dirty="0">
                          <a:solidFill>
                            <a:schemeClr val="tx1"/>
                          </a:solidFill>
                          <a:effectLst/>
                        </a:rPr>
                        <a:t>Increase alumni and community engagement</a:t>
                      </a:r>
                      <a:endParaRPr lang="en-US" sz="1800" b="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2400" dirty="0" smtClean="0">
                          <a:solidFill>
                            <a:schemeClr val="accent2">
                              <a:lumMod val="50000"/>
                            </a:schemeClr>
                          </a:solidFill>
                          <a:effectLst/>
                          <a:latin typeface="Tekton Pro" pitchFamily="34" charset="0"/>
                          <a:ea typeface="+mn-ea"/>
                          <a:cs typeface="+mn-cs"/>
                        </a:rPr>
                        <a:t>A-</a:t>
                      </a:r>
                      <a:endParaRPr lang="en-US" sz="2400"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66525915"/>
              </p:ext>
            </p:extLst>
          </p:nvPr>
        </p:nvGraphicFramePr>
        <p:xfrm>
          <a:off x="8001000" y="834390"/>
          <a:ext cx="2514600" cy="4206240"/>
        </p:xfrm>
        <a:graphic>
          <a:graphicData uri="http://schemas.openxmlformats.org/drawingml/2006/table">
            <a:tbl>
              <a:tblPr firstRow="1" firstCol="1" bandRow="1">
                <a:tableStyleId>{5C22544A-7EE6-4342-B048-85BDC9FD1C3A}</a:tableStyleId>
              </a:tblPr>
              <a:tblGrid>
                <a:gridCol w="1676400"/>
                <a:gridCol w="838200"/>
              </a:tblGrid>
              <a:tr h="0">
                <a:tc gridSpan="2">
                  <a:txBody>
                    <a:bodyPr/>
                    <a:lstStyle/>
                    <a:p>
                      <a:pPr marL="0" marR="0" algn="ctr">
                        <a:lnSpc>
                          <a:spcPct val="115000"/>
                        </a:lnSpc>
                        <a:spcBef>
                          <a:spcPts val="0"/>
                        </a:spcBef>
                        <a:spcAft>
                          <a:spcPts val="0"/>
                        </a:spcAft>
                      </a:pPr>
                      <a:r>
                        <a:rPr lang="en-US" sz="2000" b="1" dirty="0">
                          <a:solidFill>
                            <a:schemeClr val="bg1"/>
                          </a:solidFill>
                          <a:effectLst/>
                        </a:rPr>
                        <a:t>Goal 4: Integrity and Transparency</a:t>
                      </a:r>
                      <a:endParaRPr lang="en-US" sz="2000" b="1"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a:tc>
              </a:tr>
              <a:tr h="0">
                <a:tc>
                  <a:txBody>
                    <a:bodyPr/>
                    <a:lstStyle/>
                    <a:p>
                      <a:pPr marL="0" marR="0" algn="ctr">
                        <a:lnSpc>
                          <a:spcPct val="115000"/>
                        </a:lnSpc>
                        <a:spcBef>
                          <a:spcPts val="0"/>
                        </a:spcBef>
                        <a:spcAft>
                          <a:spcPts val="0"/>
                        </a:spcAft>
                      </a:pPr>
                      <a:r>
                        <a:rPr lang="en-US" sz="2000" dirty="0">
                          <a:solidFill>
                            <a:schemeClr val="bg1"/>
                          </a:solidFill>
                          <a:effectLst/>
                        </a:rPr>
                        <a:t>Objective</a:t>
                      </a:r>
                      <a:endParaRPr lang="en-US" sz="20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2000" dirty="0">
                          <a:solidFill>
                            <a:schemeClr val="bg1"/>
                          </a:solidFill>
                          <a:effectLst/>
                        </a:rPr>
                        <a:t>Grade</a:t>
                      </a:r>
                      <a:endParaRPr lang="en-US" sz="2000" dirty="0">
                        <a:solidFill>
                          <a:schemeClr val="bg1"/>
                        </a:solidFill>
                        <a:effectLst/>
                        <a:latin typeface="Calibri"/>
                        <a:ea typeface="Calibri"/>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0">
                <a:tc>
                  <a:txBody>
                    <a:bodyPr/>
                    <a:lstStyle/>
                    <a:p>
                      <a:pPr marL="0" marR="0" algn="ctr">
                        <a:lnSpc>
                          <a:spcPct val="115000"/>
                        </a:lnSpc>
                        <a:spcBef>
                          <a:spcPts val="0"/>
                        </a:spcBef>
                        <a:spcAft>
                          <a:spcPts val="0"/>
                        </a:spcAft>
                      </a:pPr>
                      <a:r>
                        <a:rPr lang="en-US" sz="1800" b="0" dirty="0">
                          <a:solidFill>
                            <a:schemeClr val="tx1"/>
                          </a:solidFill>
                          <a:effectLst/>
                        </a:rPr>
                        <a:t>Assess services </a:t>
                      </a:r>
                      <a:r>
                        <a:rPr lang="en-US" sz="1800" b="0" dirty="0" smtClean="0">
                          <a:solidFill>
                            <a:schemeClr val="tx1"/>
                          </a:solidFill>
                          <a:effectLst/>
                        </a:rPr>
                        <a:t>&amp; </a:t>
                      </a:r>
                      <a:r>
                        <a:rPr lang="en-US" sz="1800" b="0" dirty="0">
                          <a:solidFill>
                            <a:schemeClr val="tx1"/>
                          </a:solidFill>
                          <a:effectLst/>
                        </a:rPr>
                        <a:t>be accountable </a:t>
                      </a:r>
                      <a:endParaRPr lang="en-US" sz="1800" b="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Calibri"/>
                          <a:cs typeface="Times New Roman"/>
                        </a:rPr>
                        <a:t>A -</a:t>
                      </a:r>
                      <a:endParaRPr lang="en-US" sz="2400" b="1"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0">
                <a:tc>
                  <a:txBody>
                    <a:bodyPr/>
                    <a:lstStyle/>
                    <a:p>
                      <a:pPr marL="0" marR="0" algn="ctr">
                        <a:lnSpc>
                          <a:spcPct val="115000"/>
                        </a:lnSpc>
                        <a:spcBef>
                          <a:spcPts val="0"/>
                        </a:spcBef>
                        <a:spcAft>
                          <a:spcPts val="0"/>
                        </a:spcAft>
                      </a:pPr>
                      <a:r>
                        <a:rPr lang="en-US" sz="1800" b="0" dirty="0">
                          <a:solidFill>
                            <a:schemeClr val="tx1"/>
                          </a:solidFill>
                          <a:effectLst/>
                        </a:rPr>
                        <a:t>Create a KSL development program</a:t>
                      </a:r>
                      <a:endParaRPr lang="en-US" sz="1800" b="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Calibri"/>
                          <a:cs typeface="Times New Roman"/>
                        </a:rPr>
                        <a:t>A -</a:t>
                      </a:r>
                      <a:endParaRPr lang="en-US" sz="2400" b="1"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0">
                <a:tc>
                  <a:txBody>
                    <a:bodyPr/>
                    <a:lstStyle/>
                    <a:p>
                      <a:pPr marL="0" marR="0" algn="ctr">
                        <a:lnSpc>
                          <a:spcPct val="115000"/>
                        </a:lnSpc>
                        <a:spcBef>
                          <a:spcPts val="0"/>
                        </a:spcBef>
                        <a:spcAft>
                          <a:spcPts val="0"/>
                        </a:spcAft>
                      </a:pPr>
                      <a:r>
                        <a:rPr lang="en-US" sz="1800" b="0" dirty="0">
                          <a:solidFill>
                            <a:schemeClr val="tx1"/>
                          </a:solidFill>
                          <a:effectLst/>
                        </a:rPr>
                        <a:t>Develop a new library materials allocation formula</a:t>
                      </a:r>
                      <a:endParaRPr lang="en-US" sz="1800" b="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2400" b="1" dirty="0" smtClean="0">
                          <a:solidFill>
                            <a:schemeClr val="accent2">
                              <a:lumMod val="50000"/>
                            </a:schemeClr>
                          </a:solidFill>
                          <a:effectLst/>
                          <a:latin typeface="Tekton Pro" pitchFamily="34" charset="0"/>
                          <a:ea typeface="Calibri"/>
                          <a:cs typeface="Times New Roman"/>
                        </a:rPr>
                        <a:t>A</a:t>
                      </a:r>
                      <a:endParaRPr lang="en-US" sz="2400" b="1" dirty="0">
                        <a:solidFill>
                          <a:schemeClr val="accent2">
                            <a:lumMod val="50000"/>
                          </a:schemeClr>
                        </a:solidFill>
                        <a:effectLst/>
                        <a:latin typeface="Tekton Pro"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3042487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11" y="269290"/>
            <a:ext cx="10515600" cy="828675"/>
          </a:xfrm>
        </p:spPr>
        <p:txBody>
          <a:bodyPr/>
          <a:lstStyle/>
          <a:p>
            <a:r>
              <a:rPr lang="en-US" dirty="0"/>
              <a:t>s</a:t>
            </a:r>
            <a:r>
              <a:rPr lang="en-US" dirty="0" smtClean="0"/>
              <a:t>trategic plan 2011-2014: final assessment</a:t>
            </a:r>
            <a:endParaRPr lang="en-US" dirty="0"/>
          </a:p>
        </p:txBody>
      </p:sp>
      <p:pic>
        <p:nvPicPr>
          <p:cNvPr id="4" name="fe80cc0b-3bad-4607-a0a5-426643c33025" descr="BDAA16B6-FBF4-4B70-A5AF-680F463AC478@cw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11" y="1975824"/>
            <a:ext cx="4521711" cy="29063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99378" y="1097965"/>
            <a:ext cx="7179733" cy="5324535"/>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1700" b="1" i="1" dirty="0" smtClean="0">
                <a:ea typeface="MS Mincho" panose="02020609040205080304" pitchFamily="49" charset="-128"/>
                <a:cs typeface="Times New Roman" panose="02020603050405020304" pitchFamily="18" charset="0"/>
              </a:rPr>
              <a:t>Expanded </a:t>
            </a:r>
            <a:r>
              <a:rPr lang="en-US" sz="1700" b="1" i="1" dirty="0">
                <a:ea typeface="MS Mincho" panose="02020609040205080304" pitchFamily="49" charset="-128"/>
                <a:cs typeface="Times New Roman" panose="02020603050405020304" pitchFamily="18" charset="0"/>
              </a:rPr>
              <a:t>availability of scholarly content </a:t>
            </a:r>
            <a:r>
              <a:rPr lang="en-US" sz="1700" dirty="0" smtClean="0">
                <a:ea typeface="MS Mincho" panose="02020609040205080304" pitchFamily="49" charset="-128"/>
                <a:cs typeface="Times New Roman" panose="02020603050405020304" pitchFamily="18" charset="0"/>
              </a:rPr>
              <a:t>by launching </a:t>
            </a:r>
            <a:r>
              <a:rPr lang="en-US" sz="1700" dirty="0">
                <a:ea typeface="MS Mincho" panose="02020609040205080304" pitchFamily="49" charset="-128"/>
                <a:cs typeface="Times New Roman" panose="02020603050405020304" pitchFamily="18" charset="0"/>
              </a:rPr>
              <a:t>the </a:t>
            </a:r>
            <a:r>
              <a:rPr lang="en-US" sz="1700" dirty="0" smtClean="0">
                <a:ea typeface="MS Mincho" panose="02020609040205080304" pitchFamily="49" charset="-128"/>
                <a:cs typeface="Times New Roman" panose="02020603050405020304" pitchFamily="18" charset="0"/>
              </a:rPr>
              <a:t>Summon discovery </a:t>
            </a:r>
            <a:r>
              <a:rPr lang="en-US" sz="1700" dirty="0">
                <a:ea typeface="MS Mincho" panose="02020609040205080304" pitchFamily="49" charset="-128"/>
                <a:cs typeface="Times New Roman" panose="02020603050405020304" pitchFamily="18" charset="0"/>
              </a:rPr>
              <a:t>layer, </a:t>
            </a:r>
            <a:r>
              <a:rPr lang="en-US" sz="1700" dirty="0" smtClean="0">
                <a:ea typeface="MS Mincho" panose="02020609040205080304" pitchFamily="49" charset="-128"/>
                <a:cs typeface="Times New Roman" panose="02020603050405020304" pitchFamily="18" charset="0"/>
              </a:rPr>
              <a:t>implementing </a:t>
            </a:r>
            <a:r>
              <a:rPr lang="en-US" sz="1700" dirty="0">
                <a:ea typeface="MS Mincho" panose="02020609040205080304" pitchFamily="49" charset="-128"/>
                <a:cs typeface="Times New Roman" panose="02020603050405020304" pitchFamily="18" charset="0"/>
              </a:rPr>
              <a:t>demand driven </a:t>
            </a:r>
            <a:r>
              <a:rPr lang="en-US" sz="1700" dirty="0" smtClean="0">
                <a:ea typeface="MS Mincho" panose="02020609040205080304" pitchFamily="49" charset="-128"/>
                <a:cs typeface="Times New Roman" panose="02020603050405020304" pitchFamily="18" charset="0"/>
              </a:rPr>
              <a:t>acquisitions, defining a </a:t>
            </a:r>
            <a:r>
              <a:rPr lang="en-US" sz="1700" dirty="0">
                <a:ea typeface="MS Mincho" panose="02020609040205080304" pitchFamily="49" charset="-128"/>
                <a:cs typeface="Times New Roman" panose="02020603050405020304" pitchFamily="18" charset="0"/>
              </a:rPr>
              <a:t>new </a:t>
            </a:r>
            <a:r>
              <a:rPr lang="en-US" sz="1700" dirty="0" smtClean="0">
                <a:ea typeface="MS Mincho" panose="02020609040205080304" pitchFamily="49" charset="-128"/>
                <a:cs typeface="Times New Roman" panose="02020603050405020304" pitchFamily="18" charset="0"/>
              </a:rPr>
              <a:t>collections budget </a:t>
            </a:r>
            <a:r>
              <a:rPr lang="en-US" sz="1700" dirty="0">
                <a:ea typeface="MS Mincho" panose="02020609040205080304" pitchFamily="49" charset="-128"/>
                <a:cs typeface="Times New Roman" panose="02020603050405020304" pitchFamily="18" charset="0"/>
              </a:rPr>
              <a:t>allocation formula, </a:t>
            </a:r>
            <a:r>
              <a:rPr lang="en-US" sz="1700" dirty="0" smtClean="0">
                <a:ea typeface="MS Mincho" panose="02020609040205080304" pitchFamily="49" charset="-128"/>
                <a:cs typeface="Times New Roman" panose="02020603050405020304" pitchFamily="18" charset="0"/>
              </a:rPr>
              <a:t>reaching agreement </a:t>
            </a:r>
            <a:r>
              <a:rPr lang="en-US" sz="1700" dirty="0">
                <a:ea typeface="MS Mincho" panose="02020609040205080304" pitchFamily="49" charset="-128"/>
                <a:cs typeface="Times New Roman" panose="02020603050405020304" pitchFamily="18" charset="0"/>
              </a:rPr>
              <a:t>on print volume </a:t>
            </a:r>
            <a:r>
              <a:rPr lang="en-US" sz="1700" dirty="0" smtClean="0">
                <a:ea typeface="MS Mincho" panose="02020609040205080304" pitchFamily="49" charset="-128"/>
                <a:cs typeface="Times New Roman" panose="02020603050405020304" pitchFamily="18" charset="0"/>
              </a:rPr>
              <a:t>deaccessioning, working with a company </a:t>
            </a:r>
            <a:r>
              <a:rPr lang="en-US" sz="1700" dirty="0">
                <a:ea typeface="MS Mincho" panose="02020609040205080304" pitchFamily="49" charset="-128"/>
                <a:cs typeface="Times New Roman" panose="02020603050405020304" pitchFamily="18" charset="0"/>
              </a:rPr>
              <a:t>external business to </a:t>
            </a:r>
            <a:r>
              <a:rPr lang="en-US" sz="1700" dirty="0" smtClean="0">
                <a:ea typeface="MS Mincho" panose="02020609040205080304" pitchFamily="49" charset="-128"/>
                <a:cs typeface="Times New Roman" panose="02020603050405020304" pitchFamily="18" charset="0"/>
              </a:rPr>
              <a:t>build a </a:t>
            </a:r>
            <a:r>
              <a:rPr lang="en-US" sz="1700" dirty="0">
                <a:ea typeface="MS Mincho" panose="02020609040205080304" pitchFamily="49" charset="-128"/>
                <a:cs typeface="Times New Roman" panose="02020603050405020304" pitchFamily="18" charset="0"/>
              </a:rPr>
              <a:t>shared high density storage </a:t>
            </a:r>
            <a:r>
              <a:rPr lang="en-US" sz="1700" dirty="0" smtClean="0">
                <a:ea typeface="MS Mincho" panose="02020609040205080304" pitchFamily="49" charset="-128"/>
                <a:cs typeface="Times New Roman" panose="02020603050405020304" pitchFamily="18" charset="0"/>
              </a:rPr>
              <a:t>facility, and becoming a member </a:t>
            </a:r>
            <a:r>
              <a:rPr lang="en-US" sz="1700" dirty="0">
                <a:ea typeface="MS Mincho" panose="02020609040205080304" pitchFamily="49" charset="-128"/>
                <a:cs typeface="Times New Roman" panose="02020603050405020304" pitchFamily="18" charset="0"/>
              </a:rPr>
              <a:t>of the </a:t>
            </a:r>
            <a:r>
              <a:rPr lang="en-US" sz="1700" dirty="0" smtClean="0">
                <a:ea typeface="MS Mincho" panose="02020609040205080304" pitchFamily="49" charset="-128"/>
                <a:cs typeface="Times New Roman" panose="02020603050405020304" pitchFamily="18" charset="0"/>
              </a:rPr>
              <a:t>HathiTrust</a:t>
            </a:r>
          </a:p>
          <a:p>
            <a:pPr marL="342900" marR="0" lvl="0" indent="-342900">
              <a:spcBef>
                <a:spcPts val="0"/>
              </a:spcBef>
              <a:spcAft>
                <a:spcPts val="0"/>
              </a:spcAft>
              <a:buFont typeface="Symbol" panose="05050102010706020507" pitchFamily="18" charset="2"/>
              <a:buChar char=""/>
            </a:pPr>
            <a:r>
              <a:rPr lang="en-US" sz="1700" b="1" i="1" dirty="0" smtClean="0">
                <a:ea typeface="MS Mincho" panose="02020609040205080304" pitchFamily="49" charset="-128"/>
                <a:cs typeface="Times New Roman" panose="02020603050405020304" pitchFamily="18" charset="0"/>
              </a:rPr>
              <a:t>Expanded </a:t>
            </a:r>
            <a:r>
              <a:rPr lang="en-US" sz="1700" b="1" i="1" dirty="0">
                <a:ea typeface="MS Mincho" panose="02020609040205080304" pitchFamily="49" charset="-128"/>
                <a:cs typeface="Times New Roman" panose="02020603050405020304" pitchFamily="18" charset="0"/>
              </a:rPr>
              <a:t>library special collections </a:t>
            </a:r>
            <a:r>
              <a:rPr lang="en-US" sz="1700" dirty="0">
                <a:ea typeface="MS Mincho" panose="02020609040205080304" pitchFamily="49" charset="-128"/>
                <a:cs typeface="Times New Roman" panose="02020603050405020304" pitchFamily="18" charset="0"/>
              </a:rPr>
              <a:t>with major new acquisitions, holding a national colloquium about special collections, and increasing the number of undergraduate and graduate classes taught using the collections</a:t>
            </a:r>
          </a:p>
          <a:p>
            <a:pPr marL="342900" marR="0" lvl="0" indent="-342900">
              <a:spcBef>
                <a:spcPts val="0"/>
              </a:spcBef>
              <a:spcAft>
                <a:spcPts val="0"/>
              </a:spcAft>
              <a:buFont typeface="Symbol" panose="05050102010706020507" pitchFamily="18" charset="2"/>
              <a:buChar char=""/>
            </a:pPr>
            <a:r>
              <a:rPr lang="en-US" sz="1700" b="1" i="1" dirty="0">
                <a:ea typeface="MS Mincho" panose="02020609040205080304" pitchFamily="49" charset="-128"/>
                <a:cs typeface="Times New Roman" panose="02020603050405020304" pitchFamily="18" charset="0"/>
              </a:rPr>
              <a:t>Deployed a new  digital learning and research strategy </a:t>
            </a:r>
            <a:r>
              <a:rPr lang="en-US" sz="1700" dirty="0">
                <a:ea typeface="MS Mincho" panose="02020609040205080304" pitchFamily="49" charset="-128"/>
                <a:cs typeface="Times New Roman" panose="02020603050405020304" pitchFamily="18" charset="0"/>
              </a:rPr>
              <a:t>through a partial redesign of the digital scholarship center and securing a $1M donor gift to expand its services, redesigning the institutional repository, </a:t>
            </a:r>
            <a:r>
              <a:rPr lang="en-US" sz="1700" dirty="0" smtClean="0">
                <a:ea typeface="MS Mincho" panose="02020609040205080304" pitchFamily="49" charset="-128"/>
                <a:cs typeface="Times New Roman" panose="02020603050405020304" pitchFamily="18" charset="0"/>
              </a:rPr>
              <a:t>and working with campus partners to collaborate on providing digital </a:t>
            </a:r>
            <a:r>
              <a:rPr lang="en-US" sz="1700" dirty="0">
                <a:ea typeface="MS Mincho" panose="02020609040205080304" pitchFamily="49" charset="-128"/>
                <a:cs typeface="Times New Roman" panose="02020603050405020304" pitchFamily="18" charset="0"/>
              </a:rPr>
              <a:t>scholarship services</a:t>
            </a:r>
          </a:p>
          <a:p>
            <a:pPr marL="342900" marR="0" lvl="0" indent="-342900">
              <a:spcBef>
                <a:spcPts val="0"/>
              </a:spcBef>
              <a:spcAft>
                <a:spcPts val="0"/>
              </a:spcAft>
              <a:buFont typeface="Symbol" panose="05050102010706020507" pitchFamily="18" charset="2"/>
              <a:buChar char=""/>
            </a:pPr>
            <a:r>
              <a:rPr lang="en-US" sz="1700" b="1" i="1" dirty="0" smtClean="0">
                <a:ea typeface="MS Mincho" panose="02020609040205080304" pitchFamily="49" charset="-128"/>
                <a:cs typeface="Times New Roman" panose="02020603050405020304" pitchFamily="18" charset="0"/>
              </a:rPr>
              <a:t>Increased </a:t>
            </a:r>
            <a:r>
              <a:rPr lang="en-US" sz="1700" b="1" i="1" dirty="0">
                <a:ea typeface="MS Mincho" panose="02020609040205080304" pitchFamily="49" charset="-128"/>
                <a:cs typeface="Times New Roman" panose="02020603050405020304" pitchFamily="18" charset="0"/>
              </a:rPr>
              <a:t>student fluency in knowledge discovery and processing </a:t>
            </a:r>
            <a:r>
              <a:rPr lang="en-US" sz="1700" dirty="0">
                <a:ea typeface="MS Mincho" panose="02020609040205080304" pitchFamily="49" charset="-128"/>
                <a:cs typeface="Times New Roman" panose="02020603050405020304" pitchFamily="18" charset="0"/>
              </a:rPr>
              <a:t>with </a:t>
            </a:r>
            <a:r>
              <a:rPr lang="en-US" sz="1700" dirty="0" smtClean="0">
                <a:ea typeface="MS Mincho" panose="02020609040205080304" pitchFamily="49" charset="-128"/>
                <a:cs typeface="Times New Roman" panose="02020603050405020304" pitchFamily="18" charset="0"/>
              </a:rPr>
              <a:t>the introduction of a </a:t>
            </a:r>
            <a:r>
              <a:rPr lang="en-US" sz="1700" dirty="0">
                <a:ea typeface="MS Mincho" panose="02020609040205080304" pitchFamily="49" charset="-128"/>
                <a:cs typeface="Times New Roman" panose="02020603050405020304" pitchFamily="18" charset="0"/>
              </a:rPr>
              <a:t>Personal Librarian program for first-year students</a:t>
            </a:r>
          </a:p>
          <a:p>
            <a:pPr marL="342900" marR="0" lvl="0" indent="-342900">
              <a:spcBef>
                <a:spcPts val="0"/>
              </a:spcBef>
              <a:spcAft>
                <a:spcPts val="0"/>
              </a:spcAft>
              <a:buFont typeface="Symbol" panose="05050102010706020507" pitchFamily="18" charset="2"/>
              <a:buChar char=""/>
            </a:pPr>
            <a:r>
              <a:rPr lang="en-US" sz="1700" b="1" i="1" dirty="0">
                <a:ea typeface="MS Mincho" panose="02020609040205080304" pitchFamily="49" charset="-128"/>
                <a:cs typeface="Times New Roman" panose="02020603050405020304" pitchFamily="18" charset="0"/>
              </a:rPr>
              <a:t>Reinvigorated KSL as a physical and virtual destination </a:t>
            </a:r>
            <a:r>
              <a:rPr lang="en-US" sz="1700" dirty="0">
                <a:ea typeface="MS Mincho" panose="02020609040205080304" pitchFamily="49" charset="-128"/>
                <a:cs typeface="Times New Roman" panose="02020603050405020304" pitchFamily="18" charset="0"/>
              </a:rPr>
              <a:t>by opening a library café,  implementing </a:t>
            </a:r>
            <a:r>
              <a:rPr lang="en-US" sz="1700" dirty="0" smtClean="0">
                <a:ea typeface="MS Mincho" panose="02020609040205080304" pitchFamily="49" charset="-128"/>
                <a:cs typeface="Times New Roman" panose="02020603050405020304" pitchFamily="18" charset="0"/>
              </a:rPr>
              <a:t>student </a:t>
            </a:r>
            <a:r>
              <a:rPr lang="en-US" sz="1700" dirty="0">
                <a:ea typeface="MS Mincho" panose="02020609040205080304" pitchFamily="49" charset="-128"/>
                <a:cs typeface="Times New Roman" panose="02020603050405020304" pitchFamily="18" charset="0"/>
              </a:rPr>
              <a:t>competition </a:t>
            </a:r>
            <a:r>
              <a:rPr lang="en-US" sz="1700" dirty="0" smtClean="0">
                <a:ea typeface="MS Mincho" panose="02020609040205080304" pitchFamily="49" charset="-128"/>
                <a:cs typeface="Times New Roman" panose="02020603050405020304" pitchFamily="18" charset="0"/>
              </a:rPr>
              <a:t>recommendations, </a:t>
            </a:r>
            <a:r>
              <a:rPr lang="en-US" sz="1700" dirty="0">
                <a:ea typeface="MS Mincho" panose="02020609040205080304" pitchFamily="49" charset="-128"/>
                <a:cs typeface="Times New Roman" panose="02020603050405020304" pitchFamily="18" charset="0"/>
              </a:rPr>
              <a:t>replacing all public area chairs and most tables, </a:t>
            </a:r>
            <a:r>
              <a:rPr lang="en-US" sz="1700" dirty="0" smtClean="0">
                <a:ea typeface="MS Mincho" panose="02020609040205080304" pitchFamily="49" charset="-128"/>
                <a:cs typeface="Times New Roman" panose="02020603050405020304" pitchFamily="18" charset="0"/>
              </a:rPr>
              <a:t>and creating </a:t>
            </a:r>
            <a:r>
              <a:rPr lang="en-US" sz="1700" dirty="0">
                <a:ea typeface="MS Mincho" panose="02020609040205080304" pitchFamily="49" charset="-128"/>
                <a:cs typeface="Times New Roman" panose="02020603050405020304" pitchFamily="18" charset="0"/>
              </a:rPr>
              <a:t>an art gallery  </a:t>
            </a:r>
          </a:p>
          <a:p>
            <a:pPr marL="342900" marR="0" lvl="0" indent="-342900">
              <a:spcBef>
                <a:spcPts val="0"/>
              </a:spcBef>
              <a:spcAft>
                <a:spcPts val="0"/>
              </a:spcAft>
              <a:buFont typeface="Symbol" panose="05050102010706020507" pitchFamily="18" charset="2"/>
              <a:buChar char=""/>
            </a:pPr>
            <a:r>
              <a:rPr lang="en-US" sz="1700" b="1" i="1" dirty="0" smtClean="0">
                <a:ea typeface="MS Mincho" panose="02020609040205080304" pitchFamily="49" charset="-128"/>
                <a:cs typeface="Times New Roman" panose="02020603050405020304" pitchFamily="18" charset="0"/>
              </a:rPr>
              <a:t>Increased development </a:t>
            </a:r>
            <a:r>
              <a:rPr lang="en-US" sz="1700" dirty="0" smtClean="0">
                <a:ea typeface="MS Mincho" panose="02020609040205080304" pitchFamily="49" charset="-128"/>
                <a:cs typeface="Times New Roman" panose="02020603050405020304" pitchFamily="18" charset="0"/>
              </a:rPr>
              <a:t>by raising </a:t>
            </a:r>
            <a:r>
              <a:rPr lang="en-US" sz="1700" dirty="0">
                <a:ea typeface="MS Mincho" panose="02020609040205080304" pitchFamily="49" charset="-128"/>
                <a:cs typeface="Times New Roman" panose="02020603050405020304" pitchFamily="18" charset="0"/>
              </a:rPr>
              <a:t>$10.1 million against a $15 million goal</a:t>
            </a:r>
          </a:p>
          <a:p>
            <a:endParaRPr lang="en-US" sz="1700" dirty="0"/>
          </a:p>
        </p:txBody>
      </p:sp>
    </p:spTree>
    <p:extLst>
      <p:ext uri="{BB962C8B-B14F-4D97-AF65-F5344CB8AC3E}">
        <p14:creationId xmlns:p14="http://schemas.microsoft.com/office/powerpoint/2010/main" val="1632262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5268" y="1058288"/>
            <a:ext cx="7283725" cy="1575582"/>
          </a:xfrm>
          <a:solidFill>
            <a:schemeClr val="accent6">
              <a:lumMod val="75000"/>
            </a:schemeClr>
          </a:solidFill>
          <a:scene3d>
            <a:camera prst="orthographicFront"/>
            <a:lightRig rig="threePt" dir="t"/>
          </a:scene3d>
          <a:sp3d>
            <a:bevelT/>
          </a:sp3d>
        </p:spPr>
        <p:txBody>
          <a:bodyPr>
            <a:normAutofit/>
          </a:bodyPr>
          <a:lstStyle/>
          <a:p>
            <a:pPr algn="ctr"/>
            <a:r>
              <a:rPr lang="en-US" dirty="0" smtClean="0">
                <a:solidFill>
                  <a:schemeClr val="bg1"/>
                </a:solidFill>
              </a:rPr>
              <a:t>Strategic Plan 2: 2015 – 2018</a:t>
            </a:r>
            <a:br>
              <a:rPr lang="en-US" dirty="0" smtClean="0">
                <a:solidFill>
                  <a:schemeClr val="bg1"/>
                </a:solidFill>
              </a:rPr>
            </a:br>
            <a:r>
              <a:rPr lang="en-US" i="1" dirty="0" smtClean="0">
                <a:solidFill>
                  <a:schemeClr val="bg1"/>
                </a:solidFill>
              </a:rPr>
              <a:t>building upon success</a:t>
            </a:r>
            <a:endParaRPr lang="en-US" i="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153" y="2973214"/>
            <a:ext cx="4030523" cy="3063197"/>
          </a:xfrm>
          <a:prstGeom prst="rect">
            <a:avLst/>
          </a:prstGeom>
        </p:spPr>
      </p:pic>
    </p:spTree>
    <p:extLst>
      <p:ext uri="{BB962C8B-B14F-4D97-AF65-F5344CB8AC3E}">
        <p14:creationId xmlns:p14="http://schemas.microsoft.com/office/powerpoint/2010/main" val="1521656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33984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78221" y="99614"/>
            <a:ext cx="11661460" cy="6756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5">
                    <a:lumMod val="75000"/>
                  </a:schemeClr>
                </a:solidFill>
              </a:rPr>
              <a:t>a</a:t>
            </a:r>
            <a:r>
              <a:rPr lang="en-US" sz="4000" dirty="0" smtClean="0">
                <a:solidFill>
                  <a:schemeClr val="accent5">
                    <a:lumMod val="75000"/>
                  </a:schemeClr>
                </a:solidFill>
              </a:rPr>
              <a:t>chieving strategic change is complicated</a:t>
            </a:r>
            <a:endParaRPr lang="en-US" sz="4000" dirty="0">
              <a:solidFill>
                <a:schemeClr val="accent5">
                  <a:lumMod val="75000"/>
                </a:schemeClr>
              </a:solidFill>
            </a:endParaRPr>
          </a:p>
        </p:txBody>
      </p:sp>
      <p:sp>
        <p:nvSpPr>
          <p:cNvPr id="9" name="TextBox 8"/>
          <p:cNvSpPr txBox="1"/>
          <p:nvPr/>
        </p:nvSpPr>
        <p:spPr>
          <a:xfrm>
            <a:off x="2000924" y="6262849"/>
            <a:ext cx="8085098" cy="584775"/>
          </a:xfrm>
          <a:prstGeom prst="rect">
            <a:avLst/>
          </a:prstGeom>
          <a:noFill/>
        </p:spPr>
        <p:txBody>
          <a:bodyPr wrap="none" rtlCol="0">
            <a:spAutoFit/>
          </a:bodyPr>
          <a:lstStyle/>
          <a:p>
            <a:r>
              <a:rPr lang="en-US" sz="3200" dirty="0" smtClean="0">
                <a:solidFill>
                  <a:schemeClr val="bg1">
                    <a:lumMod val="85000"/>
                  </a:schemeClr>
                </a:solidFill>
              </a:rPr>
              <a:t>good ideas + great people + discipline = success</a:t>
            </a:r>
            <a:endParaRPr lang="en-US" sz="3200" dirty="0">
              <a:solidFill>
                <a:schemeClr val="bg1">
                  <a:lumMod val="85000"/>
                </a:schemeClr>
              </a:solidFill>
            </a:endParaRPr>
          </a:p>
        </p:txBody>
      </p:sp>
      <p:pic>
        <p:nvPicPr>
          <p:cNvPr id="13" name="Picture 12"/>
          <p:cNvPicPr>
            <a:picLocks noChangeAspect="1"/>
          </p:cNvPicPr>
          <p:nvPr/>
        </p:nvPicPr>
        <p:blipFill>
          <a:blip r:embed="rId2"/>
          <a:stretch>
            <a:fillRect/>
          </a:stretch>
        </p:blipFill>
        <p:spPr>
          <a:xfrm>
            <a:off x="0" y="1186024"/>
            <a:ext cx="12115800" cy="5076825"/>
          </a:xfrm>
          <a:prstGeom prst="rect">
            <a:avLst/>
          </a:prstGeom>
        </p:spPr>
      </p:pic>
    </p:spTree>
    <p:extLst>
      <p:ext uri="{BB962C8B-B14F-4D97-AF65-F5344CB8AC3E}">
        <p14:creationId xmlns:p14="http://schemas.microsoft.com/office/powerpoint/2010/main" val="1440539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26" y="620192"/>
            <a:ext cx="4567812" cy="1095657"/>
          </a:xfrm>
        </p:spPr>
        <p:txBody>
          <a:bodyPr>
            <a:normAutofit fontScale="90000"/>
          </a:bodyPr>
          <a:lstStyle/>
          <a:p>
            <a:r>
              <a:rPr lang="en-US" dirty="0"/>
              <a:t>p</a:t>
            </a:r>
            <a:r>
              <a:rPr lang="en-US" dirty="0" smtClean="0"/>
              <a:t>lan 2: </a:t>
            </a:r>
            <a:br>
              <a:rPr lang="en-US" dirty="0" smtClean="0"/>
            </a:br>
            <a:r>
              <a:rPr lang="en-US" dirty="0" smtClean="0"/>
              <a:t>strategic directions</a:t>
            </a:r>
            <a:endParaRPr lang="en-US" dirty="0"/>
          </a:p>
        </p:txBody>
      </p:sp>
      <p:graphicFrame>
        <p:nvGraphicFramePr>
          <p:cNvPr id="4" name="Diagram 3"/>
          <p:cNvGraphicFramePr/>
          <p:nvPr>
            <p:extLst>
              <p:ext uri="{D42A27DB-BD31-4B8C-83A1-F6EECF244321}">
                <p14:modId xmlns:p14="http://schemas.microsoft.com/office/powerpoint/2010/main" val="3949751045"/>
              </p:ext>
            </p:extLst>
          </p:nvPr>
        </p:nvGraphicFramePr>
        <p:xfrm>
          <a:off x="1973107" y="773115"/>
          <a:ext cx="8949997" cy="5387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2694889" y="1922405"/>
            <a:ext cx="2854356" cy="2837517"/>
          </a:xfrm>
          <a:prstGeom prst="rect">
            <a:avLst/>
          </a:prstGeom>
        </p:spPr>
      </p:pic>
      <p:sp>
        <p:nvSpPr>
          <p:cNvPr id="6" name="TextBox 5"/>
          <p:cNvSpPr txBox="1"/>
          <p:nvPr/>
        </p:nvSpPr>
        <p:spPr>
          <a:xfrm>
            <a:off x="3031070" y="2040807"/>
            <a:ext cx="2181993" cy="2600712"/>
          </a:xfrm>
          <a:prstGeom prst="rect">
            <a:avLst/>
          </a:prstGeom>
          <a:noFill/>
        </p:spPr>
        <p:txBody>
          <a:bodyPr wrap="square" rtlCol="0">
            <a:spAutoFit/>
          </a:bodyPr>
          <a:lstStyle/>
          <a:p>
            <a:pPr algn="ctr"/>
            <a:r>
              <a:rPr lang="en-US" sz="2300" b="1" u="sng" dirty="0" smtClean="0">
                <a:solidFill>
                  <a:schemeClr val="bg1"/>
                </a:solidFill>
              </a:rPr>
              <a:t>KSL Vision</a:t>
            </a:r>
            <a:r>
              <a:rPr lang="en-US" sz="2300" b="1" dirty="0" smtClean="0">
                <a:solidFill>
                  <a:schemeClr val="bg1"/>
                </a:solidFill>
              </a:rPr>
              <a:t>:</a:t>
            </a:r>
          </a:p>
          <a:p>
            <a:pPr algn="ctr"/>
            <a:r>
              <a:rPr lang="en-US" sz="2000" b="1" i="1" dirty="0" smtClean="0">
                <a:solidFill>
                  <a:schemeClr val="bg1"/>
                </a:solidFill>
              </a:rPr>
              <a:t>Information laboratory of knowledge collection, creation, connections, </a:t>
            </a:r>
          </a:p>
          <a:p>
            <a:pPr algn="ctr"/>
            <a:r>
              <a:rPr lang="en-US" sz="2000" b="1" i="1" dirty="0" smtClean="0">
                <a:solidFill>
                  <a:schemeClr val="bg1"/>
                </a:solidFill>
              </a:rPr>
              <a:t>&amp; curation</a:t>
            </a:r>
            <a:endParaRPr lang="en-US" sz="2000" b="1" i="1" dirty="0">
              <a:solidFill>
                <a:schemeClr val="bg1"/>
              </a:solidFill>
            </a:endParaRPr>
          </a:p>
        </p:txBody>
      </p:sp>
      <p:sp>
        <p:nvSpPr>
          <p:cNvPr id="7" name="Right Arrow 6"/>
          <p:cNvSpPr/>
          <p:nvPr/>
        </p:nvSpPr>
        <p:spPr>
          <a:xfrm rot="19105783">
            <a:off x="5064315" y="2084011"/>
            <a:ext cx="872068" cy="346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439154" y="3327077"/>
            <a:ext cx="556364" cy="346583"/>
          </a:xfrm>
          <a:prstGeom prst="rightArrow">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879220">
            <a:off x="4984454" y="4368012"/>
            <a:ext cx="799820" cy="361032"/>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5644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a:t>
            </a:r>
            <a:r>
              <a:rPr lang="en-US" dirty="0" smtClean="0"/>
              <a:t>lignment of 2011-2014 and 2015-2018 objectives</a:t>
            </a:r>
            <a:endParaRPr lang="en-US" dirty="0"/>
          </a:p>
        </p:txBody>
      </p:sp>
      <p:sp>
        <p:nvSpPr>
          <p:cNvPr id="3" name="Content Placeholder 2"/>
          <p:cNvSpPr>
            <a:spLocks noGrp="1"/>
          </p:cNvSpPr>
          <p:nvPr>
            <p:ph idx="1"/>
          </p:nvPr>
        </p:nvSpPr>
        <p:spPr>
          <a:xfrm>
            <a:off x="570235" y="826252"/>
            <a:ext cx="5312229" cy="5426067"/>
          </a:xfrm>
          <a:ln>
            <a:solidFill>
              <a:schemeClr val="tx1"/>
            </a:solidFill>
          </a:ln>
        </p:spPr>
        <p:txBody>
          <a:bodyPr>
            <a:noAutofit/>
          </a:bodyPr>
          <a:lstStyle/>
          <a:p>
            <a:pPr marL="0" indent="0">
              <a:lnSpc>
                <a:spcPct val="100000"/>
              </a:lnSpc>
              <a:spcBef>
                <a:spcPts val="0"/>
              </a:spcBef>
              <a:buNone/>
            </a:pPr>
            <a:r>
              <a:rPr lang="en-US" sz="1900" dirty="0" smtClean="0"/>
              <a:t>2014</a:t>
            </a:r>
          </a:p>
          <a:p>
            <a:pPr>
              <a:lnSpc>
                <a:spcPct val="100000"/>
              </a:lnSpc>
              <a:spcBef>
                <a:spcPts val="0"/>
              </a:spcBef>
            </a:pPr>
            <a:r>
              <a:rPr lang="en-US" sz="1900" dirty="0" smtClean="0">
                <a:solidFill>
                  <a:schemeClr val="bg1">
                    <a:lumMod val="65000"/>
                  </a:schemeClr>
                </a:solidFill>
              </a:rPr>
              <a:t>Understand community interests &amp; needs</a:t>
            </a:r>
          </a:p>
          <a:p>
            <a:pPr>
              <a:lnSpc>
                <a:spcPct val="100000"/>
              </a:lnSpc>
              <a:spcBef>
                <a:spcPts val="0"/>
              </a:spcBef>
            </a:pPr>
            <a:r>
              <a:rPr lang="en-US" sz="1900" dirty="0" smtClean="0">
                <a:solidFill>
                  <a:schemeClr val="accent5">
                    <a:lumMod val="75000"/>
                  </a:schemeClr>
                </a:solidFill>
              </a:rPr>
              <a:t>Expand access to scholarly content</a:t>
            </a:r>
          </a:p>
          <a:p>
            <a:pPr>
              <a:lnSpc>
                <a:spcPct val="100000"/>
              </a:lnSpc>
              <a:spcBef>
                <a:spcPts val="0"/>
              </a:spcBef>
            </a:pPr>
            <a:r>
              <a:rPr lang="en-US" sz="1900" dirty="0" smtClean="0">
                <a:solidFill>
                  <a:schemeClr val="accent5">
                    <a:lumMod val="75000"/>
                  </a:schemeClr>
                </a:solidFill>
              </a:rPr>
              <a:t>Define and deploy a digital learning and research strategy</a:t>
            </a:r>
          </a:p>
          <a:p>
            <a:pPr>
              <a:lnSpc>
                <a:spcPct val="100000"/>
              </a:lnSpc>
              <a:spcBef>
                <a:spcPts val="0"/>
              </a:spcBef>
            </a:pPr>
            <a:r>
              <a:rPr lang="en-US" sz="1900" dirty="0" smtClean="0">
                <a:solidFill>
                  <a:schemeClr val="accent5">
                    <a:lumMod val="75000"/>
                  </a:schemeClr>
                </a:solidFill>
              </a:rPr>
              <a:t>Increase student fluency in knowledge discovery and processing</a:t>
            </a:r>
          </a:p>
          <a:p>
            <a:pPr>
              <a:lnSpc>
                <a:spcPct val="100000"/>
              </a:lnSpc>
              <a:spcBef>
                <a:spcPts val="0"/>
              </a:spcBef>
            </a:pPr>
            <a:r>
              <a:rPr lang="en-US" sz="1900" dirty="0" smtClean="0">
                <a:solidFill>
                  <a:schemeClr val="accent5">
                    <a:lumMod val="75000"/>
                  </a:schemeClr>
                </a:solidFill>
              </a:rPr>
              <a:t>Become the campus destination for intellectual pursuits</a:t>
            </a:r>
          </a:p>
          <a:p>
            <a:pPr>
              <a:lnSpc>
                <a:spcPct val="100000"/>
              </a:lnSpc>
              <a:spcBef>
                <a:spcPts val="0"/>
              </a:spcBef>
            </a:pPr>
            <a:r>
              <a:rPr lang="en-US" sz="1900" dirty="0" smtClean="0">
                <a:solidFill>
                  <a:schemeClr val="bg1">
                    <a:lumMod val="65000"/>
                  </a:schemeClr>
                </a:solidFill>
              </a:rPr>
              <a:t>Define services and resources to support global diversity</a:t>
            </a:r>
          </a:p>
          <a:p>
            <a:pPr>
              <a:lnSpc>
                <a:spcPct val="100000"/>
              </a:lnSpc>
              <a:spcBef>
                <a:spcPts val="0"/>
              </a:spcBef>
            </a:pPr>
            <a:r>
              <a:rPr lang="en-US" sz="1900" dirty="0" smtClean="0">
                <a:solidFill>
                  <a:schemeClr val="bg1">
                    <a:lumMod val="65000"/>
                  </a:schemeClr>
                </a:solidFill>
              </a:rPr>
              <a:t>Promote collaborative international content development</a:t>
            </a:r>
          </a:p>
          <a:p>
            <a:pPr>
              <a:lnSpc>
                <a:spcPct val="100000"/>
              </a:lnSpc>
              <a:spcBef>
                <a:spcPts val="0"/>
              </a:spcBef>
            </a:pPr>
            <a:r>
              <a:rPr lang="en-US" sz="1900" dirty="0" smtClean="0">
                <a:solidFill>
                  <a:schemeClr val="accent5">
                    <a:lumMod val="75000"/>
                  </a:schemeClr>
                </a:solidFill>
              </a:rPr>
              <a:t>Strengthen content partnerships</a:t>
            </a:r>
          </a:p>
          <a:p>
            <a:pPr>
              <a:lnSpc>
                <a:spcPct val="100000"/>
              </a:lnSpc>
              <a:spcBef>
                <a:spcPts val="0"/>
              </a:spcBef>
            </a:pPr>
            <a:r>
              <a:rPr lang="en-US" sz="1900" dirty="0" smtClean="0">
                <a:solidFill>
                  <a:schemeClr val="bg1">
                    <a:lumMod val="65000"/>
                  </a:schemeClr>
                </a:solidFill>
              </a:rPr>
              <a:t>Increase alumni and community engagement</a:t>
            </a:r>
          </a:p>
          <a:p>
            <a:pPr>
              <a:lnSpc>
                <a:spcPct val="100000"/>
              </a:lnSpc>
              <a:spcBef>
                <a:spcPts val="0"/>
              </a:spcBef>
            </a:pPr>
            <a:r>
              <a:rPr lang="en-US" sz="1900" dirty="0" smtClean="0">
                <a:solidFill>
                  <a:schemeClr val="accent5">
                    <a:lumMod val="75000"/>
                  </a:schemeClr>
                </a:solidFill>
              </a:rPr>
              <a:t>Continually assess services</a:t>
            </a:r>
          </a:p>
          <a:p>
            <a:pPr>
              <a:lnSpc>
                <a:spcPct val="100000"/>
              </a:lnSpc>
              <a:spcBef>
                <a:spcPts val="0"/>
              </a:spcBef>
            </a:pPr>
            <a:r>
              <a:rPr lang="en-US" sz="1900" dirty="0" smtClean="0">
                <a:solidFill>
                  <a:schemeClr val="bg1">
                    <a:lumMod val="65000"/>
                  </a:schemeClr>
                </a:solidFill>
              </a:rPr>
              <a:t>Build a new fundraising/development program</a:t>
            </a:r>
          </a:p>
          <a:p>
            <a:pPr>
              <a:lnSpc>
                <a:spcPct val="100000"/>
              </a:lnSpc>
              <a:spcBef>
                <a:spcPts val="0"/>
              </a:spcBef>
            </a:pPr>
            <a:endParaRPr lang="en-US" sz="1900" dirty="0"/>
          </a:p>
        </p:txBody>
      </p:sp>
      <p:sp>
        <p:nvSpPr>
          <p:cNvPr id="4" name="Content Placeholder 2"/>
          <p:cNvSpPr txBox="1">
            <a:spLocks/>
          </p:cNvSpPr>
          <p:nvPr/>
        </p:nvSpPr>
        <p:spPr>
          <a:xfrm>
            <a:off x="6313716" y="848562"/>
            <a:ext cx="5617029" cy="5403757"/>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900" dirty="0" smtClean="0"/>
              <a:t>2018</a:t>
            </a:r>
          </a:p>
          <a:p>
            <a:pPr>
              <a:lnSpc>
                <a:spcPct val="100000"/>
              </a:lnSpc>
              <a:spcBef>
                <a:spcPts val="0"/>
              </a:spcBef>
            </a:pPr>
            <a:r>
              <a:rPr lang="en-US" sz="1900" dirty="0" smtClean="0">
                <a:solidFill>
                  <a:schemeClr val="accent5">
                    <a:lumMod val="75000"/>
                  </a:schemeClr>
                </a:solidFill>
              </a:rPr>
              <a:t>Increase access to purchased content</a:t>
            </a:r>
          </a:p>
          <a:p>
            <a:pPr>
              <a:lnSpc>
                <a:spcPct val="100000"/>
              </a:lnSpc>
              <a:spcBef>
                <a:spcPts val="0"/>
              </a:spcBef>
            </a:pPr>
            <a:r>
              <a:rPr lang="en-US" sz="1900" dirty="0" smtClean="0">
                <a:solidFill>
                  <a:schemeClr val="accent5">
                    <a:lumMod val="75000"/>
                  </a:schemeClr>
                </a:solidFill>
              </a:rPr>
              <a:t>Be the incubator of digital scholarship on campus</a:t>
            </a:r>
          </a:p>
          <a:p>
            <a:pPr>
              <a:lnSpc>
                <a:spcPct val="100000"/>
              </a:lnSpc>
              <a:spcBef>
                <a:spcPts val="0"/>
              </a:spcBef>
            </a:pPr>
            <a:r>
              <a:rPr lang="en-US" sz="1900" dirty="0" smtClean="0">
                <a:solidFill>
                  <a:schemeClr val="accent5">
                    <a:lumMod val="75000"/>
                  </a:schemeClr>
                </a:solidFill>
              </a:rPr>
              <a:t>Expand use of special collections</a:t>
            </a:r>
          </a:p>
          <a:p>
            <a:pPr>
              <a:lnSpc>
                <a:spcPct val="100000"/>
              </a:lnSpc>
              <a:spcBef>
                <a:spcPts val="0"/>
              </a:spcBef>
            </a:pPr>
            <a:r>
              <a:rPr lang="en-US" sz="1900" dirty="0" smtClean="0">
                <a:solidFill>
                  <a:srgbClr val="C00000"/>
                </a:solidFill>
              </a:rPr>
              <a:t>Expand library engagement with faculty</a:t>
            </a:r>
          </a:p>
          <a:p>
            <a:pPr>
              <a:lnSpc>
                <a:spcPct val="100000"/>
              </a:lnSpc>
              <a:spcBef>
                <a:spcPts val="0"/>
              </a:spcBef>
            </a:pPr>
            <a:r>
              <a:rPr lang="en-US" sz="1900" dirty="0" smtClean="0">
                <a:solidFill>
                  <a:srgbClr val="C00000"/>
                </a:solidFill>
              </a:rPr>
              <a:t>Increase efforts in scholarly communications, and use of open access content</a:t>
            </a:r>
          </a:p>
          <a:p>
            <a:pPr>
              <a:lnSpc>
                <a:spcPct val="100000"/>
              </a:lnSpc>
              <a:spcBef>
                <a:spcPts val="0"/>
              </a:spcBef>
            </a:pPr>
            <a:r>
              <a:rPr lang="en-US" sz="1900" dirty="0" smtClean="0">
                <a:solidFill>
                  <a:schemeClr val="accent5">
                    <a:lumMod val="75000"/>
                  </a:schemeClr>
                </a:solidFill>
              </a:rPr>
              <a:t>Provide dynamic and inspiring physical and virtual spaces</a:t>
            </a:r>
          </a:p>
          <a:p>
            <a:pPr>
              <a:lnSpc>
                <a:spcPct val="100000"/>
              </a:lnSpc>
              <a:spcBef>
                <a:spcPts val="0"/>
              </a:spcBef>
            </a:pPr>
            <a:r>
              <a:rPr lang="en-US" sz="1900" dirty="0" smtClean="0">
                <a:solidFill>
                  <a:schemeClr val="accent5">
                    <a:lumMod val="75000"/>
                  </a:schemeClr>
                </a:solidFill>
              </a:rPr>
              <a:t>Design a radically new digital and information literacy program</a:t>
            </a:r>
          </a:p>
          <a:p>
            <a:pPr>
              <a:lnSpc>
                <a:spcPct val="100000"/>
              </a:lnSpc>
              <a:spcBef>
                <a:spcPts val="0"/>
              </a:spcBef>
            </a:pPr>
            <a:r>
              <a:rPr lang="en-US" sz="1900" dirty="0" smtClean="0">
                <a:solidFill>
                  <a:srgbClr val="C00000"/>
                </a:solidFill>
              </a:rPr>
              <a:t>Ensure library review of proposals for new academic degrees and programs</a:t>
            </a:r>
          </a:p>
          <a:p>
            <a:pPr>
              <a:lnSpc>
                <a:spcPct val="100000"/>
              </a:lnSpc>
              <a:spcBef>
                <a:spcPts val="0"/>
              </a:spcBef>
            </a:pPr>
            <a:r>
              <a:rPr lang="en-US" sz="1900" dirty="0" smtClean="0">
                <a:solidFill>
                  <a:srgbClr val="C00000"/>
                </a:solidFill>
              </a:rPr>
              <a:t>Expand Personal Library program so all users have and know their personal librarian</a:t>
            </a:r>
          </a:p>
          <a:p>
            <a:pPr>
              <a:lnSpc>
                <a:spcPct val="100000"/>
              </a:lnSpc>
              <a:spcBef>
                <a:spcPts val="0"/>
              </a:spcBef>
            </a:pPr>
            <a:r>
              <a:rPr lang="en-US" sz="1900" dirty="0" smtClean="0">
                <a:solidFill>
                  <a:schemeClr val="accent5">
                    <a:lumMod val="75000"/>
                  </a:schemeClr>
                </a:solidFill>
              </a:rPr>
              <a:t>Create consistent campus library experiences</a:t>
            </a:r>
          </a:p>
          <a:p>
            <a:pPr>
              <a:lnSpc>
                <a:spcPct val="100000"/>
              </a:lnSpc>
              <a:spcBef>
                <a:spcPts val="0"/>
              </a:spcBef>
            </a:pPr>
            <a:r>
              <a:rPr lang="en-US" sz="1900" dirty="0" smtClean="0">
                <a:solidFill>
                  <a:schemeClr val="accent5">
                    <a:lumMod val="75000"/>
                  </a:schemeClr>
                </a:solidFill>
              </a:rPr>
              <a:t>Expand partnerships with other campus service providers and non-CWRU organizations</a:t>
            </a:r>
            <a:endParaRPr lang="en-US" sz="1900" dirty="0">
              <a:solidFill>
                <a:schemeClr val="accent5">
                  <a:lumMod val="75000"/>
                </a:schemeClr>
              </a:solidFill>
            </a:endParaRPr>
          </a:p>
        </p:txBody>
      </p:sp>
      <p:cxnSp>
        <p:nvCxnSpPr>
          <p:cNvPr id="6" name="Straight Arrow Connector 5"/>
          <p:cNvCxnSpPr/>
          <p:nvPr/>
        </p:nvCxnSpPr>
        <p:spPr>
          <a:xfrm flipV="1">
            <a:off x="5715000" y="-990600"/>
            <a:ext cx="163285" cy="97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403750" y="1347612"/>
            <a:ext cx="2007937" cy="294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15000" y="1605358"/>
            <a:ext cx="766267" cy="2646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04745" y="2587360"/>
            <a:ext cx="1435044" cy="9630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30291" y="3076958"/>
            <a:ext cx="841246" cy="99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111142" y="4813401"/>
            <a:ext cx="2260395" cy="8778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559629" y="5391301"/>
            <a:ext cx="2852058" cy="209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714957" y="1869980"/>
            <a:ext cx="696730" cy="71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676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994" y="116136"/>
            <a:ext cx="10515600" cy="828675"/>
          </a:xfrm>
        </p:spPr>
        <p:txBody>
          <a:bodyPr>
            <a:normAutofit fontScale="90000"/>
          </a:bodyPr>
          <a:lstStyle/>
          <a:p>
            <a:pPr algn="ctr"/>
            <a:r>
              <a:rPr lang="en-US" dirty="0" smtClean="0"/>
              <a:t>examples: multi-year implementation planning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2762980"/>
              </p:ext>
            </p:extLst>
          </p:nvPr>
        </p:nvGraphicFramePr>
        <p:xfrm>
          <a:off x="215712" y="1032131"/>
          <a:ext cx="11760576" cy="4759960"/>
        </p:xfrm>
        <a:graphic>
          <a:graphicData uri="http://schemas.openxmlformats.org/drawingml/2006/table">
            <a:tbl>
              <a:tblPr firstRow="1" bandRow="1">
                <a:tableStyleId>{5C22544A-7EE6-4342-B048-85BDC9FD1C3A}</a:tableStyleId>
              </a:tblPr>
              <a:tblGrid>
                <a:gridCol w="1604204"/>
                <a:gridCol w="3712030"/>
                <a:gridCol w="4125686"/>
                <a:gridCol w="2318656"/>
              </a:tblGrid>
              <a:tr h="370840">
                <a:tc>
                  <a:txBody>
                    <a:bodyPr/>
                    <a:lstStyle/>
                    <a:p>
                      <a:endParaRPr lang="en-US" dirty="0"/>
                    </a:p>
                  </a:txBody>
                  <a:tcPr/>
                </a:tc>
                <a:tc>
                  <a:txBody>
                    <a:bodyPr/>
                    <a:lstStyle/>
                    <a:p>
                      <a:pPr algn="ctr"/>
                      <a:r>
                        <a:rPr lang="en-US" dirty="0" smtClean="0"/>
                        <a:t>2015</a:t>
                      </a:r>
                      <a:endParaRPr lang="en-US" dirty="0"/>
                    </a:p>
                  </a:txBody>
                  <a:tcPr/>
                </a:tc>
                <a:tc>
                  <a:txBody>
                    <a:bodyPr/>
                    <a:lstStyle/>
                    <a:p>
                      <a:pPr algn="ctr"/>
                      <a:r>
                        <a:rPr lang="en-US" dirty="0" smtClean="0"/>
                        <a:t>2016</a:t>
                      </a:r>
                      <a:endParaRPr lang="en-US" dirty="0"/>
                    </a:p>
                  </a:txBody>
                  <a:tcPr/>
                </a:tc>
                <a:tc>
                  <a:txBody>
                    <a:bodyPr/>
                    <a:lstStyle/>
                    <a:p>
                      <a:pPr algn="ctr"/>
                      <a:r>
                        <a:rPr lang="en-US" dirty="0" smtClean="0"/>
                        <a:t>2017</a:t>
                      </a:r>
                      <a:endParaRPr lang="en-US" dirty="0"/>
                    </a:p>
                  </a:txBody>
                  <a:tcPr/>
                </a:tc>
              </a:tr>
              <a:tr h="370840">
                <a:tc>
                  <a:txBody>
                    <a:bodyPr/>
                    <a:lstStyle/>
                    <a:p>
                      <a:r>
                        <a:rPr lang="en-US" dirty="0" smtClean="0"/>
                        <a:t>Objective 1: Purchased content</a:t>
                      </a:r>
                      <a:endParaRPr lang="en-US" dirty="0"/>
                    </a:p>
                  </a:txBody>
                  <a:tcPr/>
                </a:tc>
                <a:tc>
                  <a:txBody>
                    <a:bodyPr/>
                    <a:lstStyle/>
                    <a:p>
                      <a:pPr marL="285750" lvl="0" indent="-285750" fontAlgn="base">
                        <a:buFont typeface="Arial" panose="020B0604020202020204" pitchFamily="34" charset="0"/>
                        <a:buChar char="•"/>
                      </a:pPr>
                      <a:r>
                        <a:rPr lang="en-US" sz="1800" kern="1200" dirty="0" smtClean="0">
                          <a:solidFill>
                            <a:schemeClr val="dk1"/>
                          </a:solidFill>
                          <a:effectLst/>
                          <a:latin typeface="+mn-lt"/>
                          <a:ea typeface="+mn-ea"/>
                          <a:cs typeface="+mn-cs"/>
                        </a:rPr>
                        <a:t>Shift collections (stacks &amp; storage)</a:t>
                      </a:r>
                    </a:p>
                    <a:p>
                      <a:pPr marL="285750" lvl="0" indent="-285750" fontAlgn="base">
                        <a:buFont typeface="Arial" panose="020B0604020202020204" pitchFamily="34" charset="0"/>
                        <a:buChar char="•"/>
                      </a:pPr>
                      <a:r>
                        <a:rPr lang="en-US" sz="1800" kern="1200" dirty="0" smtClean="0">
                          <a:solidFill>
                            <a:schemeClr val="dk1"/>
                          </a:solidFill>
                          <a:effectLst/>
                          <a:latin typeface="+mn-lt"/>
                          <a:ea typeface="+mn-ea"/>
                          <a:cs typeface="+mn-cs"/>
                        </a:rPr>
                        <a:t>Develop new strategies for advocating budget increases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chemeClr val="dk1"/>
                          </a:solidFill>
                          <a:effectLst/>
                          <a:latin typeface="+mn-lt"/>
                          <a:ea typeface="+mn-ea"/>
                          <a:cs typeface="+mn-cs"/>
                        </a:rPr>
                        <a:t>New metrics on faculty use &amp; impact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chemeClr val="dk1"/>
                          </a:solidFill>
                          <a:effectLst/>
                          <a:latin typeface="+mn-lt"/>
                          <a:ea typeface="+mn-ea"/>
                          <a:cs typeface="+mn-cs"/>
                        </a:rPr>
                        <a:t>Publish</a:t>
                      </a:r>
                      <a:r>
                        <a:rPr lang="en-US" sz="1800" kern="1200" baseline="0" dirty="0" smtClean="0">
                          <a:solidFill>
                            <a:schemeClr val="dk1"/>
                          </a:solidFill>
                          <a:effectLst/>
                          <a:latin typeface="+mn-lt"/>
                          <a:ea typeface="+mn-ea"/>
                          <a:cs typeface="+mn-cs"/>
                        </a:rPr>
                        <a:t> faculty </a:t>
                      </a:r>
                      <a:r>
                        <a:rPr lang="en-US" sz="1800" kern="1200" baseline="0" dirty="0" err="1" smtClean="0">
                          <a:solidFill>
                            <a:schemeClr val="dk1"/>
                          </a:solidFill>
                          <a:effectLst/>
                          <a:latin typeface="+mn-lt"/>
                          <a:ea typeface="+mn-ea"/>
                          <a:cs typeface="+mn-cs"/>
                        </a:rPr>
                        <a:t>wishlists</a:t>
                      </a:r>
                      <a:r>
                        <a:rPr lang="en-US" sz="1800" kern="1200" baseline="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p>
                      <a:pPr marL="285750" indent="-285750">
                        <a:buFont typeface="Arial" panose="020B0604020202020204" pitchFamily="34" charset="0"/>
                        <a:buChar char="•"/>
                      </a:pPr>
                      <a:r>
                        <a:rPr lang="en-US" dirty="0" smtClean="0"/>
                        <a:t>New e-books</a:t>
                      </a:r>
                      <a:r>
                        <a:rPr lang="en-US" baseline="0" dirty="0" smtClean="0"/>
                        <a:t> strategies</a:t>
                      </a:r>
                      <a:endParaRPr lang="en-US" dirty="0"/>
                    </a:p>
                  </a:txBody>
                  <a:tcPr/>
                </a:tc>
                <a:tc>
                  <a:txBody>
                    <a:bodyPr/>
                    <a:lstStyle/>
                    <a:p>
                      <a:pPr marL="285750" indent="-285750">
                        <a:buFont typeface="Arial" panose="020B0604020202020204" pitchFamily="34" charset="0"/>
                        <a:buChar char="•"/>
                      </a:pPr>
                      <a:r>
                        <a:rPr lang="en-US" sz="1800" kern="1200" dirty="0" smtClean="0">
                          <a:solidFill>
                            <a:schemeClr val="dk1"/>
                          </a:solidFill>
                          <a:effectLst/>
                          <a:latin typeface="+mn-lt"/>
                          <a:ea typeface="+mn-ea"/>
                          <a:cs typeface="+mn-cs"/>
                        </a:rPr>
                        <a:t>Direct</a:t>
                      </a:r>
                      <a:r>
                        <a:rPr lang="en-US" sz="1800" kern="1200" baseline="0" dirty="0" smtClean="0">
                          <a:solidFill>
                            <a:schemeClr val="dk1"/>
                          </a:solidFill>
                          <a:effectLst/>
                          <a:latin typeface="+mn-lt"/>
                          <a:ea typeface="+mn-ea"/>
                          <a:cs typeface="+mn-cs"/>
                        </a:rPr>
                        <a:t> marketing of new purchases</a:t>
                      </a:r>
                    </a:p>
                    <a:p>
                      <a:pPr marL="285750" indent="-285750">
                        <a:buFont typeface="Arial" panose="020B0604020202020204" pitchFamily="34" charset="0"/>
                        <a:buChar char="•"/>
                      </a:pPr>
                      <a:r>
                        <a:rPr lang="en-US" dirty="0" smtClean="0"/>
                        <a:t>Generate more restricted</a:t>
                      </a:r>
                      <a:r>
                        <a:rPr lang="en-US" baseline="0" dirty="0" smtClean="0"/>
                        <a:t> endowments</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Generate more restricted</a:t>
                      </a:r>
                      <a:r>
                        <a:rPr lang="en-US" baseline="0" dirty="0" smtClean="0"/>
                        <a:t> endowments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Obtain increased funds to purchase content</a:t>
                      </a:r>
                      <a:endParaRPr lang="en-US" dirty="0" smtClean="0"/>
                    </a:p>
                    <a:p>
                      <a:endParaRPr lang="en-US" dirty="0"/>
                    </a:p>
                  </a:txBody>
                  <a:tcPr/>
                </a:tc>
              </a:tr>
              <a:tr h="370840">
                <a:tc>
                  <a:txBody>
                    <a:bodyPr/>
                    <a:lstStyle/>
                    <a:p>
                      <a:r>
                        <a:rPr lang="en-US" dirty="0" smtClean="0"/>
                        <a:t>Objective 2: Digital Scholarship</a:t>
                      </a:r>
                      <a:endParaRPr lang="en-US" dirty="0"/>
                    </a:p>
                  </a:txBody>
                  <a:tcPr/>
                </a:tc>
                <a:tc>
                  <a:txBody>
                    <a:bodyPr/>
                    <a:lstStyle/>
                    <a:p>
                      <a:pPr marL="285750" indent="-285750">
                        <a:buFont typeface="Arial" panose="020B0604020202020204" pitchFamily="34" charset="0"/>
                        <a:buChar char="•"/>
                      </a:pPr>
                      <a:r>
                        <a:rPr lang="en-US" dirty="0" smtClean="0"/>
                        <a:t>Complete Freedman Center redesign</a:t>
                      </a:r>
                      <a:endParaRPr lang="en-US" dirty="0"/>
                    </a:p>
                  </a:txBody>
                  <a:tcPr/>
                </a:tc>
                <a:tc>
                  <a:txBody>
                    <a:bodyPr/>
                    <a:lstStyle/>
                    <a:p>
                      <a:pPr marL="285750" indent="-285750">
                        <a:buFont typeface="Arial" panose="020B0604020202020204" pitchFamily="34" charset="0"/>
                        <a:buChar char="•"/>
                      </a:pPr>
                      <a:r>
                        <a:rPr lang="en-US" dirty="0" smtClean="0"/>
                        <a:t>Publicize Center as</a:t>
                      </a:r>
                      <a:r>
                        <a:rPr lang="en-US" baseline="0" dirty="0" smtClean="0"/>
                        <a:t> innovation hub for campus</a:t>
                      </a:r>
                    </a:p>
                    <a:p>
                      <a:pPr marL="285750" indent="-285750">
                        <a:buFont typeface="Arial" panose="020B0604020202020204" pitchFamily="34" charset="0"/>
                        <a:buChar char="•"/>
                      </a:pPr>
                      <a:r>
                        <a:rPr lang="en-US" baseline="0" dirty="0" smtClean="0"/>
                        <a:t>Create digital preservation plan</a:t>
                      </a:r>
                    </a:p>
                    <a:p>
                      <a:pPr marL="285750" indent="-285750">
                        <a:buFont typeface="Arial" panose="020B0604020202020204" pitchFamily="34" charset="0"/>
                        <a:buChar char="•"/>
                      </a:pPr>
                      <a:r>
                        <a:rPr lang="en-US" baseline="0" dirty="0" smtClean="0"/>
                        <a:t>Develop data management policies</a:t>
                      </a:r>
                      <a:endParaRPr lang="en-US" dirty="0"/>
                    </a:p>
                  </a:txBody>
                  <a:tcPr/>
                </a:tc>
                <a:tc>
                  <a:txBody>
                    <a:bodyPr/>
                    <a:lstStyle/>
                    <a:p>
                      <a:pPr marL="285750" indent="-285750">
                        <a:buFont typeface="Arial" panose="020B0604020202020204" pitchFamily="34" charset="0"/>
                        <a:buChar char="•"/>
                      </a:pPr>
                      <a:r>
                        <a:rPr lang="en-US" dirty="0" smtClean="0"/>
                        <a:t>Introduce</a:t>
                      </a:r>
                      <a:r>
                        <a:rPr lang="en-US" baseline="0" dirty="0" smtClean="0"/>
                        <a:t> new technologies</a:t>
                      </a:r>
                      <a:endParaRPr lang="en-US" dirty="0"/>
                    </a:p>
                  </a:txBody>
                  <a:tcPr/>
                </a:tc>
              </a:tr>
              <a:tr h="370840">
                <a:tc>
                  <a:txBody>
                    <a:bodyPr/>
                    <a:lstStyle/>
                    <a:p>
                      <a:r>
                        <a:rPr lang="en-US" dirty="0" smtClean="0"/>
                        <a:t>Objective 3: Special Collections</a:t>
                      </a:r>
                      <a:endParaRPr lang="en-US" dirty="0"/>
                    </a:p>
                  </a:txBody>
                  <a:tcPr/>
                </a:tc>
                <a:tc>
                  <a:txBody>
                    <a:bodyPr/>
                    <a:lstStyle/>
                    <a:p>
                      <a:pPr marL="285750" indent="-285750">
                        <a:buFont typeface="Arial" panose="020B0604020202020204" pitchFamily="34" charset="0"/>
                        <a:buChar char="•"/>
                      </a:pPr>
                      <a:r>
                        <a:rPr lang="en-US" dirty="0" smtClean="0"/>
                        <a:t>Increase digitization efforts</a:t>
                      </a:r>
                    </a:p>
                    <a:p>
                      <a:pPr marL="285750" indent="-285750">
                        <a:buFont typeface="Arial" panose="020B0604020202020204" pitchFamily="34" charset="0"/>
                        <a:buChar char="•"/>
                      </a:pPr>
                      <a:r>
                        <a:rPr lang="en-US" dirty="0" smtClean="0"/>
                        <a:t>Accelerate EAD finding aids</a:t>
                      </a:r>
                    </a:p>
                    <a:p>
                      <a:pPr marL="285750" indent="-285750">
                        <a:buFont typeface="Arial" panose="020B0604020202020204" pitchFamily="34" charset="0"/>
                        <a:buChar char="•"/>
                      </a:pPr>
                      <a:r>
                        <a:rPr lang="en-US" dirty="0" smtClean="0"/>
                        <a:t>Complete cataloging of backlog</a:t>
                      </a:r>
                      <a:endParaRPr lang="en-US" dirty="0"/>
                    </a:p>
                  </a:txBody>
                  <a:tcPr/>
                </a:tc>
                <a:tc>
                  <a:txBody>
                    <a:bodyPr/>
                    <a:lstStyle/>
                    <a:p>
                      <a:pPr marL="285750" indent="-285750">
                        <a:buFont typeface="Arial" panose="020B0604020202020204" pitchFamily="34" charset="0"/>
                        <a:buChar char="•"/>
                      </a:pPr>
                      <a:r>
                        <a:rPr lang="en-US" dirty="0" smtClean="0"/>
                        <a:t>Work with faculty to increase use of primary resources in the curriculum</a:t>
                      </a:r>
                    </a:p>
                    <a:p>
                      <a:pPr marL="285750" indent="-285750">
                        <a:buFont typeface="Arial" panose="020B0604020202020204" pitchFamily="34" charset="0"/>
                        <a:buChar char="•"/>
                      </a:pPr>
                      <a:r>
                        <a:rPr lang="en-US" dirty="0" smtClean="0"/>
                        <a:t>Use</a:t>
                      </a:r>
                      <a:r>
                        <a:rPr lang="en-US" baseline="0" dirty="0" smtClean="0"/>
                        <a:t> </a:t>
                      </a:r>
                      <a:r>
                        <a:rPr lang="en-US" dirty="0" smtClean="0"/>
                        <a:t>RSLs to</a:t>
                      </a:r>
                      <a:r>
                        <a:rPr lang="en-US" baseline="0" dirty="0" smtClean="0"/>
                        <a:t> </a:t>
                      </a:r>
                      <a:r>
                        <a:rPr lang="en-US" dirty="0" smtClean="0"/>
                        <a:t>market</a:t>
                      </a:r>
                      <a:r>
                        <a:rPr lang="en-US" baseline="0" dirty="0" smtClean="0"/>
                        <a:t> </a:t>
                      </a:r>
                      <a:r>
                        <a:rPr lang="en-US" dirty="0" smtClean="0"/>
                        <a:t>special collections</a:t>
                      </a:r>
                    </a:p>
                    <a:p>
                      <a:pPr marL="285750" indent="-285750">
                        <a:buFont typeface="Arial" panose="020B0604020202020204" pitchFamily="34" charset="0"/>
                        <a:buChar char="•"/>
                      </a:pPr>
                      <a:r>
                        <a:rPr lang="en-US" dirty="0" smtClean="0"/>
                        <a:t>Review collection</a:t>
                      </a:r>
                      <a:r>
                        <a:rPr lang="en-US" baseline="0" dirty="0" smtClean="0"/>
                        <a:t> development policy</a:t>
                      </a:r>
                      <a:endParaRPr lang="en-US" dirty="0"/>
                    </a:p>
                  </a:txBody>
                  <a:tcPr/>
                </a:tc>
                <a:tc>
                  <a:txBody>
                    <a:bodyPr/>
                    <a:lstStyle/>
                    <a:p>
                      <a:pPr marL="285750" indent="-285750">
                        <a:buFont typeface="Arial" panose="020B0604020202020204" pitchFamily="34" charset="0"/>
                        <a:buChar char="•"/>
                      </a:pPr>
                      <a:r>
                        <a:rPr lang="en-US" dirty="0" smtClean="0"/>
                        <a:t>Solicit</a:t>
                      </a:r>
                      <a:r>
                        <a:rPr lang="en-US" baseline="0" dirty="0" smtClean="0"/>
                        <a:t> donors to help us build 21</a:t>
                      </a:r>
                      <a:r>
                        <a:rPr lang="en-US" baseline="30000" dirty="0" smtClean="0"/>
                        <a:t>st</a:t>
                      </a:r>
                      <a:r>
                        <a:rPr lang="en-US" baseline="0" dirty="0" smtClean="0"/>
                        <a:t> century collections</a:t>
                      </a:r>
                    </a:p>
                    <a:p>
                      <a:pPr marL="0" indent="0">
                        <a:buFont typeface="Arial" panose="020B0604020202020204" pitchFamily="34" charset="0"/>
                        <a:buNone/>
                      </a:pPr>
                      <a:endParaRPr lang="en-US" dirty="0"/>
                    </a:p>
                  </a:txBody>
                  <a:tcPr/>
                </a:tc>
              </a:tr>
            </a:tbl>
          </a:graphicData>
        </a:graphic>
      </p:graphicFrame>
    </p:spTree>
    <p:extLst>
      <p:ext uri="{BB962C8B-B14F-4D97-AF65-F5344CB8AC3E}">
        <p14:creationId xmlns:p14="http://schemas.microsoft.com/office/powerpoint/2010/main" val="821693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62801" y="1907295"/>
            <a:ext cx="7449943" cy="4180437"/>
          </a:xfrm>
          <a:prstGeom prst="rect">
            <a:avLst/>
          </a:prstGeom>
        </p:spPr>
      </p:pic>
      <p:sp>
        <p:nvSpPr>
          <p:cNvPr id="2" name="Title 1"/>
          <p:cNvSpPr>
            <a:spLocks noGrp="1"/>
          </p:cNvSpPr>
          <p:nvPr>
            <p:ph type="title"/>
          </p:nvPr>
        </p:nvSpPr>
        <p:spPr>
          <a:xfrm>
            <a:off x="4708879" y="686572"/>
            <a:ext cx="2869667" cy="828675"/>
          </a:xfrm>
        </p:spPr>
        <p:txBody>
          <a:bodyPr>
            <a:noAutofit/>
          </a:bodyPr>
          <a:lstStyle/>
          <a:p>
            <a:r>
              <a:rPr lang="en-US" sz="5500" dirty="0" smtClean="0"/>
              <a:t>facilities</a:t>
            </a:r>
            <a:endParaRPr lang="en-US" sz="5500" dirty="0"/>
          </a:p>
        </p:txBody>
      </p:sp>
      <p:grpSp>
        <p:nvGrpSpPr>
          <p:cNvPr id="6" name="Group 5"/>
          <p:cNvGrpSpPr/>
          <p:nvPr/>
        </p:nvGrpSpPr>
        <p:grpSpPr>
          <a:xfrm>
            <a:off x="473055" y="423911"/>
            <a:ext cx="4035331" cy="1315139"/>
            <a:chOff x="838200" y="1184511"/>
            <a:chExt cx="7086600" cy="2476501"/>
          </a:xfrm>
        </p:grpSpPr>
        <p:pic>
          <p:nvPicPr>
            <p:cNvPr id="3074" name="Picture 2" descr="http://library.case.edu/media/kelvinsmithlibrary/homepage/KSLredesign_FO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84511"/>
              <a:ext cx="70866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106116" y="2399760"/>
              <a:ext cx="1257300" cy="371475"/>
            </a:xfrm>
            <a:prstGeom prst="rect">
              <a:avLst/>
            </a:prstGeom>
          </p:spPr>
        </p:pic>
      </p:grpSp>
      <p:pic>
        <p:nvPicPr>
          <p:cNvPr id="4" name="Picture 3"/>
          <p:cNvPicPr>
            <a:picLocks noChangeAspect="1"/>
          </p:cNvPicPr>
          <p:nvPr/>
        </p:nvPicPr>
        <p:blipFill>
          <a:blip r:embed="rId5"/>
          <a:stretch>
            <a:fillRect/>
          </a:stretch>
        </p:blipFill>
        <p:spPr>
          <a:xfrm>
            <a:off x="1440790" y="1861402"/>
            <a:ext cx="2325630" cy="4330741"/>
          </a:xfrm>
          <a:prstGeom prst="rect">
            <a:avLst/>
          </a:prstGeom>
        </p:spPr>
      </p:pic>
    </p:spTree>
    <p:extLst>
      <p:ext uri="{BB962C8B-B14F-4D97-AF65-F5344CB8AC3E}">
        <p14:creationId xmlns:p14="http://schemas.microsoft.com/office/powerpoint/2010/main" val="15303717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53" y="114724"/>
            <a:ext cx="5601007" cy="6134436"/>
          </a:xfrm>
          <a:prstGeom prst="rect">
            <a:avLst/>
          </a:prstGeom>
          <a:ln>
            <a:solidFill>
              <a:schemeClr val="accent1">
                <a:lumMod val="50000"/>
              </a:schemeClr>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107" y="119447"/>
            <a:ext cx="5374352" cy="6121091"/>
          </a:xfrm>
          <a:prstGeom prst="rect">
            <a:avLst/>
          </a:prstGeom>
          <a:ln>
            <a:solidFill>
              <a:schemeClr val="accent1">
                <a:lumMod val="50000"/>
              </a:schemeClr>
            </a:solidFill>
          </a:ln>
        </p:spPr>
      </p:pic>
      <p:sp>
        <p:nvSpPr>
          <p:cNvPr id="2" name="Title 1"/>
          <p:cNvSpPr>
            <a:spLocks noGrp="1"/>
          </p:cNvSpPr>
          <p:nvPr>
            <p:ph type="title"/>
          </p:nvPr>
        </p:nvSpPr>
        <p:spPr>
          <a:xfrm rot="16200000">
            <a:off x="-2649736" y="2811056"/>
            <a:ext cx="6258156" cy="636040"/>
          </a:xfrm>
        </p:spPr>
        <p:txBody>
          <a:bodyPr anchor="t">
            <a:noAutofit/>
          </a:bodyPr>
          <a:lstStyle/>
          <a:p>
            <a:pPr algn="ctr"/>
            <a:r>
              <a:rPr lang="en-US" sz="3200" dirty="0"/>
              <a:t>d</a:t>
            </a:r>
            <a:r>
              <a:rPr lang="en-US" sz="3200" dirty="0" smtClean="0"/>
              <a:t>igital scholarship center redesign</a:t>
            </a:r>
            <a:br>
              <a:rPr lang="en-US" sz="3200" dirty="0" smtClean="0"/>
            </a:br>
            <a:r>
              <a:rPr lang="en-US" sz="3200" dirty="0" smtClean="0"/>
              <a:t/>
            </a:r>
            <a:br>
              <a:rPr lang="en-US" sz="3200" dirty="0" smtClean="0"/>
            </a:br>
            <a:endParaRPr lang="en-US" sz="3200" dirty="0"/>
          </a:p>
        </p:txBody>
      </p:sp>
      <p:sp>
        <p:nvSpPr>
          <p:cNvPr id="10" name="Rectangle 9"/>
          <p:cNvSpPr/>
          <p:nvPr/>
        </p:nvSpPr>
        <p:spPr>
          <a:xfrm>
            <a:off x="987549" y="3092501"/>
            <a:ext cx="1441094" cy="3006548"/>
          </a:xfrm>
          <a:prstGeom prst="rect">
            <a:avLst/>
          </a:prstGeom>
          <a:solidFill>
            <a:srgbClr val="CC00FF">
              <a:alpha val="20000"/>
            </a:srgb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704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852" y="148329"/>
            <a:ext cx="10853530" cy="678290"/>
          </a:xfrm>
        </p:spPr>
        <p:txBody>
          <a:bodyPr anchor="t">
            <a:noAutofit/>
          </a:bodyPr>
          <a:lstStyle/>
          <a:p>
            <a:r>
              <a:rPr lang="en-US" sz="4000" dirty="0" smtClean="0">
                <a:solidFill>
                  <a:schemeClr val="accent5">
                    <a:lumMod val="75000"/>
                  </a:schemeClr>
                </a:solidFill>
              </a:rPr>
              <a:t>envisioning the role of game changers</a:t>
            </a:r>
            <a:endParaRPr lang="en-US" sz="4000" dirty="0">
              <a:solidFill>
                <a:schemeClr val="accent5">
                  <a:lumMod val="75000"/>
                </a:schemeClr>
              </a:solidFill>
            </a:endParaRPr>
          </a:p>
        </p:txBody>
      </p:sp>
      <p:graphicFrame>
        <p:nvGraphicFramePr>
          <p:cNvPr id="5" name="Diagram 4"/>
          <p:cNvGraphicFramePr/>
          <p:nvPr>
            <p:extLst>
              <p:ext uri="{D42A27DB-BD31-4B8C-83A1-F6EECF244321}">
                <p14:modId xmlns:p14="http://schemas.microsoft.com/office/powerpoint/2010/main" val="339732448"/>
              </p:ext>
            </p:extLst>
          </p:nvPr>
        </p:nvGraphicFramePr>
        <p:xfrm>
          <a:off x="350078" y="845183"/>
          <a:ext cx="11626850" cy="272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65043" y="3509013"/>
            <a:ext cx="3511090" cy="2308324"/>
          </a:xfrm>
          <a:prstGeom prst="rect">
            <a:avLst/>
          </a:prstGeom>
        </p:spPr>
        <p:txBody>
          <a:bodyPr wrap="square">
            <a:spAutoFit/>
          </a:bodyPr>
          <a:lstStyle/>
          <a:p>
            <a:r>
              <a:rPr lang="en-US" sz="1600" b="1" u="sng" dirty="0" smtClean="0"/>
              <a:t>Opportunities</a:t>
            </a:r>
          </a:p>
          <a:p>
            <a:pPr marL="285750" indent="-285750">
              <a:buFont typeface="Arial" panose="020B0604020202020204" pitchFamily="34" charset="0"/>
              <a:buChar char="•"/>
            </a:pPr>
            <a:r>
              <a:rPr lang="en-US" sz="1600" dirty="0" smtClean="0"/>
              <a:t>Enrich Summon to become the sole </a:t>
            </a:r>
            <a:r>
              <a:rPr lang="en-US" sz="1600" dirty="0"/>
              <a:t>search tool </a:t>
            </a:r>
            <a:r>
              <a:rPr lang="en-US" sz="1600" dirty="0" smtClean="0"/>
              <a:t>(including library catalog)</a:t>
            </a:r>
          </a:p>
          <a:p>
            <a:pPr marL="285750" indent="-285750">
              <a:buFont typeface="Arial" panose="020B0604020202020204" pitchFamily="34" charset="0"/>
              <a:buChar char="•"/>
            </a:pPr>
            <a:r>
              <a:rPr lang="en-US" sz="1600" dirty="0" smtClean="0"/>
              <a:t>Harvest into our catalog records from other local cultural organizations (e.g., art, history, &amp; natural history museums)</a:t>
            </a:r>
          </a:p>
          <a:p>
            <a:pPr marL="285750" indent="-285750">
              <a:buFont typeface="Arial" panose="020B0604020202020204" pitchFamily="34" charset="0"/>
              <a:buChar char="•"/>
            </a:pPr>
            <a:r>
              <a:rPr lang="en-US" sz="1600" dirty="0" smtClean="0"/>
              <a:t>Expand user requested e-book acquisitions</a:t>
            </a:r>
          </a:p>
        </p:txBody>
      </p:sp>
      <p:sp>
        <p:nvSpPr>
          <p:cNvPr id="7" name="Rectangle 6"/>
          <p:cNvSpPr/>
          <p:nvPr/>
        </p:nvSpPr>
        <p:spPr>
          <a:xfrm>
            <a:off x="4147718" y="3509013"/>
            <a:ext cx="3971815" cy="2800767"/>
          </a:xfrm>
          <a:prstGeom prst="rect">
            <a:avLst/>
          </a:prstGeom>
        </p:spPr>
        <p:txBody>
          <a:bodyPr wrap="square">
            <a:spAutoFit/>
          </a:bodyPr>
          <a:lstStyle/>
          <a:p>
            <a:r>
              <a:rPr lang="en-US" sz="1600" b="1" u="sng" dirty="0" smtClean="0"/>
              <a:t>Opportunities</a:t>
            </a:r>
          </a:p>
          <a:p>
            <a:pPr marL="285750" indent="-285750">
              <a:buFont typeface="Arial" panose="020B0604020202020204" pitchFamily="34" charset="0"/>
              <a:buChar char="•"/>
            </a:pPr>
            <a:r>
              <a:rPr lang="en-US" sz="1600" dirty="0" smtClean="0"/>
              <a:t>Transfer materials all stored materials into the new shared Cleveland print repository </a:t>
            </a:r>
          </a:p>
          <a:p>
            <a:pPr marL="285750" indent="-285750">
              <a:buFont typeface="Arial" panose="020B0604020202020204" pitchFamily="34" charset="0"/>
              <a:buChar char="•"/>
            </a:pPr>
            <a:r>
              <a:rPr lang="en-US" sz="1600" dirty="0" smtClean="0"/>
              <a:t>Use stacks to maximize monographic holdings </a:t>
            </a:r>
          </a:p>
          <a:p>
            <a:pPr marL="285750" indent="-285750">
              <a:buFont typeface="Arial" panose="020B0604020202020204" pitchFamily="34" charset="0"/>
              <a:buChar char="•"/>
            </a:pPr>
            <a:r>
              <a:rPr lang="en-US" sz="1600" dirty="0" smtClean="0"/>
              <a:t>De-duplicate multiple print copies</a:t>
            </a:r>
          </a:p>
          <a:p>
            <a:pPr marL="285750" indent="-285750">
              <a:buFont typeface="Arial" panose="020B0604020202020204" pitchFamily="34" charset="0"/>
              <a:buChar char="•"/>
            </a:pPr>
            <a:r>
              <a:rPr lang="en-US" sz="1600" dirty="0" smtClean="0"/>
              <a:t>Relocate or deaccession print journals that have trusted electronic &amp; print repository backup</a:t>
            </a:r>
          </a:p>
          <a:p>
            <a:pPr marL="285750" indent="-285750">
              <a:buFont typeface="Arial" panose="020B0604020202020204" pitchFamily="34" charset="0"/>
              <a:buChar char="•"/>
            </a:pPr>
            <a:r>
              <a:rPr lang="en-US" sz="1600" dirty="0" smtClean="0"/>
              <a:t>Build and enrich new special collections for the 21</a:t>
            </a:r>
            <a:r>
              <a:rPr lang="en-US" sz="1600" baseline="30000" dirty="0" smtClean="0"/>
              <a:t>st</a:t>
            </a:r>
            <a:r>
              <a:rPr lang="en-US" sz="1600" dirty="0" smtClean="0"/>
              <a:t> century </a:t>
            </a:r>
          </a:p>
        </p:txBody>
      </p:sp>
      <p:sp>
        <p:nvSpPr>
          <p:cNvPr id="8" name="Rectangle 7"/>
          <p:cNvSpPr/>
          <p:nvPr/>
        </p:nvSpPr>
        <p:spPr>
          <a:xfrm>
            <a:off x="8249474" y="3509013"/>
            <a:ext cx="3842551" cy="2554545"/>
          </a:xfrm>
          <a:prstGeom prst="rect">
            <a:avLst/>
          </a:prstGeom>
        </p:spPr>
        <p:txBody>
          <a:bodyPr wrap="square">
            <a:spAutoFit/>
          </a:bodyPr>
          <a:lstStyle/>
          <a:p>
            <a:r>
              <a:rPr lang="en-US" sz="1600" b="1" u="sng" dirty="0" smtClean="0"/>
              <a:t>Opportunities</a:t>
            </a:r>
          </a:p>
          <a:p>
            <a:pPr marL="285750" indent="-285750">
              <a:buFont typeface="Arial" panose="020B0604020202020204" pitchFamily="34" charset="0"/>
              <a:buChar char="•"/>
            </a:pPr>
            <a:r>
              <a:rPr lang="en-US" sz="1600" dirty="0" smtClean="0"/>
              <a:t>Prepare planning assumptions re:  consolidating collection &amp; service points</a:t>
            </a:r>
          </a:p>
          <a:p>
            <a:pPr marL="285750" indent="-285750">
              <a:buFont typeface="Arial" panose="020B0604020202020204" pitchFamily="34" charset="0"/>
              <a:buChar char="•"/>
            </a:pPr>
            <a:r>
              <a:rPr lang="en-US" sz="1600" dirty="0" smtClean="0"/>
              <a:t>Revise storage principles</a:t>
            </a:r>
          </a:p>
          <a:p>
            <a:pPr marL="285750" indent="-285750">
              <a:buFont typeface="Arial" panose="020B0604020202020204" pitchFamily="34" charset="0"/>
              <a:buChar char="•"/>
            </a:pPr>
            <a:r>
              <a:rPr lang="en-US" sz="1600" dirty="0" smtClean="0"/>
              <a:t>Generate implementation plans</a:t>
            </a:r>
          </a:p>
          <a:p>
            <a:pPr marL="569913" lvl="1" indent="-285750">
              <a:buFont typeface="Courier New" panose="02070309020205020404" pitchFamily="49" charset="0"/>
              <a:buChar char="o"/>
            </a:pPr>
            <a:r>
              <a:rPr lang="en-US" sz="1600" dirty="0"/>
              <a:t>Create timetables for action</a:t>
            </a:r>
          </a:p>
          <a:p>
            <a:pPr marL="569913" lvl="1" indent="-285750">
              <a:buFont typeface="Courier New" panose="02070309020205020404" pitchFamily="49" charset="0"/>
              <a:buChar char="o"/>
            </a:pPr>
            <a:r>
              <a:rPr lang="en-US" sz="1600" dirty="0" smtClean="0"/>
              <a:t>Expedite </a:t>
            </a:r>
            <a:r>
              <a:rPr lang="en-US" sz="1600" dirty="0"/>
              <a:t>implementation </a:t>
            </a:r>
            <a:r>
              <a:rPr lang="en-US" sz="1600" dirty="0" smtClean="0"/>
              <a:t>by outsourcing special tasks </a:t>
            </a:r>
          </a:p>
          <a:p>
            <a:pPr marL="569913" lvl="1" indent="-285750">
              <a:buFont typeface="Courier New" panose="02070309020205020404" pitchFamily="49" charset="0"/>
              <a:buChar char="o"/>
            </a:pPr>
            <a:r>
              <a:rPr lang="en-US" sz="1600" dirty="0" smtClean="0"/>
              <a:t>Relocate and deaccession consistent with approved principles</a:t>
            </a:r>
            <a:endParaRPr lang="en-US" sz="1600" dirty="0"/>
          </a:p>
        </p:txBody>
      </p:sp>
    </p:spTree>
    <p:extLst>
      <p:ext uri="{BB962C8B-B14F-4D97-AF65-F5344CB8AC3E}">
        <p14:creationId xmlns:p14="http://schemas.microsoft.com/office/powerpoint/2010/main" val="2871006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119270"/>
            <a:ext cx="10515600" cy="1102507"/>
          </a:xfrm>
        </p:spPr>
        <p:txBody>
          <a:bodyPr>
            <a:normAutofit fontScale="90000"/>
          </a:bodyPr>
          <a:lstStyle/>
          <a:p>
            <a:pPr algn="ctr"/>
            <a:r>
              <a:rPr lang="en-US" dirty="0"/>
              <a:t>r</a:t>
            </a:r>
            <a:r>
              <a:rPr lang="en-US" dirty="0" smtClean="0"/>
              <a:t>elationship of game changers to strategic plan 2</a:t>
            </a:r>
            <a:endParaRPr lang="en-US" dirty="0"/>
          </a:p>
        </p:txBody>
      </p:sp>
      <p:sp>
        <p:nvSpPr>
          <p:cNvPr id="4" name="Rectangle 3"/>
          <p:cNvSpPr/>
          <p:nvPr/>
        </p:nvSpPr>
        <p:spPr>
          <a:xfrm>
            <a:off x="455957" y="1848744"/>
            <a:ext cx="3618294" cy="2554545"/>
          </a:xfrm>
          <a:prstGeom prst="rect">
            <a:avLst/>
          </a:prstGeom>
        </p:spPr>
        <p:txBody>
          <a:bodyPr wrap="square">
            <a:spAutoFit/>
          </a:bodyPr>
          <a:lstStyle/>
          <a:p>
            <a:r>
              <a:rPr lang="en-US" sz="2000" b="1" i="1" dirty="0" smtClean="0">
                <a:effectLst/>
                <a:ea typeface="MS Mincho" panose="02020609040205080304" pitchFamily="49" charset="-128"/>
                <a:cs typeface="Times New Roman" panose="02020603050405020304" pitchFamily="18" charset="0"/>
              </a:rPr>
              <a:t>Goal 1, Objective 3: Special Collections  </a:t>
            </a:r>
            <a:r>
              <a:rPr lang="en-US" i="1" dirty="0" smtClean="0">
                <a:effectLst/>
                <a:ea typeface="MS Mincho" panose="02020609040205080304" pitchFamily="49" charset="-128"/>
                <a:cs typeface="Times New Roman" panose="02020603050405020304" pitchFamily="18" charset="0"/>
              </a:rPr>
              <a:t>[A</a:t>
            </a:r>
            <a:r>
              <a:rPr lang="en-US" i="1" dirty="0" smtClean="0"/>
              <a:t> </a:t>
            </a:r>
            <a:r>
              <a:rPr lang="en-US" i="1" dirty="0"/>
              <a:t>a new vision </a:t>
            </a:r>
            <a:r>
              <a:rPr lang="en-US" i="1" dirty="0" smtClean="0"/>
              <a:t>for </a:t>
            </a:r>
            <a:r>
              <a:rPr lang="en-US" i="1" dirty="0"/>
              <a:t>the 21</a:t>
            </a:r>
            <a:r>
              <a:rPr lang="en-US" i="1" baseline="30000" dirty="0"/>
              <a:t>st</a:t>
            </a:r>
            <a:r>
              <a:rPr lang="en-US" i="1" dirty="0"/>
              <a:t> century </a:t>
            </a:r>
            <a:r>
              <a:rPr lang="en-US" i="1" dirty="0" smtClean="0"/>
              <a:t>… fostering  </a:t>
            </a:r>
            <a:r>
              <a:rPr lang="en-US" i="1" dirty="0"/>
              <a:t>distinctive and unique </a:t>
            </a:r>
            <a:r>
              <a:rPr lang="en-US" i="1" dirty="0" smtClean="0"/>
              <a:t>content]</a:t>
            </a:r>
          </a:p>
          <a:p>
            <a:pPr marL="173038" indent="-173038">
              <a:buFont typeface="Symbol" panose="05050102010706020507" pitchFamily="18" charset="2"/>
              <a:buChar char=""/>
            </a:pPr>
            <a:endParaRPr lang="en-US" sz="2000" dirty="0" smtClean="0"/>
          </a:p>
          <a:p>
            <a:pPr lvl="0"/>
            <a:r>
              <a:rPr lang="en-US" sz="2000" b="1" i="1" dirty="0" smtClean="0">
                <a:effectLst/>
                <a:ea typeface="MS Mincho" panose="02020609040205080304" pitchFamily="49" charset="-128"/>
                <a:cs typeface="Times New Roman" panose="02020603050405020304" pitchFamily="18" charset="0"/>
              </a:rPr>
              <a:t>Goal 1, Objective 4:</a:t>
            </a:r>
            <a:r>
              <a:rPr lang="en-US" sz="2000" dirty="0" smtClean="0">
                <a:effectLst/>
                <a:ea typeface="MS Mincho" panose="02020609040205080304" pitchFamily="49" charset="-128"/>
                <a:cs typeface="Times New Roman" panose="02020603050405020304" pitchFamily="18" charset="0"/>
              </a:rPr>
              <a:t> </a:t>
            </a:r>
            <a:r>
              <a:rPr lang="en-US" sz="2000" b="1" i="1" dirty="0" smtClean="0">
                <a:effectLst/>
                <a:ea typeface="MS Mincho" panose="02020609040205080304" pitchFamily="49" charset="-128"/>
                <a:cs typeface="Times New Roman" panose="02020603050405020304" pitchFamily="18" charset="0"/>
              </a:rPr>
              <a:t>Research Services </a:t>
            </a:r>
            <a:r>
              <a:rPr lang="en-US" i="1" dirty="0" smtClean="0">
                <a:effectLst/>
                <a:ea typeface="MS Mincho" panose="02020609040205080304" pitchFamily="49" charset="-128"/>
                <a:cs typeface="Times New Roman" panose="02020603050405020304" pitchFamily="18" charset="0"/>
              </a:rPr>
              <a:t>[Integrate library into the research process]</a:t>
            </a:r>
            <a:endParaRPr lang="en-US" i="1" dirty="0">
              <a:effectLst/>
              <a:ea typeface="MS Mincho" panose="02020609040205080304" pitchFamily="49" charset="-128"/>
              <a:cs typeface="Times New Roman" panose="02020603050405020304" pitchFamily="18" charset="0"/>
            </a:endParaRPr>
          </a:p>
        </p:txBody>
      </p:sp>
      <p:sp>
        <p:nvSpPr>
          <p:cNvPr id="6" name="Rectangle 5"/>
          <p:cNvSpPr/>
          <p:nvPr/>
        </p:nvSpPr>
        <p:spPr>
          <a:xfrm>
            <a:off x="3811547" y="4687643"/>
            <a:ext cx="4492293" cy="1400383"/>
          </a:xfrm>
          <a:prstGeom prst="rect">
            <a:avLst/>
          </a:prstGeom>
        </p:spPr>
        <p:txBody>
          <a:bodyPr wrap="square">
            <a:spAutoFit/>
          </a:bodyPr>
          <a:lstStyle/>
          <a:p>
            <a:pPr marR="0" lvl="0" algn="ctr">
              <a:spcBef>
                <a:spcPts val="0"/>
              </a:spcBef>
              <a:spcAft>
                <a:spcPts val="0"/>
              </a:spcAft>
            </a:pPr>
            <a:r>
              <a:rPr lang="en-US" sz="2000" b="1" i="1" dirty="0" smtClean="0">
                <a:effectLst/>
                <a:ea typeface="MS Mincho" panose="02020609040205080304" pitchFamily="49" charset="-128"/>
                <a:cs typeface="Times New Roman" panose="02020603050405020304" pitchFamily="18" charset="0"/>
              </a:rPr>
              <a:t>Goal 2, Objective 1: Library Spaces</a:t>
            </a:r>
            <a:r>
              <a:rPr lang="en-US" sz="2000" dirty="0" smtClean="0">
                <a:effectLst/>
                <a:ea typeface="MS Mincho" panose="02020609040205080304" pitchFamily="49" charset="-128"/>
                <a:cs typeface="Times New Roman" panose="02020603050405020304" pitchFamily="18" charset="0"/>
              </a:rPr>
              <a:t> </a:t>
            </a:r>
            <a:r>
              <a:rPr lang="en-US" i="1" dirty="0" smtClean="0">
                <a:effectLst/>
                <a:ea typeface="MS Mincho" panose="02020609040205080304" pitchFamily="49" charset="-128"/>
                <a:cs typeface="Times New Roman" panose="02020603050405020304" pitchFamily="18" charset="0"/>
              </a:rPr>
              <a:t>[Campus master plan]</a:t>
            </a:r>
            <a:endParaRPr lang="en-US" sz="900" i="1" dirty="0" smtClean="0">
              <a:effectLst/>
              <a:ea typeface="MS Mincho" panose="02020609040205080304" pitchFamily="49" charset="-128"/>
              <a:cs typeface="Times New Roman" panose="02020603050405020304" pitchFamily="18" charset="0"/>
            </a:endParaRPr>
          </a:p>
          <a:p>
            <a:pPr marL="173038" marR="0" lvl="0" indent="-173038" algn="ctr">
              <a:spcBef>
                <a:spcPts val="0"/>
              </a:spcBef>
              <a:spcAft>
                <a:spcPts val="0"/>
              </a:spcAft>
            </a:pPr>
            <a:endParaRPr lang="en-US" sz="900" dirty="0" smtClean="0">
              <a:effectLst/>
              <a:ea typeface="MS Mincho" panose="02020609040205080304" pitchFamily="49" charset="-128"/>
              <a:cs typeface="Times New Roman" panose="02020603050405020304" pitchFamily="18" charset="0"/>
            </a:endParaRPr>
          </a:p>
          <a:p>
            <a:pPr algn="ctr"/>
            <a:r>
              <a:rPr lang="en-US" sz="2000" b="1" i="1" dirty="0" smtClean="0">
                <a:effectLst/>
                <a:ea typeface="MS Mincho" panose="02020609040205080304" pitchFamily="49" charset="-128"/>
                <a:cs typeface="Times New Roman" panose="02020603050405020304" pitchFamily="18" charset="0"/>
              </a:rPr>
              <a:t>Goal 2, Objective 3: Services </a:t>
            </a:r>
            <a:r>
              <a:rPr lang="en-US" i="1" dirty="0" smtClean="0">
                <a:effectLst/>
                <a:ea typeface="MS Mincho" panose="02020609040205080304" pitchFamily="49" charset="-128"/>
                <a:cs typeface="Times New Roman" panose="02020603050405020304" pitchFamily="18" charset="0"/>
              </a:rPr>
              <a:t>[Systematically assess and improve services]</a:t>
            </a:r>
            <a:endParaRPr lang="en-US" i="1" dirty="0" smtClean="0"/>
          </a:p>
        </p:txBody>
      </p:sp>
      <p:sp>
        <p:nvSpPr>
          <p:cNvPr id="8" name="Rectangle 7"/>
          <p:cNvSpPr/>
          <p:nvPr/>
        </p:nvSpPr>
        <p:spPr>
          <a:xfrm>
            <a:off x="8204144" y="1848743"/>
            <a:ext cx="3626715" cy="2554545"/>
          </a:xfrm>
          <a:prstGeom prst="rect">
            <a:avLst/>
          </a:prstGeom>
        </p:spPr>
        <p:txBody>
          <a:bodyPr wrap="square">
            <a:spAutoFit/>
          </a:bodyPr>
          <a:lstStyle/>
          <a:p>
            <a:pPr marR="0" lvl="0">
              <a:spcBef>
                <a:spcPts val="0"/>
              </a:spcBef>
              <a:spcAft>
                <a:spcPts val="0"/>
              </a:spcAft>
            </a:pPr>
            <a:r>
              <a:rPr lang="en-US" sz="2000" b="1" i="1" dirty="0" smtClean="0">
                <a:effectLst/>
                <a:ea typeface="MS Mincho" panose="02020609040205080304" pitchFamily="49" charset="-128"/>
                <a:cs typeface="Times New Roman" panose="02020603050405020304" pitchFamily="18" charset="0"/>
              </a:rPr>
              <a:t>Goal 3, Objective 1: Consistent Campus Library Experiences</a:t>
            </a:r>
          </a:p>
          <a:p>
            <a:pPr marL="173038" marR="0" lvl="0" indent="-173038">
              <a:spcBef>
                <a:spcPts val="0"/>
              </a:spcBef>
              <a:spcAft>
                <a:spcPts val="0"/>
              </a:spcAft>
            </a:pPr>
            <a:endParaRPr lang="en-US" sz="2000" dirty="0" smtClean="0">
              <a:effectLst/>
              <a:ea typeface="MS Mincho" panose="02020609040205080304" pitchFamily="49" charset="-128"/>
              <a:cs typeface="Times New Roman" panose="02020603050405020304" pitchFamily="18" charset="0"/>
            </a:endParaRPr>
          </a:p>
          <a:p>
            <a:pPr marR="0" lvl="0">
              <a:spcBef>
                <a:spcPts val="0"/>
              </a:spcBef>
              <a:spcAft>
                <a:spcPts val="0"/>
              </a:spcAft>
            </a:pPr>
            <a:r>
              <a:rPr lang="en-US" sz="2000" b="1" i="1" dirty="0" smtClean="0">
                <a:effectLst/>
                <a:ea typeface="MS Mincho" panose="02020609040205080304" pitchFamily="49" charset="-128"/>
                <a:cs typeface="Times New Roman" panose="02020603050405020304" pitchFamily="18" charset="0"/>
              </a:rPr>
              <a:t>Goal 3, Objective 2: Partnerships with CWRU and Non-CWRU Organizations  </a:t>
            </a:r>
          </a:p>
          <a:p>
            <a:pPr marL="173038" marR="0" lvl="0" indent="-173038">
              <a:spcBef>
                <a:spcPts val="0"/>
              </a:spcBef>
              <a:spcAft>
                <a:spcPts val="0"/>
              </a:spcAft>
              <a:buFont typeface="Symbol" panose="05050102010706020507" pitchFamily="18" charset="2"/>
              <a:buChar char=""/>
            </a:pPr>
            <a:endParaRPr lang="en-US" sz="2000" b="1" i="1" dirty="0">
              <a:ea typeface="MS Mincho" panose="02020609040205080304" pitchFamily="49" charset="-128"/>
              <a:cs typeface="Times New Roman" panose="02020603050405020304" pitchFamily="18" charset="0"/>
            </a:endParaRPr>
          </a:p>
          <a:p>
            <a:pPr marR="0" lvl="0">
              <a:spcBef>
                <a:spcPts val="0"/>
              </a:spcBef>
              <a:spcAft>
                <a:spcPts val="0"/>
              </a:spcAft>
            </a:pPr>
            <a:endParaRPr lang="en-US" sz="2000" dirty="0">
              <a:effectLst/>
              <a:ea typeface="MS Mincho" panose="02020609040205080304" pitchFamily="49" charset="-128"/>
              <a:cs typeface="Times New Roman" panose="02020603050405020304" pitchFamily="18" charset="0"/>
            </a:endParaRPr>
          </a:p>
        </p:txBody>
      </p:sp>
      <p:grpSp>
        <p:nvGrpSpPr>
          <p:cNvPr id="7" name="Group 6"/>
          <p:cNvGrpSpPr/>
          <p:nvPr/>
        </p:nvGrpSpPr>
        <p:grpSpPr>
          <a:xfrm>
            <a:off x="4566101" y="1367942"/>
            <a:ext cx="2983186" cy="2787092"/>
            <a:chOff x="9033265" y="64672"/>
            <a:chExt cx="2591629" cy="2591629"/>
          </a:xfrm>
          <a:scene3d>
            <a:camera prst="orthographicFront">
              <a:rot lat="0" lon="0" rev="0"/>
            </a:camera>
            <a:lightRig rig="contrasting" dir="t">
              <a:rot lat="0" lon="0" rev="1200000"/>
            </a:lightRig>
          </a:scene3d>
        </p:grpSpPr>
        <p:sp>
          <p:nvSpPr>
            <p:cNvPr id="10" name="Oval 9"/>
            <p:cNvSpPr/>
            <p:nvPr/>
          </p:nvSpPr>
          <p:spPr>
            <a:xfrm>
              <a:off x="9033265" y="64672"/>
              <a:ext cx="2591629" cy="2591629"/>
            </a:xfrm>
            <a:prstGeom prst="ellipse">
              <a:avLst/>
            </a:prstGeom>
            <a:solidFill>
              <a:srgbClr val="6600CC"/>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1" name="Oval 4"/>
            <p:cNvSpPr/>
            <p:nvPr/>
          </p:nvSpPr>
          <p:spPr>
            <a:xfrm>
              <a:off x="9412800" y="444207"/>
              <a:ext cx="1832559" cy="183255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rtl="0">
                <a:lnSpc>
                  <a:spcPct val="90000"/>
                </a:lnSpc>
                <a:spcBef>
                  <a:spcPct val="0"/>
                </a:spcBef>
                <a:spcAft>
                  <a:spcPct val="35000"/>
                </a:spcAft>
              </a:pPr>
              <a:r>
                <a:rPr lang="en-US" sz="2100" b="1" dirty="0"/>
                <a:t>i</a:t>
              </a:r>
              <a:r>
                <a:rPr lang="en-US" sz="2100" b="1" i="0" kern="1200" dirty="0" smtClean="0"/>
                <a:t>mplement the comprehensive  discovery &amp; delivery plan</a:t>
              </a:r>
              <a:endParaRPr lang="en-US" sz="2100" b="1" i="0" kern="1200" dirty="0"/>
            </a:p>
          </p:txBody>
        </p:sp>
      </p:grpSp>
      <p:sp>
        <p:nvSpPr>
          <p:cNvPr id="3" name="Isosceles Triangle 2"/>
          <p:cNvSpPr/>
          <p:nvPr/>
        </p:nvSpPr>
        <p:spPr>
          <a:xfrm rot="5400000">
            <a:off x="2926646" y="2700802"/>
            <a:ext cx="2523943" cy="486932"/>
          </a:xfrm>
          <a:prstGeom prst="triangle">
            <a:avLst/>
          </a:prstGeom>
          <a:solidFill>
            <a:srgbClr val="9900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6200000">
            <a:off x="6664799" y="2649596"/>
            <a:ext cx="2523943" cy="486932"/>
          </a:xfrm>
          <a:prstGeom prst="triangle">
            <a:avLst/>
          </a:prstGeom>
          <a:solidFill>
            <a:srgbClr val="9900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4795722" y="4200711"/>
            <a:ext cx="2523943" cy="486932"/>
          </a:xfrm>
          <a:prstGeom prst="triangle">
            <a:avLst/>
          </a:prstGeom>
          <a:solidFill>
            <a:srgbClr val="9900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44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330" y="47752"/>
            <a:ext cx="10184130" cy="587141"/>
          </a:xfrm>
        </p:spPr>
        <p:txBody>
          <a:bodyPr>
            <a:normAutofit fontScale="90000"/>
          </a:bodyPr>
          <a:lstStyle/>
          <a:p>
            <a:r>
              <a:rPr lang="en-US" dirty="0">
                <a:solidFill>
                  <a:schemeClr val="bg1"/>
                </a:solidFill>
              </a:rPr>
              <a:t>a</a:t>
            </a:r>
            <a:r>
              <a:rPr lang="en-US" dirty="0" smtClean="0">
                <a:solidFill>
                  <a:schemeClr val="bg1"/>
                </a:solidFill>
              </a:rPr>
              <a:t>nd watch your strategic vocabulary</a:t>
            </a:r>
            <a:endParaRPr lang="en-US" dirty="0">
              <a:solidFill>
                <a:schemeClr val="bg1"/>
              </a:solidFill>
            </a:endParaRPr>
          </a:p>
        </p:txBody>
      </p:sp>
    </p:spTree>
    <p:extLst>
      <p:ext uri="{BB962C8B-B14F-4D97-AF65-F5344CB8AC3E}">
        <p14:creationId xmlns:p14="http://schemas.microsoft.com/office/powerpoint/2010/main" val="13903093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5000" y="1176528"/>
            <a:ext cx="8305800" cy="4800600"/>
          </a:xfrm>
          <a:solidFill>
            <a:schemeClr val="accent1">
              <a:lumMod val="50000"/>
            </a:schemeClr>
          </a:solidFill>
        </p:spPr>
        <p:style>
          <a:lnRef idx="0">
            <a:schemeClr val="dk1"/>
          </a:lnRef>
          <a:fillRef idx="3">
            <a:schemeClr val="dk1"/>
          </a:fillRef>
          <a:effectRef idx="3">
            <a:schemeClr val="dk1"/>
          </a:effectRef>
          <a:fontRef idx="minor">
            <a:schemeClr val="lt1"/>
          </a:fontRef>
        </p:style>
        <p:txBody>
          <a:bodyPr>
            <a:normAutofit/>
          </a:bodyPr>
          <a:lstStyle/>
          <a:p>
            <a:pPr marL="182880" algn="ctr"/>
            <a:r>
              <a:rPr lang="en-US" sz="3700" dirty="0" smtClean="0">
                <a:solidFill>
                  <a:schemeClr val="bg1"/>
                </a:solidFill>
                <a:latin typeface="Times New Roman" panose="02020603050405020304" pitchFamily="18" charset="0"/>
                <a:cs typeface="Times New Roman" panose="02020603050405020304" pitchFamily="18" charset="0"/>
              </a:rPr>
              <a:t>“[I]n </a:t>
            </a:r>
            <a:r>
              <a:rPr lang="en-US" sz="3700" dirty="0">
                <a:solidFill>
                  <a:schemeClr val="bg1"/>
                </a:solidFill>
                <a:latin typeface="Times New Roman" panose="02020603050405020304" pitchFamily="18" charset="0"/>
                <a:cs typeface="Times New Roman" panose="02020603050405020304" pitchFamily="18" charset="0"/>
              </a:rPr>
              <a:t>most matters it is more important that the applicable rule of law be settled than that it be settled right... </a:t>
            </a:r>
            <a:r>
              <a:rPr lang="en-US" sz="3700" dirty="0" smtClean="0">
                <a:solidFill>
                  <a:schemeClr val="bg1"/>
                </a:solidFill>
                <a:latin typeface="Times New Roman" panose="02020603050405020304" pitchFamily="18" charset="0"/>
                <a:cs typeface="Times New Roman" panose="02020603050405020304" pitchFamily="18" charset="0"/>
              </a:rPr>
              <a:t/>
            </a:r>
            <a:br>
              <a:rPr lang="en-US" sz="3700" dirty="0" smtClean="0">
                <a:solidFill>
                  <a:schemeClr val="bg1"/>
                </a:solidFill>
                <a:latin typeface="Times New Roman" panose="02020603050405020304" pitchFamily="18" charset="0"/>
                <a:cs typeface="Times New Roman" panose="02020603050405020304" pitchFamily="18" charset="0"/>
              </a:rPr>
            </a:br>
            <a:r>
              <a:rPr lang="en-US" sz="3700" dirty="0" smtClean="0">
                <a:solidFill>
                  <a:schemeClr val="bg1"/>
                </a:solidFill>
                <a:latin typeface="Times New Roman" panose="02020603050405020304" pitchFamily="18" charset="0"/>
                <a:cs typeface="Times New Roman" panose="02020603050405020304" pitchFamily="18" charset="0"/>
              </a:rPr>
              <a:t>This </a:t>
            </a:r>
            <a:r>
              <a:rPr lang="en-US" sz="3700" dirty="0">
                <a:solidFill>
                  <a:schemeClr val="bg1"/>
                </a:solidFill>
                <a:latin typeface="Times New Roman" panose="02020603050405020304" pitchFamily="18" charset="0"/>
                <a:cs typeface="Times New Roman" panose="02020603050405020304" pitchFamily="18" charset="0"/>
              </a:rPr>
              <a:t>is </a:t>
            </a:r>
            <a:r>
              <a:rPr lang="en-US" sz="3700" dirty="0" smtClean="0">
                <a:solidFill>
                  <a:schemeClr val="bg1"/>
                </a:solidFill>
                <a:latin typeface="Times New Roman" panose="02020603050405020304" pitchFamily="18" charset="0"/>
                <a:cs typeface="Times New Roman" panose="02020603050405020304" pitchFamily="18" charset="0"/>
              </a:rPr>
              <a:t>commonly true </a:t>
            </a:r>
            <a:r>
              <a:rPr lang="en-US" sz="3700" dirty="0">
                <a:solidFill>
                  <a:schemeClr val="bg1"/>
                </a:solidFill>
                <a:latin typeface="Times New Roman" panose="02020603050405020304" pitchFamily="18" charset="0"/>
                <a:cs typeface="Times New Roman" panose="02020603050405020304" pitchFamily="18" charset="0"/>
              </a:rPr>
              <a:t>even where the error is a matter of serious </a:t>
            </a:r>
            <a:r>
              <a:rPr lang="en-US" sz="3700" dirty="0" smtClean="0">
                <a:solidFill>
                  <a:schemeClr val="bg1"/>
                </a:solidFill>
                <a:latin typeface="Times New Roman" panose="02020603050405020304" pitchFamily="18" charset="0"/>
                <a:cs typeface="Times New Roman" panose="02020603050405020304" pitchFamily="18" charset="0"/>
              </a:rPr>
              <a:t>concern…” </a:t>
            </a:r>
            <a:r>
              <a:rPr lang="en-US" sz="3600" dirty="0" smtClean="0">
                <a:solidFill>
                  <a:schemeClr val="bg1"/>
                </a:solidFill>
                <a:latin typeface="Times New Roman" panose="02020603050405020304" pitchFamily="18" charset="0"/>
                <a:cs typeface="Times New Roman" panose="02020603050405020304" pitchFamily="18" charset="0"/>
              </a:rPr>
              <a:t/>
            </a:r>
            <a:br>
              <a:rPr lang="en-US" sz="3600" dirty="0" smtClean="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rPr>
              <a:t/>
            </a:r>
            <a:br>
              <a:rPr lang="en-US" sz="2800" dirty="0">
                <a:solidFill>
                  <a:schemeClr val="bg1"/>
                </a:solidFill>
              </a:rPr>
            </a:br>
            <a:r>
              <a:rPr lang="en-US" sz="2000" dirty="0" smtClean="0">
                <a:solidFill>
                  <a:schemeClr val="bg1"/>
                </a:solidFill>
              </a:rPr>
              <a:t>Justice Louis Brandeis, dissent</a:t>
            </a:r>
            <a:r>
              <a:rPr lang="en-US" sz="2000" dirty="0">
                <a:solidFill>
                  <a:schemeClr val="bg1"/>
                </a:solidFill>
              </a:rPr>
              <a:t>, </a:t>
            </a:r>
            <a:r>
              <a:rPr lang="en-US" sz="2000" dirty="0" smtClean="0">
                <a:solidFill>
                  <a:schemeClr val="bg1"/>
                </a:solidFill>
              </a:rPr>
              <a:t/>
            </a:r>
            <a:br>
              <a:rPr lang="en-US" sz="2000" dirty="0" smtClean="0">
                <a:solidFill>
                  <a:schemeClr val="bg1"/>
                </a:solidFill>
              </a:rPr>
            </a:br>
            <a:r>
              <a:rPr lang="en-US" sz="2000" i="1" dirty="0" smtClean="0">
                <a:solidFill>
                  <a:schemeClr val="bg1"/>
                </a:solidFill>
              </a:rPr>
              <a:t>Burnet </a:t>
            </a:r>
            <a:r>
              <a:rPr lang="en-US" sz="2000" i="1" dirty="0">
                <a:solidFill>
                  <a:schemeClr val="bg1"/>
                </a:solidFill>
              </a:rPr>
              <a:t>v. Coronado Oil &amp; Gas Co.</a:t>
            </a:r>
            <a:r>
              <a:rPr lang="en-US" sz="2000" dirty="0">
                <a:solidFill>
                  <a:schemeClr val="bg1"/>
                </a:solidFill>
              </a:rPr>
              <a:t>, 285 U.S. 393 (1932</a:t>
            </a:r>
            <a:r>
              <a:rPr lang="en-US" sz="2000" dirty="0" smtClean="0">
                <a:solidFill>
                  <a:schemeClr val="bg1"/>
                </a:solidFill>
              </a:rPr>
              <a:t>)</a:t>
            </a:r>
            <a:endParaRPr lang="en-US" sz="2800" dirty="0">
              <a:solidFill>
                <a:schemeClr val="bg1"/>
              </a:solidFill>
            </a:endParaRPr>
          </a:p>
        </p:txBody>
      </p:sp>
      <p:sp>
        <p:nvSpPr>
          <p:cNvPr id="5" name="TextBox 4"/>
          <p:cNvSpPr txBox="1"/>
          <p:nvPr/>
        </p:nvSpPr>
        <p:spPr>
          <a:xfrm>
            <a:off x="3867557" y="353568"/>
            <a:ext cx="4271682" cy="677108"/>
          </a:xfrm>
          <a:prstGeom prst="rect">
            <a:avLst/>
          </a:prstGeom>
          <a:noFill/>
        </p:spPr>
        <p:txBody>
          <a:bodyPr wrap="none" rtlCol="0">
            <a:spAutoFit/>
          </a:bodyPr>
          <a:lstStyle/>
          <a:p>
            <a:r>
              <a:rPr lang="en-US" sz="3800" dirty="0">
                <a:solidFill>
                  <a:schemeClr val="accent1">
                    <a:lumMod val="50000"/>
                  </a:schemeClr>
                </a:solidFill>
              </a:rPr>
              <a:t>d</a:t>
            </a:r>
            <a:r>
              <a:rPr lang="en-US" sz="3800" dirty="0" smtClean="0">
                <a:solidFill>
                  <a:schemeClr val="accent1">
                    <a:lumMod val="50000"/>
                  </a:schemeClr>
                </a:solidFill>
              </a:rPr>
              <a:t>on’t just plan … </a:t>
            </a:r>
            <a:r>
              <a:rPr lang="en-US" sz="3800" b="1" i="1" u="sng" dirty="0" smtClean="0">
                <a:solidFill>
                  <a:schemeClr val="accent1">
                    <a:lumMod val="50000"/>
                  </a:schemeClr>
                </a:solidFill>
              </a:rPr>
              <a:t>do</a:t>
            </a:r>
            <a:r>
              <a:rPr lang="en-US" sz="3800" dirty="0" smtClean="0">
                <a:solidFill>
                  <a:schemeClr val="accent1">
                    <a:lumMod val="50000"/>
                  </a:schemeClr>
                </a:solidFill>
              </a:rPr>
              <a:t>!</a:t>
            </a:r>
            <a:endParaRPr lang="en-US" sz="3800" dirty="0">
              <a:solidFill>
                <a:schemeClr val="accent1">
                  <a:lumMod val="50000"/>
                </a:schemeClr>
              </a:solidFill>
            </a:endParaRPr>
          </a:p>
        </p:txBody>
      </p:sp>
    </p:spTree>
    <p:extLst>
      <p:ext uri="{BB962C8B-B14F-4D97-AF65-F5344CB8AC3E}">
        <p14:creationId xmlns:p14="http://schemas.microsoft.com/office/powerpoint/2010/main" val="2479134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39" y="2119301"/>
            <a:ext cx="8665459" cy="1009583"/>
          </a:xfrm>
        </p:spPr>
        <p:txBody>
          <a:bodyPr anchor="t">
            <a:noAutofit/>
          </a:bodyPr>
          <a:lstStyle/>
          <a:p>
            <a:r>
              <a:rPr lang="en-US" sz="2800" dirty="0" smtClean="0"/>
              <a:t>inclusive processes involve the community to develop a collective vision and comprehensive direction</a:t>
            </a:r>
            <a:endParaRPr lang="en-US" sz="2800" dirty="0"/>
          </a:p>
        </p:txBody>
      </p:sp>
      <p:cxnSp>
        <p:nvCxnSpPr>
          <p:cNvPr id="7" name="Straight Connector 6"/>
          <p:cNvCxnSpPr/>
          <p:nvPr/>
        </p:nvCxnSpPr>
        <p:spPr>
          <a:xfrm>
            <a:off x="461147" y="1062233"/>
            <a:ext cx="11193506" cy="4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75268" y="293911"/>
            <a:ext cx="10292498" cy="707886"/>
          </a:xfrm>
          <a:prstGeom prst="rect">
            <a:avLst/>
          </a:prstGeom>
        </p:spPr>
        <p:txBody>
          <a:bodyPr wrap="none">
            <a:spAutoFit/>
          </a:bodyPr>
          <a:lstStyle/>
          <a:p>
            <a:r>
              <a:rPr lang="en-US" sz="4000" dirty="0">
                <a:solidFill>
                  <a:schemeClr val="accent5">
                    <a:lumMod val="75000"/>
                  </a:schemeClr>
                </a:solidFill>
                <a:latin typeface="+mj-lt"/>
              </a:rPr>
              <a:t>successful planning </a:t>
            </a:r>
            <a:r>
              <a:rPr lang="en-US" sz="4000" dirty="0" smtClean="0">
                <a:solidFill>
                  <a:schemeClr val="accent5">
                    <a:lumMod val="75000"/>
                  </a:schemeClr>
                </a:solidFill>
                <a:latin typeface="+mj-lt"/>
              </a:rPr>
              <a:t>process: things to remember</a:t>
            </a:r>
            <a:endParaRPr lang="en-US" sz="4000" dirty="0">
              <a:solidFill>
                <a:schemeClr val="accent5">
                  <a:lumMod val="75000"/>
                </a:schemeClr>
              </a:solidFill>
              <a:latin typeface="+mj-lt"/>
            </a:endParaRPr>
          </a:p>
        </p:txBody>
      </p:sp>
      <p:sp>
        <p:nvSpPr>
          <p:cNvPr id="8" name="Text Box 3"/>
          <p:cNvSpPr txBox="1">
            <a:spLocks noChangeArrowheads="1"/>
          </p:cNvSpPr>
          <p:nvPr/>
        </p:nvSpPr>
        <p:spPr bwMode="auto">
          <a:xfrm>
            <a:off x="700339" y="4222238"/>
            <a:ext cx="7888856" cy="1384995"/>
          </a:xfrm>
          <a:prstGeom prst="rect">
            <a:avLst/>
          </a:prstGeom>
          <a:noFill/>
          <a:ln w="9525">
            <a:noFill/>
            <a:miter lim="800000"/>
            <a:headEnd/>
            <a:tailEnd/>
          </a:ln>
        </p:spPr>
        <p:txBody>
          <a:bodyPr wrap="squar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spcBef>
                <a:spcPct val="20000"/>
              </a:spcBef>
            </a:pPr>
            <a:r>
              <a:rPr lang="en-US" altLang="en-US" sz="2800" i="0" dirty="0" smtClean="0">
                <a:solidFill>
                  <a:srgbClr val="000099"/>
                </a:solidFill>
                <a:latin typeface="+mj-lt"/>
                <a:cs typeface="Arial" panose="020B0604020202020204" pitchFamily="34" charset="0"/>
              </a:rPr>
              <a:t>strategic plans should be flexible enough to enable you to seize and incorporate unanticipated strategic opportunities</a:t>
            </a:r>
            <a:endParaRPr lang="en-US" altLang="en-US" sz="2800" i="0" dirty="0">
              <a:solidFill>
                <a:srgbClr val="000099"/>
              </a:solidFill>
              <a:latin typeface="+mj-lt"/>
              <a:cs typeface="Arial" panose="020B0604020202020204" pitchFamily="34" charset="0"/>
            </a:endParaRPr>
          </a:p>
        </p:txBody>
      </p:sp>
      <p:sp>
        <p:nvSpPr>
          <p:cNvPr id="9" name="Rectangle 6"/>
          <p:cNvSpPr>
            <a:spLocks noChangeArrowheads="1"/>
          </p:cNvSpPr>
          <p:nvPr/>
        </p:nvSpPr>
        <p:spPr bwMode="auto">
          <a:xfrm>
            <a:off x="700340" y="3350528"/>
            <a:ext cx="8221987" cy="536343"/>
          </a:xfrm>
          <a:prstGeom prst="rect">
            <a:avLst/>
          </a:prstGeom>
          <a:noFill/>
          <a:ln w="9525">
            <a:noFill/>
            <a:miter lim="800000"/>
            <a:headEnd/>
            <a:tailEnd/>
          </a:ln>
          <a:effectLst/>
        </p:spPr>
        <p:txBody>
          <a:bodyPr anchor="t"/>
          <a:lstStyle/>
          <a:p>
            <a:pPr>
              <a:defRPr/>
            </a:pPr>
            <a:r>
              <a:rPr lang="en-US" sz="2800" dirty="0" smtClean="0">
                <a:solidFill>
                  <a:srgbClr val="800000"/>
                </a:solidFill>
                <a:latin typeface="+mj-lt"/>
              </a:rPr>
              <a:t>great goals can be ruined through poor execution</a:t>
            </a:r>
            <a:endParaRPr lang="en-US" sz="2800" dirty="0">
              <a:solidFill>
                <a:srgbClr val="800000"/>
              </a:solidFill>
              <a:latin typeface="+mj-lt"/>
            </a:endParaRPr>
          </a:p>
        </p:txBody>
      </p:sp>
      <p:sp>
        <p:nvSpPr>
          <p:cNvPr id="10" name="Text Box 3"/>
          <p:cNvSpPr txBox="1">
            <a:spLocks noChangeArrowheads="1"/>
          </p:cNvSpPr>
          <p:nvPr/>
        </p:nvSpPr>
        <p:spPr bwMode="auto">
          <a:xfrm>
            <a:off x="700339" y="1298939"/>
            <a:ext cx="8665459" cy="523220"/>
          </a:xfrm>
          <a:prstGeom prst="rect">
            <a:avLst/>
          </a:prstGeom>
          <a:noFill/>
          <a:ln w="9525">
            <a:noFill/>
            <a:miter lim="800000"/>
            <a:headEnd/>
            <a:tailEnd/>
          </a:ln>
        </p:spPr>
        <p:txBody>
          <a:bodyPr wrap="square">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spcBef>
                <a:spcPct val="20000"/>
              </a:spcBef>
            </a:pPr>
            <a:r>
              <a:rPr lang="en-US" altLang="en-US" sz="2800" i="0" dirty="0" smtClean="0">
                <a:solidFill>
                  <a:srgbClr val="660066"/>
                </a:solidFill>
                <a:latin typeface="+mj-lt"/>
                <a:cs typeface="Arial" panose="020B0604020202020204" pitchFamily="34" charset="0"/>
              </a:rPr>
              <a:t>Culture eats strategy for breakfast  </a:t>
            </a:r>
            <a:r>
              <a:rPr lang="en-US" altLang="en-US" sz="1400" dirty="0" smtClean="0">
                <a:solidFill>
                  <a:srgbClr val="660066"/>
                </a:solidFill>
                <a:latin typeface="+mj-lt"/>
                <a:cs typeface="Arial" panose="020B0604020202020204" pitchFamily="34" charset="0"/>
              </a:rPr>
              <a:t>[quote attributed to Warren Buffett]</a:t>
            </a:r>
            <a:endParaRPr lang="en-US" altLang="en-US" sz="1400" dirty="0">
              <a:solidFill>
                <a:srgbClr val="660066"/>
              </a:solidFill>
              <a:latin typeface="+mj-lt"/>
              <a:cs typeface="Arial" panose="020B0604020202020204" pitchFamily="34" charset="0"/>
            </a:endParaRPr>
          </a:p>
        </p:txBody>
      </p:sp>
    </p:spTree>
    <p:extLst>
      <p:ext uri="{BB962C8B-B14F-4D97-AF65-F5344CB8AC3E}">
        <p14:creationId xmlns:p14="http://schemas.microsoft.com/office/powerpoint/2010/main" val="1199560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52705" y="899839"/>
            <a:ext cx="5332771" cy="1066800"/>
          </a:xfrm>
        </p:spPr>
        <p:txBody>
          <a:bodyPr>
            <a:noAutofit/>
          </a:bodyPr>
          <a:lstStyle/>
          <a:p>
            <a:pPr algn="l"/>
            <a:r>
              <a:rPr lang="en-US" sz="4200" dirty="0">
                <a:solidFill>
                  <a:schemeClr val="accent5">
                    <a:lumMod val="75000"/>
                  </a:schemeClr>
                </a:solidFill>
              </a:rPr>
              <a:t>t</a:t>
            </a:r>
            <a:r>
              <a:rPr lang="en-US" sz="4200" dirty="0" smtClean="0">
                <a:solidFill>
                  <a:schemeClr val="accent5">
                    <a:lumMod val="75000"/>
                  </a:schemeClr>
                </a:solidFill>
              </a:rPr>
              <a:t>he pace of </a:t>
            </a:r>
            <a:r>
              <a:rPr lang="en-US" sz="4200" dirty="0">
                <a:solidFill>
                  <a:schemeClr val="accent5">
                    <a:lumMod val="75000"/>
                  </a:schemeClr>
                </a:solidFill>
              </a:rPr>
              <a:t>c</a:t>
            </a:r>
            <a:r>
              <a:rPr lang="en-US" sz="4200" dirty="0" smtClean="0">
                <a:solidFill>
                  <a:schemeClr val="accent5">
                    <a:lumMod val="75000"/>
                  </a:schemeClr>
                </a:solidFill>
              </a:rPr>
              <a:t>hange</a:t>
            </a:r>
            <a:r>
              <a:rPr lang="en-US" sz="4200" dirty="0">
                <a:solidFill>
                  <a:schemeClr val="accent5">
                    <a:lumMod val="75000"/>
                  </a:schemeClr>
                </a:solidFill>
              </a:rPr>
              <a:t>: </a:t>
            </a:r>
            <a:r>
              <a:rPr lang="en-US" sz="4200" dirty="0" smtClean="0">
                <a:solidFill>
                  <a:schemeClr val="accent5">
                    <a:lumMod val="75000"/>
                  </a:schemeClr>
                </a:solidFill>
              </a:rPr>
              <a:t/>
            </a:r>
            <a:br>
              <a:rPr lang="en-US" sz="4200" dirty="0" smtClean="0">
                <a:solidFill>
                  <a:schemeClr val="accent5">
                    <a:lumMod val="75000"/>
                  </a:schemeClr>
                </a:solidFill>
              </a:rPr>
            </a:br>
            <a:r>
              <a:rPr lang="en-US" sz="4200" i="1" dirty="0" smtClean="0">
                <a:solidFill>
                  <a:schemeClr val="accent5">
                    <a:lumMod val="75000"/>
                  </a:schemeClr>
                </a:solidFill>
              </a:rPr>
              <a:t>moving from </a:t>
            </a:r>
            <a:r>
              <a:rPr lang="en-US" sz="4200" i="1" dirty="0">
                <a:solidFill>
                  <a:schemeClr val="accent5">
                    <a:lumMod val="75000"/>
                  </a:schemeClr>
                </a:solidFill>
              </a:rPr>
              <a:t>o</a:t>
            </a:r>
            <a:r>
              <a:rPr lang="en-US" sz="4200" i="1" dirty="0" smtClean="0">
                <a:solidFill>
                  <a:schemeClr val="accent5">
                    <a:lumMod val="75000"/>
                  </a:schemeClr>
                </a:solidFill>
              </a:rPr>
              <a:t>ld </a:t>
            </a:r>
            <a:r>
              <a:rPr lang="en-US" sz="4200" i="1" dirty="0">
                <a:solidFill>
                  <a:schemeClr val="accent5">
                    <a:lumMod val="75000"/>
                  </a:schemeClr>
                </a:solidFill>
              </a:rPr>
              <a:t>to </a:t>
            </a:r>
            <a:r>
              <a:rPr lang="en-US" sz="4200" i="1" dirty="0" smtClean="0">
                <a:solidFill>
                  <a:schemeClr val="accent5">
                    <a:lumMod val="75000"/>
                  </a:schemeClr>
                </a:solidFill>
              </a:rPr>
              <a:t>bold</a:t>
            </a:r>
            <a:endParaRPr lang="en-US" sz="4200" i="1" dirty="0">
              <a:solidFill>
                <a:schemeClr val="accent5">
                  <a:lumMod val="75000"/>
                </a:schemeClr>
              </a:solidFill>
            </a:endParaRPr>
          </a:p>
        </p:txBody>
      </p:sp>
      <p:graphicFrame>
        <p:nvGraphicFramePr>
          <p:cNvPr id="10" name="Content Placeholder 3"/>
          <p:cNvGraphicFramePr>
            <a:graphicFrameLocks noGrp="1"/>
          </p:cNvGraphicFramePr>
          <p:nvPr>
            <p:ph idx="1"/>
            <p:extLst/>
          </p:nvPr>
        </p:nvGraphicFramePr>
        <p:xfrm>
          <a:off x="2362206" y="1033150"/>
          <a:ext cx="8686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2305725" y="5852127"/>
            <a:ext cx="2493440" cy="430887"/>
          </a:xfrm>
          <a:prstGeom prst="rect">
            <a:avLst/>
          </a:prstGeom>
          <a:noFill/>
        </p:spPr>
        <p:txBody>
          <a:bodyPr wrap="none" rtlCol="0">
            <a:spAutoFit/>
          </a:bodyPr>
          <a:lstStyle/>
          <a:p>
            <a:r>
              <a:rPr lang="en-US" sz="2200" dirty="0" smtClean="0"/>
              <a:t>Glacial </a:t>
            </a:r>
            <a:r>
              <a:rPr lang="en-US" sz="2200" i="1" dirty="0" smtClean="0"/>
              <a:t>[Universities]</a:t>
            </a:r>
            <a:endParaRPr lang="en-US" sz="2200" i="1" dirty="0"/>
          </a:p>
        </p:txBody>
      </p:sp>
      <p:sp>
        <p:nvSpPr>
          <p:cNvPr id="13" name="TextBox 12"/>
          <p:cNvSpPr txBox="1"/>
          <p:nvPr/>
        </p:nvSpPr>
        <p:spPr>
          <a:xfrm>
            <a:off x="10136009" y="5852127"/>
            <a:ext cx="739883" cy="430887"/>
          </a:xfrm>
          <a:prstGeom prst="rect">
            <a:avLst/>
          </a:prstGeom>
          <a:noFill/>
        </p:spPr>
        <p:txBody>
          <a:bodyPr wrap="none" rtlCol="0">
            <a:spAutoFit/>
          </a:bodyPr>
          <a:lstStyle/>
          <a:p>
            <a:r>
              <a:rPr lang="en-US" sz="2200" dirty="0"/>
              <a:t>Light</a:t>
            </a:r>
          </a:p>
        </p:txBody>
      </p:sp>
      <p:sp>
        <p:nvSpPr>
          <p:cNvPr id="14" name="TextBox 13"/>
          <p:cNvSpPr txBox="1"/>
          <p:nvPr/>
        </p:nvSpPr>
        <p:spPr>
          <a:xfrm>
            <a:off x="8797482" y="5863795"/>
            <a:ext cx="906017" cy="430887"/>
          </a:xfrm>
          <a:prstGeom prst="rect">
            <a:avLst/>
          </a:prstGeom>
          <a:noFill/>
        </p:spPr>
        <p:txBody>
          <a:bodyPr wrap="none" rtlCol="0">
            <a:spAutoFit/>
          </a:bodyPr>
          <a:lstStyle/>
          <a:p>
            <a:r>
              <a:rPr lang="en-US" sz="2200" dirty="0"/>
              <a:t>Sound</a:t>
            </a:r>
          </a:p>
        </p:txBody>
      </p:sp>
      <p:cxnSp>
        <p:nvCxnSpPr>
          <p:cNvPr id="16" name="Straight Connector 15"/>
          <p:cNvCxnSpPr/>
          <p:nvPr/>
        </p:nvCxnSpPr>
        <p:spPr>
          <a:xfrm rot="5400000" flipH="1" flipV="1">
            <a:off x="2294061" y="5557646"/>
            <a:ext cx="533400" cy="29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8927673" y="5583959"/>
            <a:ext cx="533400" cy="2934"/>
          </a:xfrm>
          <a:prstGeom prst="line">
            <a:avLst/>
          </a:prstGeom>
          <a:ln>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10402773" y="5583959"/>
            <a:ext cx="533400" cy="29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444452" y="5597214"/>
            <a:ext cx="8604555" cy="27901"/>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rot="5400000" flipH="1" flipV="1">
            <a:off x="4224933" y="5569314"/>
            <a:ext cx="533400" cy="2934"/>
          </a:xfrm>
          <a:prstGeom prst="line">
            <a:avLst/>
          </a:prstGeom>
          <a:ln>
            <a:solidFill>
              <a:srgbClr val="FF8585"/>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956766" y="4843680"/>
            <a:ext cx="1513556" cy="553998"/>
          </a:xfrm>
          <a:prstGeom prst="rect">
            <a:avLst/>
          </a:prstGeom>
          <a:noFill/>
          <a:ln>
            <a:noFill/>
          </a:ln>
        </p:spPr>
        <p:txBody>
          <a:bodyPr wrap="none" rtlCol="0">
            <a:spAutoFit/>
          </a:bodyPr>
          <a:lstStyle/>
          <a:p>
            <a:r>
              <a:rPr lang="en-US" sz="3000" i="1" dirty="0">
                <a:solidFill>
                  <a:srgbClr val="C00000"/>
                </a:solidFill>
              </a:rPr>
              <a:t>Libraries</a:t>
            </a:r>
          </a:p>
        </p:txBody>
      </p:sp>
      <p:sp>
        <p:nvSpPr>
          <p:cNvPr id="3" name="TextBox 2"/>
          <p:cNvSpPr txBox="1"/>
          <p:nvPr/>
        </p:nvSpPr>
        <p:spPr>
          <a:xfrm>
            <a:off x="1127854" y="5212493"/>
            <a:ext cx="1191352" cy="769441"/>
          </a:xfrm>
          <a:prstGeom prst="rect">
            <a:avLst/>
          </a:prstGeom>
          <a:noFill/>
        </p:spPr>
        <p:txBody>
          <a:bodyPr wrap="none" rtlCol="0">
            <a:spAutoFit/>
          </a:bodyPr>
          <a:lstStyle/>
          <a:p>
            <a:r>
              <a:rPr lang="en-US" sz="2200" dirty="0" smtClean="0">
                <a:solidFill>
                  <a:schemeClr val="accent2">
                    <a:lumMod val="50000"/>
                  </a:schemeClr>
                </a:solidFill>
              </a:rPr>
              <a:t>Speed of</a:t>
            </a:r>
          </a:p>
          <a:p>
            <a:r>
              <a:rPr lang="en-US" sz="2200" dirty="0" smtClean="0">
                <a:solidFill>
                  <a:schemeClr val="accent2">
                    <a:lumMod val="50000"/>
                  </a:schemeClr>
                </a:solidFill>
              </a:rPr>
              <a:t> change</a:t>
            </a:r>
            <a:endParaRPr lang="en-US" sz="2200" dirty="0">
              <a:solidFill>
                <a:schemeClr val="accent2">
                  <a:lumMod val="50000"/>
                </a:schemeClr>
              </a:solidFill>
            </a:endParaRPr>
          </a:p>
        </p:txBody>
      </p:sp>
      <p:sp>
        <p:nvSpPr>
          <p:cNvPr id="24" name="TextBox 23"/>
          <p:cNvSpPr txBox="1"/>
          <p:nvPr/>
        </p:nvSpPr>
        <p:spPr>
          <a:xfrm>
            <a:off x="7256545" y="5858149"/>
            <a:ext cx="1170513" cy="430887"/>
          </a:xfrm>
          <a:prstGeom prst="rect">
            <a:avLst/>
          </a:prstGeom>
          <a:noFill/>
        </p:spPr>
        <p:txBody>
          <a:bodyPr wrap="none" rtlCol="0">
            <a:spAutoFit/>
          </a:bodyPr>
          <a:lstStyle/>
          <a:p>
            <a:r>
              <a:rPr lang="en-US" sz="2200" dirty="0" smtClean="0"/>
              <a:t>Business</a:t>
            </a:r>
            <a:endParaRPr lang="en-US" sz="2200" dirty="0"/>
          </a:p>
        </p:txBody>
      </p:sp>
      <p:cxnSp>
        <p:nvCxnSpPr>
          <p:cNvPr id="25" name="Straight Connector 24"/>
          <p:cNvCxnSpPr/>
          <p:nvPr/>
        </p:nvCxnSpPr>
        <p:spPr>
          <a:xfrm rot="5400000" flipH="1" flipV="1">
            <a:off x="7567360" y="5578313"/>
            <a:ext cx="533400" cy="2934"/>
          </a:xfrm>
          <a:prstGeom prst="line">
            <a:avLst/>
          </a:prstGeom>
          <a:ln>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49903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24312" y="142511"/>
            <a:ext cx="8561504" cy="26081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5">
                    <a:lumMod val="75000"/>
                  </a:schemeClr>
                </a:solidFill>
              </a:rPr>
              <a:t>questions and comments?</a:t>
            </a:r>
            <a:br>
              <a:rPr lang="en-US" dirty="0" smtClean="0">
                <a:solidFill>
                  <a:schemeClr val="accent5">
                    <a:lumMod val="75000"/>
                  </a:schemeClr>
                </a:solidFill>
              </a:rPr>
            </a:br>
            <a:r>
              <a:rPr lang="en-US" sz="3200" dirty="0" smtClean="0">
                <a:solidFill>
                  <a:schemeClr val="accent5">
                    <a:lumMod val="75000"/>
                  </a:schemeClr>
                </a:solidFill>
              </a:rPr>
              <a:t>Arnold Hirshon</a:t>
            </a:r>
            <a:r>
              <a:rPr lang="en-US" dirty="0" smtClean="0">
                <a:solidFill>
                  <a:schemeClr val="accent5">
                    <a:lumMod val="75000"/>
                  </a:schemeClr>
                </a:solidFill>
              </a:rPr>
              <a:t/>
            </a:r>
            <a:br>
              <a:rPr lang="en-US" dirty="0" smtClean="0">
                <a:solidFill>
                  <a:schemeClr val="accent5">
                    <a:lumMod val="75000"/>
                  </a:schemeClr>
                </a:solidFill>
              </a:rPr>
            </a:br>
            <a:r>
              <a:rPr lang="en-US" sz="3100" dirty="0" smtClean="0">
                <a:solidFill>
                  <a:schemeClr val="accent5">
                    <a:lumMod val="75000"/>
                  </a:schemeClr>
                </a:solidFill>
              </a:rPr>
              <a:t>Associate Provost &amp; University Librarian</a:t>
            </a:r>
            <a:br>
              <a:rPr lang="en-US" sz="3100" dirty="0" smtClean="0">
                <a:solidFill>
                  <a:schemeClr val="accent5">
                    <a:lumMod val="75000"/>
                  </a:schemeClr>
                </a:solidFill>
              </a:rPr>
            </a:br>
            <a:r>
              <a:rPr lang="en-US" sz="3100" dirty="0" smtClean="0">
                <a:solidFill>
                  <a:schemeClr val="accent5">
                    <a:lumMod val="75000"/>
                  </a:schemeClr>
                </a:solidFill>
              </a:rPr>
              <a:t>Case Western Reserve University</a:t>
            </a:r>
            <a:br>
              <a:rPr lang="en-US" sz="3100" dirty="0" smtClean="0">
                <a:solidFill>
                  <a:schemeClr val="accent5">
                    <a:lumMod val="75000"/>
                  </a:schemeClr>
                </a:solidFill>
              </a:rPr>
            </a:br>
            <a:r>
              <a:rPr lang="en-US" sz="3100" dirty="0" smtClean="0">
                <a:solidFill>
                  <a:schemeClr val="accent5">
                    <a:lumMod val="75000"/>
                  </a:schemeClr>
                </a:solidFill>
                <a:hlinkClick r:id="rId2"/>
              </a:rPr>
              <a:t>arnold.hirshon@case.edu</a:t>
            </a:r>
            <a:endParaRPr lang="en-US" sz="3100" dirty="0">
              <a:solidFill>
                <a:schemeClr val="accent5">
                  <a:lumMod val="75000"/>
                </a:schemeClr>
              </a:solidFill>
            </a:endParaRPr>
          </a:p>
        </p:txBody>
      </p:sp>
    </p:spTree>
    <p:extLst>
      <p:ext uri="{BB962C8B-B14F-4D97-AF65-F5344CB8AC3E}">
        <p14:creationId xmlns:p14="http://schemas.microsoft.com/office/powerpoint/2010/main" val="2636193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293" y="503417"/>
            <a:ext cx="10515600" cy="946840"/>
          </a:xfrm>
        </p:spPr>
        <p:txBody>
          <a:bodyPr>
            <a:normAutofit/>
          </a:bodyPr>
          <a:lstStyle/>
          <a:p>
            <a:r>
              <a:rPr lang="en-US" dirty="0"/>
              <a:t>c</a:t>
            </a:r>
            <a:r>
              <a:rPr lang="en-US" dirty="0" smtClean="0"/>
              <a:t>hange: causes and potential</a:t>
            </a:r>
            <a:endParaRPr lang="en-US" dirty="0"/>
          </a:p>
        </p:txBody>
      </p:sp>
      <p:sp>
        <p:nvSpPr>
          <p:cNvPr id="3" name="Content Placeholder 2"/>
          <p:cNvSpPr>
            <a:spLocks noGrp="1"/>
          </p:cNvSpPr>
          <p:nvPr>
            <p:ph idx="1"/>
          </p:nvPr>
        </p:nvSpPr>
        <p:spPr>
          <a:xfrm>
            <a:off x="2395333" y="2162553"/>
            <a:ext cx="2902225" cy="535639"/>
          </a:xfrm>
          <a:solidFill>
            <a:srgbClr val="C00000"/>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anchor="ctr"/>
          <a:lstStyle/>
          <a:p>
            <a:pPr marL="0" indent="0" algn="ctr">
              <a:buNone/>
            </a:pPr>
            <a:r>
              <a:rPr lang="en-US" dirty="0">
                <a:solidFill>
                  <a:schemeClr val="bg1"/>
                </a:solidFill>
              </a:rPr>
              <a:t>a</a:t>
            </a:r>
            <a:r>
              <a:rPr lang="en-US" dirty="0" smtClean="0">
                <a:solidFill>
                  <a:schemeClr val="bg1"/>
                </a:solidFill>
              </a:rPr>
              <a:t>ccidental</a:t>
            </a:r>
          </a:p>
        </p:txBody>
      </p:sp>
      <p:sp>
        <p:nvSpPr>
          <p:cNvPr id="4" name="Content Placeholder 2"/>
          <p:cNvSpPr txBox="1">
            <a:spLocks/>
          </p:cNvSpPr>
          <p:nvPr/>
        </p:nvSpPr>
        <p:spPr>
          <a:xfrm>
            <a:off x="5615612" y="2162552"/>
            <a:ext cx="2902225" cy="535639"/>
          </a:xfrm>
          <a:prstGeom prst="rect">
            <a:avLst/>
          </a:prstGeom>
          <a:solidFill>
            <a:schemeClr val="accent4">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o</a:t>
            </a:r>
            <a:r>
              <a:rPr lang="en-US" dirty="0" smtClean="0">
                <a:solidFill>
                  <a:schemeClr val="bg1"/>
                </a:solidFill>
              </a:rPr>
              <a:t>pportunistic</a:t>
            </a:r>
          </a:p>
        </p:txBody>
      </p:sp>
      <p:sp>
        <p:nvSpPr>
          <p:cNvPr id="5" name="Content Placeholder 2"/>
          <p:cNvSpPr txBox="1">
            <a:spLocks/>
          </p:cNvSpPr>
          <p:nvPr/>
        </p:nvSpPr>
        <p:spPr>
          <a:xfrm>
            <a:off x="8756069" y="2162552"/>
            <a:ext cx="2902225" cy="535640"/>
          </a:xfrm>
          <a:prstGeom prst="rect">
            <a:avLst/>
          </a:prstGeom>
          <a:solidFill>
            <a:schemeClr val="accent6">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i</a:t>
            </a:r>
            <a:r>
              <a:rPr lang="en-US" dirty="0" smtClean="0">
                <a:solidFill>
                  <a:schemeClr val="bg1"/>
                </a:solidFill>
              </a:rPr>
              <a:t>ntentional</a:t>
            </a:r>
          </a:p>
        </p:txBody>
      </p:sp>
      <p:sp>
        <p:nvSpPr>
          <p:cNvPr id="6" name="Content Placeholder 2"/>
          <p:cNvSpPr txBox="1">
            <a:spLocks/>
          </p:cNvSpPr>
          <p:nvPr/>
        </p:nvSpPr>
        <p:spPr>
          <a:xfrm>
            <a:off x="5615612" y="2926272"/>
            <a:ext cx="1325352" cy="695737"/>
          </a:xfrm>
          <a:prstGeom prst="rect">
            <a:avLst/>
          </a:prstGeom>
          <a:solidFill>
            <a:schemeClr val="accent4">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rPr>
              <a:t>e</a:t>
            </a:r>
            <a:r>
              <a:rPr lang="en-US" sz="2000" dirty="0" smtClean="0">
                <a:solidFill>
                  <a:schemeClr val="bg1"/>
                </a:solidFill>
              </a:rPr>
              <a:t>xternal to library</a:t>
            </a:r>
          </a:p>
        </p:txBody>
      </p:sp>
      <p:sp>
        <p:nvSpPr>
          <p:cNvPr id="7" name="Content Placeholder 2"/>
          <p:cNvSpPr txBox="1">
            <a:spLocks/>
          </p:cNvSpPr>
          <p:nvPr/>
        </p:nvSpPr>
        <p:spPr>
          <a:xfrm>
            <a:off x="7202250" y="2917986"/>
            <a:ext cx="1315588" cy="712307"/>
          </a:xfrm>
          <a:prstGeom prst="rect">
            <a:avLst/>
          </a:prstGeom>
          <a:solidFill>
            <a:schemeClr val="accent4">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chemeClr val="bg1"/>
                </a:solidFill>
              </a:rPr>
              <a:t>library choice</a:t>
            </a:r>
          </a:p>
        </p:txBody>
      </p:sp>
      <p:sp>
        <p:nvSpPr>
          <p:cNvPr id="8" name="TextBox 7"/>
          <p:cNvSpPr txBox="1"/>
          <p:nvPr/>
        </p:nvSpPr>
        <p:spPr>
          <a:xfrm>
            <a:off x="2395332" y="5106883"/>
            <a:ext cx="2938047" cy="369332"/>
          </a:xfrm>
          <a:prstGeom prst="rect">
            <a:avLst/>
          </a:prstGeom>
          <a:solidFill>
            <a:srgbClr val="C00000"/>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i="1" dirty="0">
                <a:solidFill>
                  <a:schemeClr val="bg1"/>
                </a:solidFill>
              </a:rPr>
              <a:t>r</a:t>
            </a:r>
            <a:r>
              <a:rPr lang="en-US" i="1" dirty="0" smtClean="0">
                <a:solidFill>
                  <a:schemeClr val="bg1"/>
                </a:solidFill>
              </a:rPr>
              <a:t>arely strategic</a:t>
            </a:r>
            <a:endParaRPr lang="en-US" i="1" dirty="0">
              <a:solidFill>
                <a:schemeClr val="bg1"/>
              </a:solidFill>
            </a:endParaRPr>
          </a:p>
        </p:txBody>
      </p:sp>
      <p:sp>
        <p:nvSpPr>
          <p:cNvPr id="9" name="TextBox 8"/>
          <p:cNvSpPr txBox="1"/>
          <p:nvPr/>
        </p:nvSpPr>
        <p:spPr>
          <a:xfrm>
            <a:off x="5615612" y="4189121"/>
            <a:ext cx="1332289" cy="646331"/>
          </a:xfrm>
          <a:prstGeom prst="rect">
            <a:avLst/>
          </a:prstGeom>
          <a:solidFill>
            <a:schemeClr val="accent4">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vendor</a:t>
            </a:r>
          </a:p>
          <a:p>
            <a:pPr algn="ctr"/>
            <a:r>
              <a:rPr lang="en-US" dirty="0" err="1" smtClean="0"/>
              <a:t>univ.</a:t>
            </a:r>
            <a:r>
              <a:rPr lang="en-US" dirty="0" smtClean="0"/>
              <a:t> admin. </a:t>
            </a:r>
            <a:endParaRPr lang="en-US" dirty="0"/>
          </a:p>
        </p:txBody>
      </p:sp>
      <p:sp>
        <p:nvSpPr>
          <p:cNvPr id="10" name="TextBox 9"/>
          <p:cNvSpPr txBox="1"/>
          <p:nvPr/>
        </p:nvSpPr>
        <p:spPr>
          <a:xfrm>
            <a:off x="7211266" y="4204037"/>
            <a:ext cx="1266814" cy="646331"/>
          </a:xfrm>
          <a:prstGeom prst="rect">
            <a:avLst/>
          </a:prstGeom>
          <a:solidFill>
            <a:schemeClr val="accent4">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n</a:t>
            </a:r>
            <a:r>
              <a:rPr lang="en-US" dirty="0" smtClean="0"/>
              <a:t>ew idea</a:t>
            </a:r>
          </a:p>
          <a:p>
            <a:pPr algn="ctr"/>
            <a:r>
              <a:rPr lang="en-US" dirty="0"/>
              <a:t>n</a:t>
            </a:r>
            <a:r>
              <a:rPr lang="en-US" dirty="0" smtClean="0"/>
              <a:t>ew staff</a:t>
            </a:r>
            <a:endParaRPr lang="en-US" dirty="0"/>
          </a:p>
        </p:txBody>
      </p:sp>
      <p:sp>
        <p:nvSpPr>
          <p:cNvPr id="11" name="TextBox 10"/>
          <p:cNvSpPr txBox="1"/>
          <p:nvPr/>
        </p:nvSpPr>
        <p:spPr>
          <a:xfrm>
            <a:off x="8756069" y="2912206"/>
            <a:ext cx="2902225" cy="707886"/>
          </a:xfrm>
          <a:prstGeom prst="rect">
            <a:avLst/>
          </a:prstGeom>
          <a:solidFill>
            <a:schemeClr val="accent6">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2000" dirty="0" smtClean="0">
                <a:solidFill>
                  <a:schemeClr val="bg1"/>
                </a:solidFill>
              </a:rPr>
              <a:t>library strategic or operating plan</a:t>
            </a:r>
            <a:endParaRPr lang="en-US" sz="2000" dirty="0">
              <a:solidFill>
                <a:schemeClr val="bg1"/>
              </a:solidFill>
            </a:endParaRPr>
          </a:p>
        </p:txBody>
      </p:sp>
      <p:sp>
        <p:nvSpPr>
          <p:cNvPr id="14" name="TextBox 13"/>
          <p:cNvSpPr txBox="1"/>
          <p:nvPr/>
        </p:nvSpPr>
        <p:spPr>
          <a:xfrm>
            <a:off x="8756069" y="4178241"/>
            <a:ext cx="2902225" cy="646331"/>
          </a:xfrm>
          <a:prstGeom prst="rect">
            <a:avLst/>
          </a:prstGeom>
          <a:solidFill>
            <a:schemeClr val="accent6">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library goals, objectives,</a:t>
            </a:r>
          </a:p>
          <a:p>
            <a:pPr algn="ctr"/>
            <a:r>
              <a:rPr lang="en-US" dirty="0"/>
              <a:t>a</a:t>
            </a:r>
            <a:r>
              <a:rPr lang="en-US" dirty="0" smtClean="0"/>
              <a:t>ction plans</a:t>
            </a:r>
            <a:endParaRPr lang="en-US" dirty="0"/>
          </a:p>
        </p:txBody>
      </p:sp>
      <p:sp>
        <p:nvSpPr>
          <p:cNvPr id="15" name="TextBox 14"/>
          <p:cNvSpPr txBox="1"/>
          <p:nvPr/>
        </p:nvSpPr>
        <p:spPr>
          <a:xfrm>
            <a:off x="302411" y="2251643"/>
            <a:ext cx="1855573" cy="400110"/>
          </a:xfrm>
          <a:prstGeom prst="rect">
            <a:avLst/>
          </a:prstGeom>
          <a:noFill/>
        </p:spPr>
        <p:txBody>
          <a:bodyPr wrap="none" rtlCol="0">
            <a:spAutoFit/>
          </a:bodyPr>
          <a:lstStyle/>
          <a:p>
            <a:pPr algn="r"/>
            <a:r>
              <a:rPr lang="en-US" sz="2000" dirty="0"/>
              <a:t>c</a:t>
            </a:r>
            <a:r>
              <a:rPr lang="en-US" sz="2000" dirty="0" smtClean="0"/>
              <a:t>ause of change</a:t>
            </a:r>
            <a:endParaRPr lang="en-US" sz="2000" dirty="0"/>
          </a:p>
        </p:txBody>
      </p:sp>
      <p:sp>
        <p:nvSpPr>
          <p:cNvPr id="16" name="TextBox 15"/>
          <p:cNvSpPr txBox="1"/>
          <p:nvPr/>
        </p:nvSpPr>
        <p:spPr>
          <a:xfrm>
            <a:off x="824220" y="2928399"/>
            <a:ext cx="1318823" cy="707886"/>
          </a:xfrm>
          <a:prstGeom prst="rect">
            <a:avLst/>
          </a:prstGeom>
          <a:noFill/>
        </p:spPr>
        <p:txBody>
          <a:bodyPr wrap="none" rtlCol="0">
            <a:spAutoFit/>
          </a:bodyPr>
          <a:lstStyle/>
          <a:p>
            <a:pPr algn="r"/>
            <a:r>
              <a:rPr lang="en-US" sz="2000" dirty="0"/>
              <a:t>p</a:t>
            </a:r>
            <a:r>
              <a:rPr lang="en-US" sz="2000" dirty="0" smtClean="0"/>
              <a:t>oint of </a:t>
            </a:r>
          </a:p>
          <a:p>
            <a:pPr algn="r"/>
            <a:r>
              <a:rPr lang="en-US" sz="2000" dirty="0" smtClean="0"/>
              <a:t>origination</a:t>
            </a:r>
            <a:endParaRPr lang="en-US" sz="2000" dirty="0"/>
          </a:p>
        </p:txBody>
      </p:sp>
      <p:sp>
        <p:nvSpPr>
          <p:cNvPr id="17" name="TextBox 16"/>
          <p:cNvSpPr txBox="1"/>
          <p:nvPr/>
        </p:nvSpPr>
        <p:spPr>
          <a:xfrm>
            <a:off x="848119" y="4148423"/>
            <a:ext cx="1310039" cy="707886"/>
          </a:xfrm>
          <a:prstGeom prst="rect">
            <a:avLst/>
          </a:prstGeom>
          <a:noFill/>
        </p:spPr>
        <p:txBody>
          <a:bodyPr wrap="none" rtlCol="0">
            <a:spAutoFit/>
          </a:bodyPr>
          <a:lstStyle/>
          <a:p>
            <a:pPr algn="r"/>
            <a:r>
              <a:rPr lang="en-US" sz="2000" dirty="0"/>
              <a:t>s</a:t>
            </a:r>
            <a:r>
              <a:rPr lang="en-US" sz="2000" dirty="0" smtClean="0"/>
              <a:t>ources </a:t>
            </a:r>
          </a:p>
          <a:p>
            <a:pPr algn="r"/>
            <a:r>
              <a:rPr lang="en-US" sz="2000" i="1" dirty="0" smtClean="0"/>
              <a:t>(examples)</a:t>
            </a:r>
            <a:endParaRPr lang="en-US" sz="2000" i="1" dirty="0"/>
          </a:p>
        </p:txBody>
      </p:sp>
      <p:sp>
        <p:nvSpPr>
          <p:cNvPr id="18" name="TextBox 17"/>
          <p:cNvSpPr txBox="1"/>
          <p:nvPr/>
        </p:nvSpPr>
        <p:spPr>
          <a:xfrm>
            <a:off x="580293" y="5098234"/>
            <a:ext cx="1726242" cy="400110"/>
          </a:xfrm>
          <a:prstGeom prst="rect">
            <a:avLst/>
          </a:prstGeom>
          <a:noFill/>
        </p:spPr>
        <p:txBody>
          <a:bodyPr wrap="none" rtlCol="0">
            <a:spAutoFit/>
          </a:bodyPr>
          <a:lstStyle/>
          <a:p>
            <a:r>
              <a:rPr lang="en-US" sz="2000" dirty="0"/>
              <a:t>t</a:t>
            </a:r>
            <a:r>
              <a:rPr lang="en-US" sz="2000" dirty="0" smtClean="0"/>
              <a:t>ype of change</a:t>
            </a:r>
            <a:endParaRPr lang="en-US" sz="2000" dirty="0"/>
          </a:p>
        </p:txBody>
      </p:sp>
      <p:sp>
        <p:nvSpPr>
          <p:cNvPr id="19" name="TextBox 18"/>
          <p:cNvSpPr txBox="1"/>
          <p:nvPr/>
        </p:nvSpPr>
        <p:spPr>
          <a:xfrm>
            <a:off x="5615611" y="5106883"/>
            <a:ext cx="2902225" cy="369332"/>
          </a:xfrm>
          <a:prstGeom prst="rect">
            <a:avLst/>
          </a:prstGeom>
          <a:solidFill>
            <a:schemeClr val="accent4">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i="1" dirty="0" smtClean="0">
                <a:solidFill>
                  <a:schemeClr val="bg1"/>
                </a:solidFill>
              </a:rPr>
              <a:t>tactical; potentially strategic</a:t>
            </a:r>
            <a:endParaRPr lang="en-US" i="1" dirty="0">
              <a:solidFill>
                <a:schemeClr val="bg1"/>
              </a:solidFill>
            </a:endParaRPr>
          </a:p>
        </p:txBody>
      </p:sp>
      <p:sp>
        <p:nvSpPr>
          <p:cNvPr id="20" name="TextBox 19"/>
          <p:cNvSpPr txBox="1"/>
          <p:nvPr/>
        </p:nvSpPr>
        <p:spPr>
          <a:xfrm>
            <a:off x="8756069" y="5106998"/>
            <a:ext cx="2902225" cy="369332"/>
          </a:xfrm>
          <a:prstGeom prst="rect">
            <a:avLst/>
          </a:prstGeom>
          <a:solidFill>
            <a:schemeClr val="accent6">
              <a:lumMod val="75000"/>
            </a:schemeClr>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i="1" dirty="0" smtClean="0">
                <a:solidFill>
                  <a:schemeClr val="bg1"/>
                </a:solidFill>
              </a:rPr>
              <a:t>strategic</a:t>
            </a:r>
            <a:endParaRPr lang="en-US" i="1" dirty="0">
              <a:solidFill>
                <a:schemeClr val="bg1"/>
              </a:solidFill>
            </a:endParaRPr>
          </a:p>
        </p:txBody>
      </p:sp>
      <p:cxnSp>
        <p:nvCxnSpPr>
          <p:cNvPr id="25" name="Straight Connector 24"/>
          <p:cNvCxnSpPr/>
          <p:nvPr/>
        </p:nvCxnSpPr>
        <p:spPr>
          <a:xfrm>
            <a:off x="6311350" y="3866245"/>
            <a:ext cx="1533323" cy="0"/>
          </a:xfrm>
          <a:prstGeom prst="line">
            <a:avLst/>
          </a:prstGeom>
          <a:ln w="28575">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298166" y="3622009"/>
            <a:ext cx="0" cy="254175"/>
          </a:xfrm>
          <a:prstGeom prst="line">
            <a:avLst/>
          </a:prstGeom>
          <a:ln w="28575">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851985" y="3625324"/>
            <a:ext cx="0" cy="254175"/>
          </a:xfrm>
          <a:prstGeom prst="line">
            <a:avLst/>
          </a:prstGeom>
          <a:ln w="28575">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395333" y="4192834"/>
            <a:ext cx="2938047" cy="646331"/>
          </a:xfrm>
          <a:prstGeom prst="rect">
            <a:avLst/>
          </a:prstGeom>
          <a:solidFill>
            <a:srgbClr val="C00000"/>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b</a:t>
            </a:r>
            <a:r>
              <a:rPr lang="en-US" dirty="0" smtClean="0"/>
              <a:t>udget cut</a:t>
            </a:r>
          </a:p>
          <a:p>
            <a:pPr algn="ctr"/>
            <a:r>
              <a:rPr lang="en-US" dirty="0" smtClean="0"/>
              <a:t>bad technology introduction</a:t>
            </a:r>
            <a:endParaRPr lang="en-US" dirty="0"/>
          </a:p>
        </p:txBody>
      </p:sp>
      <p:sp>
        <p:nvSpPr>
          <p:cNvPr id="30" name="TextBox 29"/>
          <p:cNvSpPr txBox="1"/>
          <p:nvPr/>
        </p:nvSpPr>
        <p:spPr>
          <a:xfrm>
            <a:off x="2395333" y="2912206"/>
            <a:ext cx="2938047" cy="738664"/>
          </a:xfrm>
          <a:prstGeom prst="rect">
            <a:avLst/>
          </a:prstGeom>
          <a:solidFill>
            <a:srgbClr val="C00000"/>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endParaRPr lang="en-US" sz="200" dirty="0" smtClean="0"/>
          </a:p>
          <a:p>
            <a:pPr algn="ctr"/>
            <a:r>
              <a:rPr lang="en-US" sz="1900" dirty="0" smtClean="0"/>
              <a:t>anyone, anytime, anywhere: “stuff happens”</a:t>
            </a:r>
            <a:endParaRPr lang="en-US" sz="200" dirty="0" smtClean="0"/>
          </a:p>
          <a:p>
            <a:pPr algn="ctr"/>
            <a:endParaRPr lang="en-US" sz="200" dirty="0"/>
          </a:p>
        </p:txBody>
      </p:sp>
      <p:cxnSp>
        <p:nvCxnSpPr>
          <p:cNvPr id="33" name="Straight Connector 32"/>
          <p:cNvCxnSpPr/>
          <p:nvPr/>
        </p:nvCxnSpPr>
        <p:spPr>
          <a:xfrm flipV="1">
            <a:off x="7080046" y="3877118"/>
            <a:ext cx="0" cy="151466"/>
          </a:xfrm>
          <a:prstGeom prst="line">
            <a:avLst/>
          </a:prstGeom>
          <a:ln w="28575">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080046" y="4028584"/>
            <a:ext cx="3144071" cy="3318"/>
          </a:xfrm>
          <a:prstGeom prst="line">
            <a:avLst/>
          </a:prstGeom>
          <a:ln w="28575">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0217428" y="3651834"/>
            <a:ext cx="6689" cy="376750"/>
          </a:xfrm>
          <a:prstGeom prst="line">
            <a:avLst/>
          </a:prstGeom>
          <a:ln w="28575">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290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68" y="1074842"/>
            <a:ext cx="3420595" cy="3233481"/>
          </a:xfrm>
        </p:spPr>
        <p:txBody>
          <a:bodyPr>
            <a:normAutofit fontScale="90000"/>
          </a:bodyPr>
          <a:lstStyle/>
          <a:p>
            <a:r>
              <a:rPr lang="en-US" sz="6100" dirty="0">
                <a:solidFill>
                  <a:schemeClr val="accent5">
                    <a:lumMod val="75000"/>
                  </a:schemeClr>
                </a:solidFill>
              </a:rPr>
              <a:t>t</a:t>
            </a:r>
            <a:r>
              <a:rPr lang="en-US" sz="6100" dirty="0" smtClean="0">
                <a:solidFill>
                  <a:schemeClr val="accent5">
                    <a:lumMod val="75000"/>
                  </a:schemeClr>
                </a:solidFill>
              </a:rPr>
              <a:t>he process</a:t>
            </a:r>
            <a:r>
              <a:rPr lang="en-US" dirty="0" smtClean="0">
                <a:solidFill>
                  <a:schemeClr val="accent5">
                    <a:lumMod val="75000"/>
                  </a:schemeClr>
                </a:solidFill>
              </a:rPr>
              <a:t/>
            </a:r>
            <a:br>
              <a:rPr lang="en-US" dirty="0" smtClean="0">
                <a:solidFill>
                  <a:schemeClr val="accent5">
                    <a:lumMod val="75000"/>
                  </a:schemeClr>
                </a:solidFill>
              </a:rPr>
            </a:br>
            <a:r>
              <a:rPr lang="en-US" dirty="0"/>
              <a:t/>
            </a:r>
            <a:br>
              <a:rPr lang="en-US" dirty="0"/>
            </a:br>
            <a:r>
              <a:rPr lang="en-US" i="1" dirty="0" smtClean="0"/>
              <a:t>all three steps must remain in harmony</a:t>
            </a:r>
            <a:endParaRPr lang="en-US" i="1" dirty="0"/>
          </a:p>
        </p:txBody>
      </p:sp>
      <p:grpSp>
        <p:nvGrpSpPr>
          <p:cNvPr id="6" name="Group 5"/>
          <p:cNvGrpSpPr/>
          <p:nvPr/>
        </p:nvGrpSpPr>
        <p:grpSpPr>
          <a:xfrm>
            <a:off x="4967168" y="527963"/>
            <a:ext cx="5494352" cy="5027261"/>
            <a:chOff x="533400" y="1104974"/>
            <a:chExt cx="4381426" cy="4229026"/>
          </a:xfrm>
        </p:grpSpPr>
        <p:grpSp>
          <p:nvGrpSpPr>
            <p:cNvPr id="7" name="Group 4"/>
            <p:cNvGrpSpPr/>
            <p:nvPr/>
          </p:nvGrpSpPr>
          <p:grpSpPr>
            <a:xfrm>
              <a:off x="1371600" y="1104974"/>
              <a:ext cx="2628826" cy="2628826"/>
              <a:chOff x="1809786" y="127059"/>
              <a:chExt cx="2628826" cy="2628826"/>
            </a:xfrm>
          </p:grpSpPr>
          <p:sp>
            <p:nvSpPr>
              <p:cNvPr id="14" name="Oval 13"/>
              <p:cNvSpPr/>
              <p:nvPr/>
            </p:nvSpPr>
            <p:spPr>
              <a:xfrm>
                <a:off x="1809786" y="127059"/>
                <a:ext cx="2628826" cy="2628826"/>
              </a:xfrm>
              <a:prstGeom prst="ellipse">
                <a:avLst/>
              </a:prstGeom>
              <a:solidFill>
                <a:schemeClr val="accent2">
                  <a:lumMod val="40000"/>
                  <a:lumOff val="60000"/>
                  <a:alpha val="50000"/>
                </a:scheme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Oval 4"/>
              <p:cNvSpPr/>
              <p:nvPr/>
            </p:nvSpPr>
            <p:spPr>
              <a:xfrm>
                <a:off x="2160296" y="587104"/>
                <a:ext cx="1927806" cy="11829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33500">
                  <a:lnSpc>
                    <a:spcPct val="90000"/>
                  </a:lnSpc>
                  <a:spcBef>
                    <a:spcPct val="0"/>
                  </a:spcBef>
                  <a:spcAft>
                    <a:spcPct val="35000"/>
                  </a:spcAft>
                </a:pPr>
                <a:r>
                  <a:rPr lang="en-US" sz="3000" b="1" i="1" dirty="0" smtClean="0">
                    <a:solidFill>
                      <a:schemeClr val="accent2">
                        <a:lumMod val="50000"/>
                      </a:schemeClr>
                    </a:solidFill>
                  </a:rPr>
                  <a:t>Envision</a:t>
                </a:r>
                <a:r>
                  <a:rPr lang="en-US" sz="3000" dirty="0" smtClean="0">
                    <a:solidFill>
                      <a:schemeClr val="accent2">
                        <a:lumMod val="50000"/>
                      </a:schemeClr>
                    </a:solidFill>
                  </a:rPr>
                  <a:t> </a:t>
                </a:r>
                <a:r>
                  <a:rPr lang="en-US" sz="2200" dirty="0" smtClean="0">
                    <a:solidFill>
                      <a:schemeClr val="accent2">
                        <a:lumMod val="50000"/>
                      </a:schemeClr>
                    </a:solidFill>
                  </a:rPr>
                  <a:t>comprehend</a:t>
                </a:r>
                <a:endParaRPr lang="en-US" sz="2200" dirty="0">
                  <a:solidFill>
                    <a:schemeClr val="accent2">
                      <a:lumMod val="50000"/>
                    </a:schemeClr>
                  </a:solidFill>
                </a:endParaRPr>
              </a:p>
            </p:txBody>
          </p:sp>
        </p:grpSp>
        <p:grpSp>
          <p:nvGrpSpPr>
            <p:cNvPr id="8" name="Group 10"/>
            <p:cNvGrpSpPr/>
            <p:nvPr/>
          </p:nvGrpSpPr>
          <p:grpSpPr>
            <a:xfrm>
              <a:off x="2286000" y="2705174"/>
              <a:ext cx="2628826" cy="2628826"/>
              <a:chOff x="3009986" y="1828804"/>
              <a:chExt cx="2628826" cy="2628826"/>
            </a:xfrm>
          </p:grpSpPr>
          <p:sp>
            <p:nvSpPr>
              <p:cNvPr id="12" name="Oval 11"/>
              <p:cNvSpPr/>
              <p:nvPr/>
            </p:nvSpPr>
            <p:spPr>
              <a:xfrm>
                <a:off x="3009986" y="1828804"/>
                <a:ext cx="2628826" cy="2628826"/>
              </a:xfrm>
              <a:prstGeom prst="ellipse">
                <a:avLst/>
              </a:prstGeom>
              <a:solidFill>
                <a:schemeClr val="accent1">
                  <a:lumMod val="50000"/>
                  <a:alpha val="50000"/>
                </a:scheme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3" name="Oval 4"/>
              <p:cNvSpPr/>
              <p:nvPr/>
            </p:nvSpPr>
            <p:spPr>
              <a:xfrm>
                <a:off x="3813969" y="2507918"/>
                <a:ext cx="1577295" cy="144585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33500">
                  <a:lnSpc>
                    <a:spcPct val="90000"/>
                  </a:lnSpc>
                  <a:spcBef>
                    <a:spcPct val="0"/>
                  </a:spcBef>
                  <a:spcAft>
                    <a:spcPct val="35000"/>
                  </a:spcAft>
                </a:pPr>
                <a:r>
                  <a:rPr lang="en-US" sz="3000" b="1" i="1" dirty="0" smtClean="0">
                    <a:solidFill>
                      <a:schemeClr val="bg1"/>
                    </a:solidFill>
                  </a:rPr>
                  <a:t>Engage </a:t>
                </a:r>
                <a:endParaRPr lang="en-US" sz="3000" b="1" i="1" dirty="0">
                  <a:solidFill>
                    <a:schemeClr val="bg1"/>
                  </a:solidFill>
                </a:endParaRPr>
              </a:p>
              <a:p>
                <a:pPr algn="ctr" defTabSz="1333500">
                  <a:lnSpc>
                    <a:spcPct val="90000"/>
                  </a:lnSpc>
                  <a:spcBef>
                    <a:spcPct val="0"/>
                  </a:spcBef>
                  <a:spcAft>
                    <a:spcPct val="35000"/>
                  </a:spcAft>
                </a:pPr>
                <a:r>
                  <a:rPr lang="en-US" sz="2200" dirty="0">
                    <a:solidFill>
                      <a:schemeClr val="bg1"/>
                    </a:solidFill>
                  </a:rPr>
                  <a:t> </a:t>
                </a:r>
                <a:r>
                  <a:rPr lang="en-US" sz="2200" dirty="0" smtClean="0">
                    <a:solidFill>
                      <a:schemeClr val="bg1"/>
                    </a:solidFill>
                  </a:rPr>
                  <a:t>plan</a:t>
                </a:r>
                <a:endParaRPr lang="en-US" sz="2200" dirty="0">
                  <a:solidFill>
                    <a:schemeClr val="bg1"/>
                  </a:solidFill>
                </a:endParaRPr>
              </a:p>
            </p:txBody>
          </p:sp>
        </p:grpSp>
        <p:grpSp>
          <p:nvGrpSpPr>
            <p:cNvPr id="9" name="Group 7"/>
            <p:cNvGrpSpPr/>
            <p:nvPr/>
          </p:nvGrpSpPr>
          <p:grpSpPr>
            <a:xfrm>
              <a:off x="533400" y="2705174"/>
              <a:ext cx="2628826" cy="2628826"/>
              <a:chOff x="685796" y="1866975"/>
              <a:chExt cx="2628826" cy="2628826"/>
            </a:xfrm>
          </p:grpSpPr>
          <p:sp>
            <p:nvSpPr>
              <p:cNvPr id="10" name="Oval 9"/>
              <p:cNvSpPr/>
              <p:nvPr/>
            </p:nvSpPr>
            <p:spPr>
              <a:xfrm>
                <a:off x="685796" y="1866975"/>
                <a:ext cx="2628826" cy="2628826"/>
              </a:xfrm>
              <a:prstGeom prst="ellipse">
                <a:avLst/>
              </a:prstGeom>
              <a:solidFill>
                <a:srgbClr val="7030A0">
                  <a:alpha val="5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Oval 4"/>
              <p:cNvSpPr/>
              <p:nvPr/>
            </p:nvSpPr>
            <p:spPr>
              <a:xfrm>
                <a:off x="933344" y="2546088"/>
                <a:ext cx="1577295" cy="144585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33500">
                  <a:lnSpc>
                    <a:spcPct val="90000"/>
                  </a:lnSpc>
                  <a:spcBef>
                    <a:spcPct val="0"/>
                  </a:spcBef>
                  <a:spcAft>
                    <a:spcPct val="35000"/>
                  </a:spcAft>
                </a:pPr>
                <a:r>
                  <a:rPr lang="en-US" sz="3000" b="1" i="1" dirty="0" smtClean="0">
                    <a:solidFill>
                      <a:schemeClr val="bg1"/>
                    </a:solidFill>
                  </a:rPr>
                  <a:t>Execute</a:t>
                </a:r>
                <a:endParaRPr lang="en-US" sz="2200" b="1" i="1" dirty="0">
                  <a:solidFill>
                    <a:schemeClr val="bg1"/>
                  </a:solidFill>
                </a:endParaRPr>
              </a:p>
              <a:p>
                <a:pPr algn="ctr" defTabSz="1333500">
                  <a:lnSpc>
                    <a:spcPct val="90000"/>
                  </a:lnSpc>
                  <a:spcBef>
                    <a:spcPct val="0"/>
                  </a:spcBef>
                  <a:spcAft>
                    <a:spcPct val="35000"/>
                  </a:spcAft>
                </a:pPr>
                <a:r>
                  <a:rPr lang="en-US" sz="2200" dirty="0">
                    <a:solidFill>
                      <a:schemeClr val="bg1"/>
                    </a:solidFill>
                  </a:rPr>
                  <a:t>i</a:t>
                </a:r>
                <a:r>
                  <a:rPr lang="en-US" sz="2200" dirty="0" smtClean="0">
                    <a:solidFill>
                      <a:schemeClr val="bg1"/>
                    </a:solidFill>
                  </a:rPr>
                  <a:t>mplement </a:t>
                </a:r>
                <a:endParaRPr lang="en-US" sz="2200" dirty="0">
                  <a:solidFill>
                    <a:schemeClr val="bg1"/>
                  </a:solidFill>
                </a:endParaRPr>
              </a:p>
            </p:txBody>
          </p:sp>
        </p:grpSp>
      </p:grpSp>
    </p:spTree>
    <p:extLst>
      <p:ext uri="{BB962C8B-B14F-4D97-AF65-F5344CB8AC3E}">
        <p14:creationId xmlns:p14="http://schemas.microsoft.com/office/powerpoint/2010/main" val="3895900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8800" y="1371600"/>
            <a:ext cx="2286000" cy="4495800"/>
          </a:xfrm>
          <a:prstGeom prst="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562" y="152400"/>
            <a:ext cx="10340502" cy="914400"/>
          </a:xfrm>
        </p:spPr>
        <p:txBody>
          <a:bodyPr>
            <a:normAutofit/>
          </a:bodyPr>
          <a:lstStyle/>
          <a:p>
            <a:r>
              <a:rPr lang="en-US" sz="4800" b="1" dirty="0"/>
              <a:t>s</a:t>
            </a:r>
            <a:r>
              <a:rPr lang="en-US" sz="4800" b="1" dirty="0" smtClean="0"/>
              <a:t>trategic plan 1: the process in a nutshell</a:t>
            </a:r>
            <a:endParaRPr lang="en-US" sz="4800" b="1" dirty="0"/>
          </a:p>
        </p:txBody>
      </p:sp>
      <p:sp>
        <p:nvSpPr>
          <p:cNvPr id="3" name="Content Placeholder 2"/>
          <p:cNvSpPr>
            <a:spLocks noGrp="1"/>
          </p:cNvSpPr>
          <p:nvPr>
            <p:ph idx="1"/>
          </p:nvPr>
        </p:nvSpPr>
        <p:spPr>
          <a:xfrm>
            <a:off x="5507477" y="1699341"/>
            <a:ext cx="5029200" cy="4195864"/>
          </a:xfrm>
        </p:spPr>
        <p:txBody>
          <a:bodyPr>
            <a:noAutofit/>
          </a:bodyPr>
          <a:lstStyle/>
          <a:p>
            <a:pPr marL="519113" indent="-519113">
              <a:buFont typeface="Wingdings" pitchFamily="2" charset="2"/>
              <a:buChar char="ü"/>
            </a:pPr>
            <a:r>
              <a:rPr lang="en-US" dirty="0"/>
              <a:t>r</a:t>
            </a:r>
            <a:r>
              <a:rPr lang="en-US" dirty="0" smtClean="0"/>
              <a:t>esearch through rapid experimentation</a:t>
            </a:r>
          </a:p>
          <a:p>
            <a:pPr marL="519113" indent="-519113">
              <a:buFont typeface="Wingdings" pitchFamily="2" charset="2"/>
              <a:buChar char="ü"/>
            </a:pPr>
            <a:r>
              <a:rPr lang="en-US" dirty="0"/>
              <a:t>m</a:t>
            </a:r>
            <a:r>
              <a:rPr lang="en-US" dirty="0" smtClean="0"/>
              <a:t>ake adjustments before determining plans</a:t>
            </a:r>
          </a:p>
          <a:p>
            <a:pPr marL="519113" indent="-519113">
              <a:buFont typeface="Wingdings" pitchFamily="2" charset="2"/>
              <a:buChar char="ü"/>
            </a:pPr>
            <a:r>
              <a:rPr lang="en-US" dirty="0"/>
              <a:t>p</a:t>
            </a:r>
            <a:r>
              <a:rPr lang="en-US" dirty="0" smtClean="0"/>
              <a:t>lan for action</a:t>
            </a:r>
          </a:p>
          <a:p>
            <a:pPr marL="519113" indent="-519113">
              <a:buFont typeface="Wingdings" pitchFamily="2" charset="2"/>
              <a:buChar char="ü"/>
            </a:pPr>
            <a:r>
              <a:rPr lang="en-US" dirty="0"/>
              <a:t>i</a:t>
            </a:r>
            <a:r>
              <a:rPr lang="en-US" dirty="0" smtClean="0"/>
              <a:t>mplement through redesign of the organization</a:t>
            </a:r>
          </a:p>
          <a:p>
            <a:pPr marL="519113" indent="-519113">
              <a:buFont typeface="Wingdings" pitchFamily="2" charset="2"/>
              <a:buChar char="ü"/>
            </a:pPr>
            <a:r>
              <a:rPr lang="en-US" dirty="0"/>
              <a:t>d</a:t>
            </a:r>
            <a:r>
              <a:rPr lang="en-US" dirty="0" smtClean="0"/>
              <a:t>evelop new services and operations </a:t>
            </a:r>
            <a:endParaRPr lang="en-US" dirty="0"/>
          </a:p>
        </p:txBody>
      </p:sp>
      <p:sp>
        <p:nvSpPr>
          <p:cNvPr id="4" name="TextBox 3"/>
          <p:cNvSpPr txBox="1"/>
          <p:nvPr/>
        </p:nvSpPr>
        <p:spPr>
          <a:xfrm>
            <a:off x="2209800" y="1654195"/>
            <a:ext cx="2667000" cy="3939540"/>
          </a:xfrm>
          <a:prstGeom prst="rect">
            <a:avLst/>
          </a:prstGeom>
          <a:solidFill>
            <a:schemeClr val="accent1">
              <a:lumMod val="75000"/>
            </a:schemeClr>
          </a:solidFill>
          <a:scene3d>
            <a:camera prst="orthographicFront"/>
            <a:lightRig rig="threePt" dir="t"/>
          </a:scene3d>
          <a:sp3d>
            <a:bevelT/>
          </a:sp3d>
        </p:spPr>
        <p:txBody>
          <a:bodyPr wrap="square" rtlCol="0">
            <a:spAutoFit/>
          </a:bodyPr>
          <a:lstStyle/>
          <a:p>
            <a:r>
              <a:rPr lang="en-US" sz="5000" cap="small" dirty="0">
                <a:solidFill>
                  <a:schemeClr val="bg1"/>
                </a:solidFill>
                <a:latin typeface="Charlemagne Std" pitchFamily="82" charset="0"/>
              </a:rPr>
              <a:t>R</a:t>
            </a:r>
            <a:r>
              <a:rPr lang="en-US" sz="3800" i="1" dirty="0">
                <a:solidFill>
                  <a:schemeClr val="bg1"/>
                </a:solidFill>
              </a:rPr>
              <a:t>esearch</a:t>
            </a:r>
          </a:p>
          <a:p>
            <a:r>
              <a:rPr lang="en-US" sz="5000" dirty="0">
                <a:solidFill>
                  <a:schemeClr val="bg1"/>
                </a:solidFill>
                <a:latin typeface="Charlemagne Std" pitchFamily="82" charset="0"/>
              </a:rPr>
              <a:t>A</a:t>
            </a:r>
            <a:r>
              <a:rPr lang="en-US" sz="3800" i="1" dirty="0">
                <a:solidFill>
                  <a:schemeClr val="bg1"/>
                </a:solidFill>
              </a:rPr>
              <a:t>djust</a:t>
            </a:r>
          </a:p>
          <a:p>
            <a:r>
              <a:rPr lang="en-US" sz="5000" dirty="0">
                <a:solidFill>
                  <a:schemeClr val="bg1"/>
                </a:solidFill>
                <a:latin typeface="Charlemagne Std" pitchFamily="82" charset="0"/>
              </a:rPr>
              <a:t>P</a:t>
            </a:r>
            <a:r>
              <a:rPr lang="en-US" sz="3800" i="1" dirty="0">
                <a:solidFill>
                  <a:schemeClr val="bg1"/>
                </a:solidFill>
              </a:rPr>
              <a:t>lan</a:t>
            </a:r>
          </a:p>
          <a:p>
            <a:r>
              <a:rPr lang="en-US" sz="5000" dirty="0">
                <a:solidFill>
                  <a:schemeClr val="bg1"/>
                </a:solidFill>
                <a:latin typeface="Charlemagne Std" pitchFamily="82" charset="0"/>
              </a:rPr>
              <a:t>I</a:t>
            </a:r>
            <a:r>
              <a:rPr lang="en-US" sz="3800" i="1" dirty="0">
                <a:solidFill>
                  <a:schemeClr val="bg1"/>
                </a:solidFill>
              </a:rPr>
              <a:t>mplement</a:t>
            </a:r>
          </a:p>
          <a:p>
            <a:r>
              <a:rPr lang="en-US" sz="5000" dirty="0">
                <a:solidFill>
                  <a:schemeClr val="bg1"/>
                </a:solidFill>
                <a:latin typeface="Charlemagne Std" pitchFamily="82" charset="0"/>
              </a:rPr>
              <a:t>D</a:t>
            </a:r>
            <a:r>
              <a:rPr lang="en-US" sz="3800" i="1" dirty="0">
                <a:solidFill>
                  <a:schemeClr val="bg1"/>
                </a:solidFill>
              </a:rPr>
              <a:t>evelop</a:t>
            </a:r>
            <a:endParaRPr lang="en-US" sz="5000" i="1" dirty="0">
              <a:solidFill>
                <a:schemeClr val="bg1"/>
              </a:solidFill>
              <a:latin typeface="Charlemagne Std" pitchFamily="82" charset="0"/>
            </a:endParaRPr>
          </a:p>
        </p:txBody>
      </p:sp>
    </p:spTree>
    <p:extLst>
      <p:ext uri="{BB962C8B-B14F-4D97-AF65-F5344CB8AC3E}">
        <p14:creationId xmlns:p14="http://schemas.microsoft.com/office/powerpoint/2010/main" val="869253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4811</TotalTime>
  <Words>4652</Words>
  <Application>Microsoft Office PowerPoint</Application>
  <PresentationFormat>Widescreen</PresentationFormat>
  <Paragraphs>705</Paragraphs>
  <Slides>60</Slides>
  <Notes>17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0</vt:i4>
      </vt:variant>
      <vt:variant>
        <vt:lpstr>Slide Titles</vt:lpstr>
      </vt:variant>
      <vt:variant>
        <vt:i4>60</vt:i4>
      </vt:variant>
    </vt:vector>
  </HeadingPairs>
  <TitlesOfParts>
    <vt:vector size="74" baseType="lpstr">
      <vt:lpstr>MS Mincho</vt:lpstr>
      <vt:lpstr>Arial</vt:lpstr>
      <vt:lpstr>Calibri</vt:lpstr>
      <vt:lpstr>Calibri Light</vt:lpstr>
      <vt:lpstr>Cambria</vt:lpstr>
      <vt:lpstr>Charlemagne Std</vt:lpstr>
      <vt:lpstr>Courier New</vt:lpstr>
      <vt:lpstr>inherit</vt:lpstr>
      <vt:lpstr>Symbol</vt:lpstr>
      <vt:lpstr>Tekton Pro</vt:lpstr>
      <vt:lpstr>Times New Roman</vt:lpstr>
      <vt:lpstr>Titillium</vt:lpstr>
      <vt:lpstr>Wingdings</vt:lpstr>
      <vt:lpstr>Office Theme</vt:lpstr>
      <vt:lpstr>PowerPoint Presentation</vt:lpstr>
      <vt:lpstr> Note:  the slides appearing on the screen may be different from the translated slides in the packet distributed to you </vt:lpstr>
      <vt:lpstr>PowerPoint Presentation</vt:lpstr>
      <vt:lpstr>how to succeed: my message to staff in 2010</vt:lpstr>
      <vt:lpstr>PowerPoint Presentation</vt:lpstr>
      <vt:lpstr>the pace of change:  moving from old to bold</vt:lpstr>
      <vt:lpstr>change: causes and potential</vt:lpstr>
      <vt:lpstr>the process  all three steps must remain in harmony</vt:lpstr>
      <vt:lpstr>strategic plan 1: the process in a nutshell</vt:lpstr>
      <vt:lpstr>our planning process in brief</vt:lpstr>
      <vt:lpstr>PowerPoint Presentation</vt:lpstr>
      <vt:lpstr>PowerPoint Presentation</vt:lpstr>
      <vt:lpstr>strategic drivers and directions: 2011</vt:lpstr>
      <vt:lpstr>2011 context – continued dedication to:</vt:lpstr>
      <vt:lpstr>our strategic imperative:  to build a  culture  of  agility  and  innovation  through  planned experimentation  and  continuous assessment</vt:lpstr>
      <vt:lpstr>planning experimentation  improvisation risk-taking communication resource allocation accountability assessment</vt:lpstr>
      <vt:lpstr>visualization of plan 1</vt:lpstr>
      <vt:lpstr>How RAPID? a brief chronology</vt:lpstr>
      <vt:lpstr>organizational redesign:  critical factors and ideas</vt:lpstr>
      <vt:lpstr>how strategy drove organizational structure</vt:lpstr>
      <vt:lpstr>aligned strategic directions with individual staff efforts </vt:lpstr>
      <vt:lpstr>Redefined evaluation and promotion criteria</vt:lpstr>
      <vt:lpstr>combined discrete tasks into a portfolio of broad responsibilities with individuals retaining discretion to balance responsibilities</vt:lpstr>
      <vt:lpstr>introduced a “balanced portfolio” concept Research Services Librarians (RSL)</vt:lpstr>
      <vt:lpstr>PowerPoint Presentation</vt:lpstr>
      <vt:lpstr>organizational redesign:  offices relocated to bring teams together</vt:lpstr>
      <vt:lpstr>facility changes: 2011-2014 (partial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communications &amp; engagement</vt:lpstr>
      <vt:lpstr>example: specific new opportunity not envisioned when plan was adopted</vt:lpstr>
      <vt:lpstr>PowerPoint Presentation</vt:lpstr>
      <vt:lpstr>PowerPoint Presentation</vt:lpstr>
      <vt:lpstr>PowerPoint Presentation</vt:lpstr>
      <vt:lpstr>balanced scorecard implementation</vt:lpstr>
      <vt:lpstr>PowerPoint Presentation</vt:lpstr>
      <vt:lpstr>strategic plan 2011-2014: final assessment</vt:lpstr>
      <vt:lpstr>Strategic Plan 2: 2015 – 2018 building upon success</vt:lpstr>
      <vt:lpstr>plan 2:  strategic directions</vt:lpstr>
      <vt:lpstr>alignment of 2011-2014 and 2015-2018 objectives</vt:lpstr>
      <vt:lpstr>examples: multi-year implementation planning</vt:lpstr>
      <vt:lpstr>facilities</vt:lpstr>
      <vt:lpstr>digital scholarship center redesign  </vt:lpstr>
      <vt:lpstr>envisioning the role of game changers</vt:lpstr>
      <vt:lpstr>relationship of game changers to strategic plan 2</vt:lpstr>
      <vt:lpstr>and watch your strategic vocabulary</vt:lpstr>
      <vt:lpstr>“[I]n most matters it is more important that the applicable rule of law be settled than that it be settled right...  This is commonly true even where the error is a matter of serious concern…”   Justice Louis Brandeis, dissent,  Burnet v. Coronado Oil &amp; Gas Co., 285 U.S. 393 (1932)</vt:lpstr>
      <vt:lpstr>inclusive processes involve the community to develop a collective vision and comprehensive direction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 Hirshon</dc:creator>
  <cp:lastModifiedBy>Arnold Hirshon</cp:lastModifiedBy>
  <cp:revision>355</cp:revision>
  <dcterms:created xsi:type="dcterms:W3CDTF">2015-03-08T23:20:08Z</dcterms:created>
  <dcterms:modified xsi:type="dcterms:W3CDTF">2015-04-25T12:36:47Z</dcterms:modified>
</cp:coreProperties>
</file>