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9" r:id="rId14"/>
    <p:sldId id="270" r:id="rId15"/>
    <p:sldId id="268" r:id="rId16"/>
    <p:sldId id="271" r:id="rId17"/>
    <p:sldId id="272" r:id="rId18"/>
    <p:sldId id="274" r:id="rId19"/>
    <p:sldId id="275" r:id="rId20"/>
    <p:sldId id="273" r:id="rId21"/>
    <p:sldId id="276" r:id="rId22"/>
    <p:sldId id="277" r:id="rId23"/>
    <p:sldId id="278"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1710" y="96"/>
      </p:cViewPr>
      <p:guideLst>
        <p:guide orient="horz" pos="2160"/>
        <p:guide pos="2880"/>
      </p:guideLst>
    </p:cSldViewPr>
  </p:slideViewPr>
  <p:notesTextViewPr>
    <p:cViewPr>
      <p:scale>
        <a:sx n="1" d="1"/>
        <a:sy n="1" d="1"/>
      </p:scale>
      <p:origin x="0" y="0"/>
    </p:cViewPr>
  </p:notesTextViewPr>
  <p:sorterViewPr>
    <p:cViewPr>
      <p:scale>
        <a:sx n="100" d="100"/>
        <a:sy n="100" d="100"/>
      </p:scale>
      <p:origin x="0" y="19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D7AB245-99AD-45CD-A0F8-BA0CBE479A91}" type="datetimeFigureOut">
              <a:rPr lang="zh-TW" altLang="en-US" smtClean="0"/>
              <a:t>2015/5/3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12B607-55BC-4236-B867-986D9125F4A2}" type="slidenum">
              <a:rPr lang="zh-TW" altLang="en-US" smtClean="0"/>
              <a:t>‹#›</a:t>
            </a:fld>
            <a:endParaRPr lang="zh-TW" altLang="en-US"/>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6393470"/>
            <a:ext cx="3456384" cy="375694"/>
          </a:xfrm>
          <a:prstGeom prst="rect">
            <a:avLst/>
          </a:prstGeom>
        </p:spPr>
      </p:pic>
    </p:spTree>
    <p:extLst>
      <p:ext uri="{BB962C8B-B14F-4D97-AF65-F5344CB8AC3E}">
        <p14:creationId xmlns:p14="http://schemas.microsoft.com/office/powerpoint/2010/main" val="12199429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D7AB245-99AD-45CD-A0F8-BA0CBE479A91}" type="datetimeFigureOut">
              <a:rPr lang="zh-TW" altLang="en-US" smtClean="0"/>
              <a:t>2015/5/3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12B607-55BC-4236-B867-986D9125F4A2}" type="slidenum">
              <a:rPr lang="zh-TW" altLang="en-US" smtClean="0"/>
              <a:t>‹#›</a:t>
            </a:fld>
            <a:endParaRPr lang="zh-TW" altLang="en-US"/>
          </a:p>
        </p:txBody>
      </p:sp>
    </p:spTree>
    <p:extLst>
      <p:ext uri="{BB962C8B-B14F-4D97-AF65-F5344CB8AC3E}">
        <p14:creationId xmlns:p14="http://schemas.microsoft.com/office/powerpoint/2010/main" val="13174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D7AB245-99AD-45CD-A0F8-BA0CBE479A91}" type="datetimeFigureOut">
              <a:rPr lang="zh-TW" altLang="en-US" smtClean="0"/>
              <a:t>2015/5/3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12B607-55BC-4236-B867-986D9125F4A2}" type="slidenum">
              <a:rPr lang="zh-TW" altLang="en-US" smtClean="0"/>
              <a:t>‹#›</a:t>
            </a:fld>
            <a:endParaRPr lang="zh-TW" altLang="en-US"/>
          </a:p>
        </p:txBody>
      </p:sp>
    </p:spTree>
    <p:extLst>
      <p:ext uri="{BB962C8B-B14F-4D97-AF65-F5344CB8AC3E}">
        <p14:creationId xmlns:p14="http://schemas.microsoft.com/office/powerpoint/2010/main" val="8340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D7AB245-99AD-45CD-A0F8-BA0CBE479A91}" type="datetimeFigureOut">
              <a:rPr lang="zh-TW" altLang="en-US" smtClean="0"/>
              <a:t>2015/5/3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12B607-55BC-4236-B867-986D9125F4A2}" type="slidenum">
              <a:rPr lang="zh-TW" altLang="en-US" smtClean="0"/>
              <a:t>‹#›</a:t>
            </a:fld>
            <a:endParaRPr lang="zh-TW" altLang="en-US"/>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6393470"/>
            <a:ext cx="3456384" cy="375694"/>
          </a:xfrm>
          <a:prstGeom prst="rect">
            <a:avLst/>
          </a:prstGeom>
        </p:spPr>
      </p:pic>
    </p:spTree>
    <p:extLst>
      <p:ext uri="{BB962C8B-B14F-4D97-AF65-F5344CB8AC3E}">
        <p14:creationId xmlns:p14="http://schemas.microsoft.com/office/powerpoint/2010/main" val="5829716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D7AB245-99AD-45CD-A0F8-BA0CBE479A91}" type="datetimeFigureOut">
              <a:rPr lang="zh-TW" altLang="en-US" smtClean="0"/>
              <a:t>2015/5/3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12B607-55BC-4236-B867-986D9125F4A2}" type="slidenum">
              <a:rPr lang="zh-TW" altLang="en-US" smtClean="0"/>
              <a:t>‹#›</a:t>
            </a:fld>
            <a:endParaRPr lang="zh-TW" altLang="en-US"/>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6393470"/>
            <a:ext cx="3456384" cy="375694"/>
          </a:xfrm>
          <a:prstGeom prst="rect">
            <a:avLst/>
          </a:prstGeom>
        </p:spPr>
      </p:pic>
    </p:spTree>
    <p:extLst>
      <p:ext uri="{BB962C8B-B14F-4D97-AF65-F5344CB8AC3E}">
        <p14:creationId xmlns:p14="http://schemas.microsoft.com/office/powerpoint/2010/main" val="31646588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D7AB245-99AD-45CD-A0F8-BA0CBE479A91}" type="datetimeFigureOut">
              <a:rPr lang="zh-TW" altLang="en-US" smtClean="0"/>
              <a:t>2015/5/3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812B607-55BC-4236-B867-986D9125F4A2}" type="slidenum">
              <a:rPr lang="zh-TW" altLang="en-US" smtClean="0"/>
              <a:t>‹#›</a:t>
            </a:fld>
            <a:endParaRPr lang="zh-TW" altLang="en-US"/>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6393470"/>
            <a:ext cx="3456384" cy="375694"/>
          </a:xfrm>
          <a:prstGeom prst="rect">
            <a:avLst/>
          </a:prstGeom>
        </p:spPr>
      </p:pic>
    </p:spTree>
    <p:extLst>
      <p:ext uri="{BB962C8B-B14F-4D97-AF65-F5344CB8AC3E}">
        <p14:creationId xmlns:p14="http://schemas.microsoft.com/office/powerpoint/2010/main" val="4267077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D7AB245-99AD-45CD-A0F8-BA0CBE479A91}" type="datetimeFigureOut">
              <a:rPr lang="zh-TW" altLang="en-US" smtClean="0"/>
              <a:t>2015/5/3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812B607-55BC-4236-B867-986D9125F4A2}" type="slidenum">
              <a:rPr lang="zh-TW" altLang="en-US" smtClean="0"/>
              <a:t>‹#›</a:t>
            </a:fld>
            <a:endParaRPr lang="zh-TW" altLang="en-US"/>
          </a:p>
        </p:txBody>
      </p:sp>
      <p:pic>
        <p:nvPicPr>
          <p:cNvPr id="10" name="圖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6393470"/>
            <a:ext cx="3456384" cy="375694"/>
          </a:xfrm>
          <a:prstGeom prst="rect">
            <a:avLst/>
          </a:prstGeom>
        </p:spPr>
      </p:pic>
    </p:spTree>
    <p:extLst>
      <p:ext uri="{BB962C8B-B14F-4D97-AF65-F5344CB8AC3E}">
        <p14:creationId xmlns:p14="http://schemas.microsoft.com/office/powerpoint/2010/main" val="7353320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D7AB245-99AD-45CD-A0F8-BA0CBE479A91}" type="datetimeFigureOut">
              <a:rPr lang="zh-TW" altLang="en-US" smtClean="0"/>
              <a:t>2015/5/3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812B607-55BC-4236-B867-986D9125F4A2}" type="slidenum">
              <a:rPr lang="zh-TW" altLang="en-US" smtClean="0"/>
              <a:t>‹#›</a:t>
            </a:fld>
            <a:endParaRPr lang="zh-TW" altLang="en-US"/>
          </a:p>
        </p:txBody>
      </p:sp>
    </p:spTree>
    <p:extLst>
      <p:ext uri="{BB962C8B-B14F-4D97-AF65-F5344CB8AC3E}">
        <p14:creationId xmlns:p14="http://schemas.microsoft.com/office/powerpoint/2010/main" val="350136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D7AB245-99AD-45CD-A0F8-BA0CBE479A91}" type="datetimeFigureOut">
              <a:rPr lang="zh-TW" altLang="en-US" smtClean="0"/>
              <a:t>2015/5/3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812B607-55BC-4236-B867-986D9125F4A2}" type="slidenum">
              <a:rPr lang="zh-TW" altLang="en-US" smtClean="0"/>
              <a:t>‹#›</a:t>
            </a:fld>
            <a:endParaRPr lang="zh-TW" altLang="en-US"/>
          </a:p>
        </p:txBody>
      </p:sp>
    </p:spTree>
    <p:extLst>
      <p:ext uri="{BB962C8B-B14F-4D97-AF65-F5344CB8AC3E}">
        <p14:creationId xmlns:p14="http://schemas.microsoft.com/office/powerpoint/2010/main" val="311497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D7AB245-99AD-45CD-A0F8-BA0CBE479A91}" type="datetimeFigureOut">
              <a:rPr lang="zh-TW" altLang="en-US" smtClean="0"/>
              <a:t>2015/5/3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812B607-55BC-4236-B867-986D9125F4A2}" type="slidenum">
              <a:rPr lang="zh-TW" altLang="en-US" smtClean="0"/>
              <a:t>‹#›</a:t>
            </a:fld>
            <a:endParaRPr lang="zh-TW" altLang="en-US"/>
          </a:p>
        </p:txBody>
      </p:sp>
    </p:spTree>
    <p:extLst>
      <p:ext uri="{BB962C8B-B14F-4D97-AF65-F5344CB8AC3E}">
        <p14:creationId xmlns:p14="http://schemas.microsoft.com/office/powerpoint/2010/main" val="135456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D7AB245-99AD-45CD-A0F8-BA0CBE479A91}" type="datetimeFigureOut">
              <a:rPr lang="zh-TW" altLang="en-US" smtClean="0"/>
              <a:t>2015/5/3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812B607-55BC-4236-B867-986D9125F4A2}" type="slidenum">
              <a:rPr lang="zh-TW" altLang="en-US" smtClean="0"/>
              <a:t>‹#›</a:t>
            </a:fld>
            <a:endParaRPr lang="zh-TW" altLang="en-US"/>
          </a:p>
        </p:txBody>
      </p:sp>
    </p:spTree>
    <p:extLst>
      <p:ext uri="{BB962C8B-B14F-4D97-AF65-F5344CB8AC3E}">
        <p14:creationId xmlns:p14="http://schemas.microsoft.com/office/powerpoint/2010/main" val="361509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AB245-99AD-45CD-A0F8-BA0CBE479A91}" type="datetimeFigureOut">
              <a:rPr lang="zh-TW" altLang="en-US" smtClean="0"/>
              <a:t>2015/5/3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2B607-55BC-4236-B867-986D9125F4A2}" type="slidenum">
              <a:rPr lang="zh-TW" altLang="en-US" smtClean="0"/>
              <a:t>‹#›</a:t>
            </a:fld>
            <a:endParaRPr lang="zh-TW" altLang="en-US"/>
          </a:p>
        </p:txBody>
      </p:sp>
    </p:spTree>
    <p:extLst>
      <p:ext uri="{BB962C8B-B14F-4D97-AF65-F5344CB8AC3E}">
        <p14:creationId xmlns:p14="http://schemas.microsoft.com/office/powerpoint/2010/main" val="3709415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36" y="2130425"/>
            <a:ext cx="8640960" cy="1470025"/>
          </a:xfrm>
        </p:spPr>
        <p:txBody>
          <a:bodyPr>
            <a:norm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Knowledge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Hub</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NTHU</a:t>
            </a:r>
            <a:r>
              <a:rPr lang="en-US" altLang="zh-TW" dirty="0" smtClean="0"/>
              <a:t/>
            </a:r>
            <a:br>
              <a:rPr lang="en-US" altLang="zh-TW" dirty="0" smtClean="0"/>
            </a:br>
            <a:r>
              <a:rPr lang="zh-TW" altLang="en-US" b="1" dirty="0">
                <a:latin typeface="標楷體" panose="03000509000000000000" pitchFamily="65" charset="-120"/>
                <a:ea typeface="標楷體" panose="03000509000000000000" pitchFamily="65" charset="-120"/>
              </a:rPr>
              <a:t>知識</a:t>
            </a:r>
            <a:r>
              <a:rPr lang="zh-TW" altLang="en-US" b="1" dirty="0" smtClean="0">
                <a:latin typeface="標楷體" panose="03000509000000000000" pitchFamily="65" charset="-120"/>
                <a:ea typeface="標楷體" panose="03000509000000000000" pitchFamily="65" charset="-120"/>
              </a:rPr>
              <a:t>匯</a:t>
            </a:r>
            <a:r>
              <a:rPr lang="zh-TW" altLang="en-US"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創新</a:t>
            </a:r>
            <a:r>
              <a:rPr lang="zh-TW" altLang="en-US" b="1" dirty="0">
                <a:latin typeface="標楷體" panose="03000509000000000000" pitchFamily="65" charset="-120"/>
                <a:ea typeface="標楷體" panose="03000509000000000000" pitchFamily="65" charset="-120"/>
              </a:rPr>
              <a:t>思維翻轉知識舞台</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p:txBody>
          <a:bodyPr>
            <a:normAutofit fontScale="85000" lnSpcReduction="20000"/>
          </a:bodyPr>
          <a:lstStyle/>
          <a:p>
            <a:r>
              <a:rPr lang="zh-TW" altLang="en-US" dirty="0" smtClean="0"/>
              <a:t>林福仁</a:t>
            </a:r>
            <a:endParaRPr lang="en-US" altLang="zh-TW" dirty="0" smtClean="0"/>
          </a:p>
          <a:p>
            <a:r>
              <a:rPr lang="zh-TW" altLang="en-US" dirty="0"/>
              <a:t>國立</a:t>
            </a:r>
            <a:r>
              <a:rPr lang="zh-TW" altLang="en-US" dirty="0" smtClean="0"/>
              <a:t>清華大學圖書館</a:t>
            </a:r>
            <a:endParaRPr lang="en-US" altLang="zh-TW" dirty="0" smtClean="0"/>
          </a:p>
          <a:p>
            <a:r>
              <a:rPr lang="zh-TW" altLang="en-US" dirty="0"/>
              <a:t>服務科學</a:t>
            </a:r>
            <a:r>
              <a:rPr lang="zh-TW" altLang="en-US" dirty="0" smtClean="0"/>
              <a:t>研究所</a:t>
            </a:r>
            <a:endParaRPr lang="en-US" altLang="zh-TW" dirty="0" smtClean="0"/>
          </a:p>
          <a:p>
            <a:r>
              <a:rPr lang="en-US" altLang="zh-TW" dirty="0" smtClean="0"/>
              <a:t>05/04/2015</a:t>
            </a:r>
            <a:endParaRPr lang="en-US" altLang="zh-TW" dirty="0" smtClean="0"/>
          </a:p>
        </p:txBody>
      </p:sp>
    </p:spTree>
    <p:extLst>
      <p:ext uri="{BB962C8B-B14F-4D97-AF65-F5344CB8AC3E}">
        <p14:creationId xmlns:p14="http://schemas.microsoft.com/office/powerpoint/2010/main" val="158159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764704"/>
            <a:ext cx="8229600" cy="1143000"/>
          </a:xfrm>
        </p:spPr>
        <p:txBody>
          <a:bodyPr>
            <a:normAutofit fontScale="90000"/>
          </a:bodyPr>
          <a:lstStyle/>
          <a:p>
            <a:r>
              <a:rPr lang="en-US" altLang="zh-TW" dirty="0" smtClean="0">
                <a:latin typeface="Times New Roman" panose="02020603050405020304" pitchFamily="18" charset="0"/>
                <a:cs typeface="Times New Roman" panose="02020603050405020304" pitchFamily="18" charset="0"/>
              </a:rPr>
              <a:t>What </a:t>
            </a:r>
            <a:r>
              <a:rPr lang="en-US" altLang="zh-TW" dirty="0" smtClean="0">
                <a:latin typeface="Times New Roman" panose="02020603050405020304" pitchFamily="18" charset="0"/>
                <a:cs typeface="Times New Roman" panose="02020603050405020304" pitchFamily="18" charset="0"/>
              </a:rPr>
              <a:t>we can do </a:t>
            </a:r>
            <a:r>
              <a:rPr lang="en-US" altLang="zh-TW" dirty="0" smtClean="0">
                <a:latin typeface="Times New Roman" panose="02020603050405020304" pitchFamily="18" charset="0"/>
                <a:cs typeface="Times New Roman" panose="02020603050405020304" pitchFamily="18" charset="0"/>
              </a:rPr>
              <a:t>to fulfill these needs?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899592" y="2492896"/>
            <a:ext cx="7416824" cy="2016224"/>
          </a:xfrm>
        </p:spPr>
        <p:txBody>
          <a:bodyPr>
            <a:noAutofit/>
          </a:bodyPr>
          <a:lstStyle/>
          <a:p>
            <a:pPr marL="0" indent="0">
              <a:buNone/>
            </a:pPr>
            <a:r>
              <a:rPr lang="en-US" altLang="zh-TW" sz="8800" dirty="0" smtClean="0"/>
              <a:t>Knowledge </a:t>
            </a:r>
            <a:r>
              <a:rPr lang="en-US" altLang="zh-TW" sz="8800" dirty="0" smtClean="0"/>
              <a:t>Hub</a:t>
            </a:r>
            <a:endParaRPr lang="zh-TW" altLang="en-US" sz="8800" dirty="0"/>
          </a:p>
        </p:txBody>
      </p:sp>
    </p:spTree>
    <p:extLst>
      <p:ext uri="{BB962C8B-B14F-4D97-AF65-F5344CB8AC3E}">
        <p14:creationId xmlns:p14="http://schemas.microsoft.com/office/powerpoint/2010/main" val="420559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Objectives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Facilitate the knowledge sharing and creation within Tsing Hua and between Tsing Hua and the world.</a:t>
            </a:r>
          </a:p>
          <a:p>
            <a:r>
              <a:rPr lang="en-US" altLang="zh-TW" dirty="0">
                <a:latin typeface="Times New Roman" panose="02020603050405020304" pitchFamily="18" charset="0"/>
                <a:cs typeface="Times New Roman" panose="02020603050405020304" pitchFamily="18" charset="0"/>
              </a:rPr>
              <a:t>Promote Tsing Hua’s research outcomes to corresponding communities to increase the visibility of Tsing Hua research.</a:t>
            </a:r>
          </a:p>
          <a:p>
            <a:r>
              <a:rPr lang="en-US" altLang="zh-TW" dirty="0">
                <a:latin typeface="Times New Roman" panose="02020603050405020304" pitchFamily="18" charset="0"/>
                <a:cs typeface="Times New Roman" panose="02020603050405020304" pitchFamily="18" charset="0"/>
              </a:rPr>
              <a:t>Integrate knowledge service systems to co-create value for research and education.</a:t>
            </a:r>
            <a:endParaRPr lang="zh-TW" altLang="en-US"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2320433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Knowledge Hub Framework</a:t>
            </a:r>
            <a:endParaRPr lang="zh-TW" altLang="en-US" dirty="0">
              <a:latin typeface="Times New Roman" panose="02020603050405020304" pitchFamily="18" charset="0"/>
              <a:cs typeface="Times New Roman" panose="02020603050405020304" pitchFamily="18" charset="0"/>
            </a:endParaRPr>
          </a:p>
        </p:txBody>
      </p:sp>
      <p:grpSp>
        <p:nvGrpSpPr>
          <p:cNvPr id="8" name="群組 7"/>
          <p:cNvGrpSpPr/>
          <p:nvPr/>
        </p:nvGrpSpPr>
        <p:grpSpPr>
          <a:xfrm>
            <a:off x="942688" y="1610134"/>
            <a:ext cx="7081722" cy="4561218"/>
            <a:chOff x="942688" y="1610134"/>
            <a:chExt cx="7081722" cy="4561218"/>
          </a:xfrm>
        </p:grpSpPr>
        <p:grpSp>
          <p:nvGrpSpPr>
            <p:cNvPr id="9" name="群組 8"/>
            <p:cNvGrpSpPr/>
            <p:nvPr/>
          </p:nvGrpSpPr>
          <p:grpSpPr>
            <a:xfrm>
              <a:off x="2374942" y="1644824"/>
              <a:ext cx="4320480" cy="2592288"/>
              <a:chOff x="2051720" y="1628800"/>
              <a:chExt cx="4320480" cy="2592288"/>
            </a:xfrm>
          </p:grpSpPr>
          <p:sp>
            <p:nvSpPr>
              <p:cNvPr id="122" name="橢圓 121"/>
              <p:cNvSpPr/>
              <p:nvPr/>
            </p:nvSpPr>
            <p:spPr>
              <a:xfrm>
                <a:off x="2051720" y="1628800"/>
                <a:ext cx="4320480" cy="2592288"/>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23" name="橢圓 122"/>
              <p:cNvSpPr/>
              <p:nvPr/>
            </p:nvSpPr>
            <p:spPr>
              <a:xfrm>
                <a:off x="2699792" y="234888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24" name="橢圓 123"/>
              <p:cNvSpPr/>
              <p:nvPr/>
            </p:nvSpPr>
            <p:spPr>
              <a:xfrm>
                <a:off x="4503846" y="2085392"/>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25" name="橢圓 124"/>
              <p:cNvSpPr/>
              <p:nvPr/>
            </p:nvSpPr>
            <p:spPr>
              <a:xfrm>
                <a:off x="5245630" y="251744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26" name="橢圓 125"/>
              <p:cNvSpPr/>
              <p:nvPr/>
            </p:nvSpPr>
            <p:spPr>
              <a:xfrm>
                <a:off x="3566221" y="2031841"/>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27" name="橢圓 126"/>
              <p:cNvSpPr/>
              <p:nvPr/>
            </p:nvSpPr>
            <p:spPr>
              <a:xfrm>
                <a:off x="3414599" y="2890663"/>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28" name="橢圓 127"/>
              <p:cNvSpPr/>
              <p:nvPr/>
            </p:nvSpPr>
            <p:spPr>
              <a:xfrm>
                <a:off x="4468552" y="2949488"/>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29" name="橢圓 128"/>
              <p:cNvSpPr/>
              <p:nvPr/>
            </p:nvSpPr>
            <p:spPr>
              <a:xfrm>
                <a:off x="3942589" y="3512909"/>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cxnSp>
            <p:nvCxnSpPr>
              <p:cNvPr id="130" name="直線接點 129"/>
              <p:cNvCxnSpPr>
                <a:stCxn id="123" idx="6"/>
                <a:endCxn id="126" idx="3"/>
              </p:cNvCxnSpPr>
              <p:nvPr/>
            </p:nvCxnSpPr>
            <p:spPr>
              <a:xfrm flipV="1">
                <a:off x="3229406" y="2400617"/>
                <a:ext cx="414375" cy="16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線接點 130"/>
              <p:cNvCxnSpPr>
                <a:stCxn id="123" idx="4"/>
                <a:endCxn id="127" idx="1"/>
              </p:cNvCxnSpPr>
              <p:nvPr/>
            </p:nvCxnSpPr>
            <p:spPr>
              <a:xfrm>
                <a:off x="2964599" y="2780928"/>
                <a:ext cx="527560" cy="173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線接點 131"/>
              <p:cNvCxnSpPr>
                <a:endCxn id="124" idx="2"/>
              </p:cNvCxnSpPr>
              <p:nvPr/>
            </p:nvCxnSpPr>
            <p:spPr>
              <a:xfrm>
                <a:off x="4095835" y="2247865"/>
                <a:ext cx="408011" cy="53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線接點 132"/>
              <p:cNvCxnSpPr>
                <a:stCxn id="124" idx="4"/>
                <a:endCxn id="128" idx="0"/>
              </p:cNvCxnSpPr>
              <p:nvPr/>
            </p:nvCxnSpPr>
            <p:spPr>
              <a:xfrm flipH="1">
                <a:off x="4733359" y="2517440"/>
                <a:ext cx="3529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線接點 133"/>
              <p:cNvCxnSpPr>
                <a:stCxn id="126" idx="4"/>
                <a:endCxn id="127" idx="0"/>
              </p:cNvCxnSpPr>
              <p:nvPr/>
            </p:nvCxnSpPr>
            <p:spPr>
              <a:xfrm flipH="1">
                <a:off x="3679406" y="2463889"/>
                <a:ext cx="151622" cy="426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線接點 134"/>
              <p:cNvCxnSpPr>
                <a:stCxn id="127" idx="6"/>
                <a:endCxn id="128" idx="2"/>
              </p:cNvCxnSpPr>
              <p:nvPr/>
            </p:nvCxnSpPr>
            <p:spPr>
              <a:xfrm>
                <a:off x="3944213" y="3106687"/>
                <a:ext cx="524339" cy="58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線接點 135"/>
              <p:cNvCxnSpPr>
                <a:stCxn id="125" idx="1"/>
                <a:endCxn id="124" idx="5"/>
              </p:cNvCxnSpPr>
              <p:nvPr/>
            </p:nvCxnSpPr>
            <p:spPr>
              <a:xfrm flipH="1" flipV="1">
                <a:off x="4955900" y="2454168"/>
                <a:ext cx="367290"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線接點 136"/>
              <p:cNvCxnSpPr>
                <a:stCxn id="125" idx="3"/>
                <a:endCxn id="128" idx="7"/>
              </p:cNvCxnSpPr>
              <p:nvPr/>
            </p:nvCxnSpPr>
            <p:spPr>
              <a:xfrm flipH="1">
                <a:off x="4920606" y="2886216"/>
                <a:ext cx="402584"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線接點 137"/>
              <p:cNvCxnSpPr>
                <a:stCxn id="127" idx="5"/>
                <a:endCxn id="129" idx="1"/>
              </p:cNvCxnSpPr>
              <p:nvPr/>
            </p:nvCxnSpPr>
            <p:spPr>
              <a:xfrm>
                <a:off x="3866653" y="3259439"/>
                <a:ext cx="153496" cy="316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接點 138"/>
              <p:cNvCxnSpPr>
                <a:stCxn id="128" idx="3"/>
                <a:endCxn id="129" idx="7"/>
              </p:cNvCxnSpPr>
              <p:nvPr/>
            </p:nvCxnSpPr>
            <p:spPr>
              <a:xfrm flipH="1">
                <a:off x="4394643" y="3318264"/>
                <a:ext cx="151469" cy="257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接點 139"/>
              <p:cNvCxnSpPr>
                <a:stCxn id="126" idx="5"/>
                <a:endCxn id="128" idx="1"/>
              </p:cNvCxnSpPr>
              <p:nvPr/>
            </p:nvCxnSpPr>
            <p:spPr>
              <a:xfrm>
                <a:off x="4018275" y="2400617"/>
                <a:ext cx="527837" cy="612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直線接點 140"/>
              <p:cNvCxnSpPr>
                <a:stCxn id="124" idx="3"/>
                <a:endCxn id="127" idx="7"/>
              </p:cNvCxnSpPr>
              <p:nvPr/>
            </p:nvCxnSpPr>
            <p:spPr>
              <a:xfrm flipH="1">
                <a:off x="3866653" y="2454168"/>
                <a:ext cx="714753" cy="49976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群組 9"/>
            <p:cNvGrpSpPr/>
            <p:nvPr/>
          </p:nvGrpSpPr>
          <p:grpSpPr>
            <a:xfrm>
              <a:off x="1354594" y="5068179"/>
              <a:ext cx="1703497" cy="708179"/>
              <a:chOff x="2051720" y="1628800"/>
              <a:chExt cx="4320480" cy="2592288"/>
            </a:xfrm>
          </p:grpSpPr>
          <p:sp>
            <p:nvSpPr>
              <p:cNvPr id="102" name="橢圓 101"/>
              <p:cNvSpPr/>
              <p:nvPr/>
            </p:nvSpPr>
            <p:spPr>
              <a:xfrm>
                <a:off x="2051720" y="1628800"/>
                <a:ext cx="4320480" cy="2592288"/>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03" name="橢圓 102"/>
              <p:cNvSpPr/>
              <p:nvPr/>
            </p:nvSpPr>
            <p:spPr>
              <a:xfrm>
                <a:off x="2699792" y="234888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04" name="橢圓 103"/>
              <p:cNvSpPr/>
              <p:nvPr/>
            </p:nvSpPr>
            <p:spPr>
              <a:xfrm>
                <a:off x="4503846" y="2085392"/>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05" name="橢圓 104"/>
              <p:cNvSpPr/>
              <p:nvPr/>
            </p:nvSpPr>
            <p:spPr>
              <a:xfrm>
                <a:off x="5245630" y="251744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06" name="橢圓 105"/>
              <p:cNvSpPr/>
              <p:nvPr/>
            </p:nvSpPr>
            <p:spPr>
              <a:xfrm>
                <a:off x="3566221" y="2031841"/>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07" name="橢圓 106"/>
              <p:cNvSpPr/>
              <p:nvPr/>
            </p:nvSpPr>
            <p:spPr>
              <a:xfrm>
                <a:off x="3414599" y="2890663"/>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08" name="橢圓 107"/>
              <p:cNvSpPr/>
              <p:nvPr/>
            </p:nvSpPr>
            <p:spPr>
              <a:xfrm>
                <a:off x="4468552" y="2949488"/>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09" name="橢圓 108"/>
              <p:cNvSpPr/>
              <p:nvPr/>
            </p:nvSpPr>
            <p:spPr>
              <a:xfrm>
                <a:off x="3942589" y="3512909"/>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cxnSp>
            <p:nvCxnSpPr>
              <p:cNvPr id="110" name="直線接點 109"/>
              <p:cNvCxnSpPr>
                <a:stCxn id="103" idx="6"/>
                <a:endCxn id="106" idx="3"/>
              </p:cNvCxnSpPr>
              <p:nvPr/>
            </p:nvCxnSpPr>
            <p:spPr>
              <a:xfrm flipV="1">
                <a:off x="3229406" y="2400617"/>
                <a:ext cx="414375" cy="16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接點 110"/>
              <p:cNvCxnSpPr>
                <a:stCxn id="103" idx="4"/>
                <a:endCxn id="107" idx="1"/>
              </p:cNvCxnSpPr>
              <p:nvPr/>
            </p:nvCxnSpPr>
            <p:spPr>
              <a:xfrm>
                <a:off x="2964599" y="2780928"/>
                <a:ext cx="527560" cy="173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直線接點 111"/>
              <p:cNvCxnSpPr>
                <a:endCxn id="104" idx="2"/>
              </p:cNvCxnSpPr>
              <p:nvPr/>
            </p:nvCxnSpPr>
            <p:spPr>
              <a:xfrm>
                <a:off x="4095835" y="2247865"/>
                <a:ext cx="408011" cy="53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接點 112"/>
              <p:cNvCxnSpPr>
                <a:stCxn id="104" idx="4"/>
                <a:endCxn id="108" idx="0"/>
              </p:cNvCxnSpPr>
              <p:nvPr/>
            </p:nvCxnSpPr>
            <p:spPr>
              <a:xfrm flipH="1">
                <a:off x="4733359" y="2517440"/>
                <a:ext cx="3529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接點 113"/>
              <p:cNvCxnSpPr>
                <a:stCxn id="106" idx="4"/>
                <a:endCxn id="107" idx="0"/>
              </p:cNvCxnSpPr>
              <p:nvPr/>
            </p:nvCxnSpPr>
            <p:spPr>
              <a:xfrm flipH="1">
                <a:off x="3679406" y="2463889"/>
                <a:ext cx="151622" cy="426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線接點 114"/>
              <p:cNvCxnSpPr>
                <a:stCxn id="107" idx="6"/>
                <a:endCxn id="108" idx="2"/>
              </p:cNvCxnSpPr>
              <p:nvPr/>
            </p:nvCxnSpPr>
            <p:spPr>
              <a:xfrm>
                <a:off x="3944213" y="3106687"/>
                <a:ext cx="524339" cy="58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線接點 115"/>
              <p:cNvCxnSpPr>
                <a:stCxn id="105" idx="1"/>
                <a:endCxn id="104" idx="5"/>
              </p:cNvCxnSpPr>
              <p:nvPr/>
            </p:nvCxnSpPr>
            <p:spPr>
              <a:xfrm flipH="1" flipV="1">
                <a:off x="4955900" y="2454168"/>
                <a:ext cx="367290"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接點 116"/>
              <p:cNvCxnSpPr>
                <a:stCxn id="105" idx="3"/>
                <a:endCxn id="108" idx="7"/>
              </p:cNvCxnSpPr>
              <p:nvPr/>
            </p:nvCxnSpPr>
            <p:spPr>
              <a:xfrm flipH="1">
                <a:off x="4920606" y="2886216"/>
                <a:ext cx="402584"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接點 117"/>
              <p:cNvCxnSpPr>
                <a:stCxn id="107" idx="5"/>
                <a:endCxn id="109" idx="1"/>
              </p:cNvCxnSpPr>
              <p:nvPr/>
            </p:nvCxnSpPr>
            <p:spPr>
              <a:xfrm>
                <a:off x="3866653" y="3259439"/>
                <a:ext cx="153496" cy="316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接點 118"/>
              <p:cNvCxnSpPr>
                <a:stCxn id="108" idx="3"/>
                <a:endCxn id="109" idx="7"/>
              </p:cNvCxnSpPr>
              <p:nvPr/>
            </p:nvCxnSpPr>
            <p:spPr>
              <a:xfrm flipH="1">
                <a:off x="4394643" y="3318264"/>
                <a:ext cx="151469" cy="257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106" idx="5"/>
                <a:endCxn id="108" idx="1"/>
              </p:cNvCxnSpPr>
              <p:nvPr/>
            </p:nvCxnSpPr>
            <p:spPr>
              <a:xfrm>
                <a:off x="4018275" y="2400617"/>
                <a:ext cx="527837" cy="612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線接點 120"/>
              <p:cNvCxnSpPr>
                <a:stCxn id="104" idx="3"/>
                <a:endCxn id="107" idx="7"/>
              </p:cNvCxnSpPr>
              <p:nvPr/>
            </p:nvCxnSpPr>
            <p:spPr>
              <a:xfrm flipH="1">
                <a:off x="3866653" y="2454168"/>
                <a:ext cx="714753" cy="49976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a:off x="5955182" y="5079455"/>
              <a:ext cx="1703497" cy="708179"/>
              <a:chOff x="2051720" y="1628800"/>
              <a:chExt cx="4320480" cy="2592288"/>
            </a:xfrm>
          </p:grpSpPr>
          <p:sp>
            <p:nvSpPr>
              <p:cNvPr id="82" name="橢圓 81"/>
              <p:cNvSpPr/>
              <p:nvPr/>
            </p:nvSpPr>
            <p:spPr>
              <a:xfrm>
                <a:off x="2051720" y="1628800"/>
                <a:ext cx="4320480" cy="2592288"/>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83" name="橢圓 82"/>
              <p:cNvSpPr/>
              <p:nvPr/>
            </p:nvSpPr>
            <p:spPr>
              <a:xfrm>
                <a:off x="2699792" y="234888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84" name="橢圓 83"/>
              <p:cNvSpPr/>
              <p:nvPr/>
            </p:nvSpPr>
            <p:spPr>
              <a:xfrm>
                <a:off x="4503846" y="2085392"/>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85" name="橢圓 84"/>
              <p:cNvSpPr/>
              <p:nvPr/>
            </p:nvSpPr>
            <p:spPr>
              <a:xfrm>
                <a:off x="5245630" y="251744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86" name="橢圓 85"/>
              <p:cNvSpPr/>
              <p:nvPr/>
            </p:nvSpPr>
            <p:spPr>
              <a:xfrm>
                <a:off x="3566221" y="2031841"/>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87" name="橢圓 86"/>
              <p:cNvSpPr/>
              <p:nvPr/>
            </p:nvSpPr>
            <p:spPr>
              <a:xfrm>
                <a:off x="3414599" y="2890663"/>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88" name="橢圓 87"/>
              <p:cNvSpPr/>
              <p:nvPr/>
            </p:nvSpPr>
            <p:spPr>
              <a:xfrm>
                <a:off x="4468552" y="2949488"/>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89" name="橢圓 88"/>
              <p:cNvSpPr/>
              <p:nvPr/>
            </p:nvSpPr>
            <p:spPr>
              <a:xfrm>
                <a:off x="3942589" y="3512909"/>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cxnSp>
            <p:nvCxnSpPr>
              <p:cNvPr id="90" name="直線接點 89"/>
              <p:cNvCxnSpPr>
                <a:stCxn id="83" idx="6"/>
                <a:endCxn id="86" idx="3"/>
              </p:cNvCxnSpPr>
              <p:nvPr/>
            </p:nvCxnSpPr>
            <p:spPr>
              <a:xfrm flipV="1">
                <a:off x="3229406" y="2400617"/>
                <a:ext cx="414375" cy="16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接點 90"/>
              <p:cNvCxnSpPr>
                <a:stCxn id="83" idx="4"/>
                <a:endCxn id="87" idx="1"/>
              </p:cNvCxnSpPr>
              <p:nvPr/>
            </p:nvCxnSpPr>
            <p:spPr>
              <a:xfrm>
                <a:off x="2964599" y="2780928"/>
                <a:ext cx="527560" cy="173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接點 91"/>
              <p:cNvCxnSpPr>
                <a:endCxn id="84" idx="2"/>
              </p:cNvCxnSpPr>
              <p:nvPr/>
            </p:nvCxnSpPr>
            <p:spPr>
              <a:xfrm>
                <a:off x="4095835" y="2247865"/>
                <a:ext cx="408011" cy="53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接點 92"/>
              <p:cNvCxnSpPr>
                <a:stCxn id="84" idx="4"/>
                <a:endCxn id="88" idx="0"/>
              </p:cNvCxnSpPr>
              <p:nvPr/>
            </p:nvCxnSpPr>
            <p:spPr>
              <a:xfrm flipH="1">
                <a:off x="4733359" y="2517440"/>
                <a:ext cx="3529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線接點 93"/>
              <p:cNvCxnSpPr>
                <a:stCxn id="86" idx="4"/>
                <a:endCxn id="87" idx="0"/>
              </p:cNvCxnSpPr>
              <p:nvPr/>
            </p:nvCxnSpPr>
            <p:spPr>
              <a:xfrm flipH="1">
                <a:off x="3679406" y="2463889"/>
                <a:ext cx="151622" cy="426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接點 94"/>
              <p:cNvCxnSpPr>
                <a:stCxn id="87" idx="6"/>
                <a:endCxn id="88" idx="2"/>
              </p:cNvCxnSpPr>
              <p:nvPr/>
            </p:nvCxnSpPr>
            <p:spPr>
              <a:xfrm>
                <a:off x="3944213" y="3106687"/>
                <a:ext cx="524339" cy="58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接點 95"/>
              <p:cNvCxnSpPr>
                <a:stCxn id="85" idx="1"/>
                <a:endCxn id="84" idx="5"/>
              </p:cNvCxnSpPr>
              <p:nvPr/>
            </p:nvCxnSpPr>
            <p:spPr>
              <a:xfrm flipH="1" flipV="1">
                <a:off x="4955900" y="2454168"/>
                <a:ext cx="367290"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直線接點 96"/>
              <p:cNvCxnSpPr>
                <a:stCxn id="85" idx="3"/>
                <a:endCxn id="88" idx="7"/>
              </p:cNvCxnSpPr>
              <p:nvPr/>
            </p:nvCxnSpPr>
            <p:spPr>
              <a:xfrm flipH="1">
                <a:off x="4920606" y="2886216"/>
                <a:ext cx="402584"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線接點 97"/>
              <p:cNvCxnSpPr>
                <a:stCxn id="87" idx="5"/>
                <a:endCxn id="89" idx="1"/>
              </p:cNvCxnSpPr>
              <p:nvPr/>
            </p:nvCxnSpPr>
            <p:spPr>
              <a:xfrm>
                <a:off x="3866653" y="3259439"/>
                <a:ext cx="153496" cy="316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接點 98"/>
              <p:cNvCxnSpPr>
                <a:stCxn id="88" idx="3"/>
                <a:endCxn id="89" idx="7"/>
              </p:cNvCxnSpPr>
              <p:nvPr/>
            </p:nvCxnSpPr>
            <p:spPr>
              <a:xfrm flipH="1">
                <a:off x="4394643" y="3318264"/>
                <a:ext cx="151469" cy="257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接點 99"/>
              <p:cNvCxnSpPr>
                <a:stCxn id="86" idx="5"/>
                <a:endCxn id="88" idx="1"/>
              </p:cNvCxnSpPr>
              <p:nvPr/>
            </p:nvCxnSpPr>
            <p:spPr>
              <a:xfrm>
                <a:off x="4018275" y="2400617"/>
                <a:ext cx="527837" cy="612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接點 100"/>
              <p:cNvCxnSpPr>
                <a:stCxn id="84" idx="3"/>
                <a:endCxn id="87" idx="7"/>
              </p:cNvCxnSpPr>
              <p:nvPr/>
            </p:nvCxnSpPr>
            <p:spPr>
              <a:xfrm flipH="1">
                <a:off x="3866653" y="2454168"/>
                <a:ext cx="714753" cy="49976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群組 11"/>
            <p:cNvGrpSpPr/>
            <p:nvPr/>
          </p:nvGrpSpPr>
          <p:grpSpPr>
            <a:xfrm>
              <a:off x="955179" y="3949166"/>
              <a:ext cx="1703497" cy="708179"/>
              <a:chOff x="2051720" y="1628800"/>
              <a:chExt cx="4320480" cy="2592288"/>
            </a:xfrm>
          </p:grpSpPr>
          <p:sp>
            <p:nvSpPr>
              <p:cNvPr id="62" name="橢圓 61"/>
              <p:cNvSpPr/>
              <p:nvPr/>
            </p:nvSpPr>
            <p:spPr>
              <a:xfrm>
                <a:off x="2051720" y="1628800"/>
                <a:ext cx="4320480" cy="2592288"/>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63" name="橢圓 62"/>
              <p:cNvSpPr/>
              <p:nvPr/>
            </p:nvSpPr>
            <p:spPr>
              <a:xfrm>
                <a:off x="2699792" y="234888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64" name="橢圓 63"/>
              <p:cNvSpPr/>
              <p:nvPr/>
            </p:nvSpPr>
            <p:spPr>
              <a:xfrm>
                <a:off x="4503846" y="2085392"/>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65" name="橢圓 64"/>
              <p:cNvSpPr/>
              <p:nvPr/>
            </p:nvSpPr>
            <p:spPr>
              <a:xfrm>
                <a:off x="5245630" y="251744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66" name="橢圓 65"/>
              <p:cNvSpPr/>
              <p:nvPr/>
            </p:nvSpPr>
            <p:spPr>
              <a:xfrm>
                <a:off x="3566221" y="2031841"/>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67" name="橢圓 66"/>
              <p:cNvSpPr/>
              <p:nvPr/>
            </p:nvSpPr>
            <p:spPr>
              <a:xfrm>
                <a:off x="3414599" y="2890663"/>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68" name="橢圓 67"/>
              <p:cNvSpPr/>
              <p:nvPr/>
            </p:nvSpPr>
            <p:spPr>
              <a:xfrm>
                <a:off x="4468552" y="2949488"/>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69" name="橢圓 68"/>
              <p:cNvSpPr/>
              <p:nvPr/>
            </p:nvSpPr>
            <p:spPr>
              <a:xfrm>
                <a:off x="3942589" y="3512909"/>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cxnSp>
            <p:nvCxnSpPr>
              <p:cNvPr id="70" name="直線接點 69"/>
              <p:cNvCxnSpPr>
                <a:stCxn id="63" idx="6"/>
                <a:endCxn id="66" idx="3"/>
              </p:cNvCxnSpPr>
              <p:nvPr/>
            </p:nvCxnSpPr>
            <p:spPr>
              <a:xfrm flipV="1">
                <a:off x="3229406" y="2400617"/>
                <a:ext cx="414375" cy="16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接點 70"/>
              <p:cNvCxnSpPr>
                <a:stCxn id="63" idx="4"/>
                <a:endCxn id="67" idx="1"/>
              </p:cNvCxnSpPr>
              <p:nvPr/>
            </p:nvCxnSpPr>
            <p:spPr>
              <a:xfrm>
                <a:off x="2964599" y="2780928"/>
                <a:ext cx="527560" cy="173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接點 71"/>
              <p:cNvCxnSpPr>
                <a:endCxn id="64" idx="2"/>
              </p:cNvCxnSpPr>
              <p:nvPr/>
            </p:nvCxnSpPr>
            <p:spPr>
              <a:xfrm>
                <a:off x="4095835" y="2247865"/>
                <a:ext cx="408011" cy="53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線接點 72"/>
              <p:cNvCxnSpPr>
                <a:stCxn id="64" idx="4"/>
                <a:endCxn id="68" idx="0"/>
              </p:cNvCxnSpPr>
              <p:nvPr/>
            </p:nvCxnSpPr>
            <p:spPr>
              <a:xfrm flipH="1">
                <a:off x="4733359" y="2517440"/>
                <a:ext cx="3529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接點 73"/>
              <p:cNvCxnSpPr>
                <a:stCxn id="66" idx="4"/>
                <a:endCxn id="67" idx="0"/>
              </p:cNvCxnSpPr>
              <p:nvPr/>
            </p:nvCxnSpPr>
            <p:spPr>
              <a:xfrm flipH="1">
                <a:off x="3679406" y="2463889"/>
                <a:ext cx="151622" cy="426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接點 74"/>
              <p:cNvCxnSpPr>
                <a:stCxn id="67" idx="6"/>
                <a:endCxn id="68" idx="2"/>
              </p:cNvCxnSpPr>
              <p:nvPr/>
            </p:nvCxnSpPr>
            <p:spPr>
              <a:xfrm>
                <a:off x="3944213" y="3106687"/>
                <a:ext cx="524339" cy="58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接點 75"/>
              <p:cNvCxnSpPr>
                <a:stCxn id="65" idx="1"/>
                <a:endCxn id="64" idx="5"/>
              </p:cNvCxnSpPr>
              <p:nvPr/>
            </p:nvCxnSpPr>
            <p:spPr>
              <a:xfrm flipH="1" flipV="1">
                <a:off x="4955900" y="2454168"/>
                <a:ext cx="367290"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接點 76"/>
              <p:cNvCxnSpPr>
                <a:stCxn id="65" idx="3"/>
                <a:endCxn id="68" idx="7"/>
              </p:cNvCxnSpPr>
              <p:nvPr/>
            </p:nvCxnSpPr>
            <p:spPr>
              <a:xfrm flipH="1">
                <a:off x="4920606" y="2886216"/>
                <a:ext cx="402584"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接點 77"/>
              <p:cNvCxnSpPr>
                <a:stCxn id="67" idx="5"/>
                <a:endCxn id="69" idx="1"/>
              </p:cNvCxnSpPr>
              <p:nvPr/>
            </p:nvCxnSpPr>
            <p:spPr>
              <a:xfrm>
                <a:off x="3866653" y="3259439"/>
                <a:ext cx="153496" cy="316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接點 78"/>
              <p:cNvCxnSpPr>
                <a:stCxn id="68" idx="3"/>
                <a:endCxn id="69" idx="7"/>
              </p:cNvCxnSpPr>
              <p:nvPr/>
            </p:nvCxnSpPr>
            <p:spPr>
              <a:xfrm flipH="1">
                <a:off x="4394643" y="3318264"/>
                <a:ext cx="151469" cy="257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接點 79"/>
              <p:cNvCxnSpPr>
                <a:stCxn id="66" idx="5"/>
                <a:endCxn id="68" idx="1"/>
              </p:cNvCxnSpPr>
              <p:nvPr/>
            </p:nvCxnSpPr>
            <p:spPr>
              <a:xfrm>
                <a:off x="4018275" y="2400617"/>
                <a:ext cx="527837" cy="612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接點 80"/>
              <p:cNvCxnSpPr>
                <a:stCxn id="64" idx="3"/>
                <a:endCxn id="67" idx="7"/>
              </p:cNvCxnSpPr>
              <p:nvPr/>
            </p:nvCxnSpPr>
            <p:spPr>
              <a:xfrm flipH="1">
                <a:off x="3866653" y="2454168"/>
                <a:ext cx="714753" cy="49976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群組 12"/>
            <p:cNvGrpSpPr/>
            <p:nvPr/>
          </p:nvGrpSpPr>
          <p:grpSpPr>
            <a:xfrm>
              <a:off x="3718755" y="5463173"/>
              <a:ext cx="1703497" cy="708179"/>
              <a:chOff x="2051720" y="1628800"/>
              <a:chExt cx="4320480" cy="2592288"/>
            </a:xfrm>
          </p:grpSpPr>
          <p:sp>
            <p:nvSpPr>
              <p:cNvPr id="42" name="橢圓 41"/>
              <p:cNvSpPr/>
              <p:nvPr/>
            </p:nvSpPr>
            <p:spPr>
              <a:xfrm>
                <a:off x="2051720" y="1628800"/>
                <a:ext cx="4320480" cy="2592288"/>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43" name="橢圓 42"/>
              <p:cNvSpPr/>
              <p:nvPr/>
            </p:nvSpPr>
            <p:spPr>
              <a:xfrm>
                <a:off x="2699792" y="234888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44" name="橢圓 43"/>
              <p:cNvSpPr/>
              <p:nvPr/>
            </p:nvSpPr>
            <p:spPr>
              <a:xfrm>
                <a:off x="4503846" y="2085392"/>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45" name="橢圓 44"/>
              <p:cNvSpPr/>
              <p:nvPr/>
            </p:nvSpPr>
            <p:spPr>
              <a:xfrm>
                <a:off x="5245630" y="251744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46" name="橢圓 45"/>
              <p:cNvSpPr/>
              <p:nvPr/>
            </p:nvSpPr>
            <p:spPr>
              <a:xfrm>
                <a:off x="3566221" y="2031841"/>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47" name="橢圓 46"/>
              <p:cNvSpPr/>
              <p:nvPr/>
            </p:nvSpPr>
            <p:spPr>
              <a:xfrm>
                <a:off x="3414599" y="2890663"/>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48" name="橢圓 47"/>
              <p:cNvSpPr/>
              <p:nvPr/>
            </p:nvSpPr>
            <p:spPr>
              <a:xfrm>
                <a:off x="4468552" y="2949488"/>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49" name="橢圓 48"/>
              <p:cNvSpPr/>
              <p:nvPr/>
            </p:nvSpPr>
            <p:spPr>
              <a:xfrm>
                <a:off x="3942589" y="3512909"/>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cxnSp>
            <p:nvCxnSpPr>
              <p:cNvPr id="50" name="直線接點 49"/>
              <p:cNvCxnSpPr>
                <a:stCxn id="43" idx="6"/>
                <a:endCxn id="46" idx="3"/>
              </p:cNvCxnSpPr>
              <p:nvPr/>
            </p:nvCxnSpPr>
            <p:spPr>
              <a:xfrm flipV="1">
                <a:off x="3229406" y="2400617"/>
                <a:ext cx="414375" cy="16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a:stCxn id="43" idx="4"/>
                <a:endCxn id="47" idx="1"/>
              </p:cNvCxnSpPr>
              <p:nvPr/>
            </p:nvCxnSpPr>
            <p:spPr>
              <a:xfrm>
                <a:off x="2964599" y="2780928"/>
                <a:ext cx="527560" cy="173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接點 51"/>
              <p:cNvCxnSpPr>
                <a:endCxn id="44" idx="2"/>
              </p:cNvCxnSpPr>
              <p:nvPr/>
            </p:nvCxnSpPr>
            <p:spPr>
              <a:xfrm>
                <a:off x="4095835" y="2247865"/>
                <a:ext cx="408011" cy="53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a:stCxn id="44" idx="4"/>
                <a:endCxn id="48" idx="0"/>
              </p:cNvCxnSpPr>
              <p:nvPr/>
            </p:nvCxnSpPr>
            <p:spPr>
              <a:xfrm flipH="1">
                <a:off x="4733359" y="2517440"/>
                <a:ext cx="3529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接點 53"/>
              <p:cNvCxnSpPr>
                <a:stCxn id="46" idx="4"/>
                <a:endCxn id="47" idx="0"/>
              </p:cNvCxnSpPr>
              <p:nvPr/>
            </p:nvCxnSpPr>
            <p:spPr>
              <a:xfrm flipH="1">
                <a:off x="3679406" y="2463889"/>
                <a:ext cx="151622" cy="426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接點 54"/>
              <p:cNvCxnSpPr>
                <a:stCxn id="47" idx="6"/>
                <a:endCxn id="48" idx="2"/>
              </p:cNvCxnSpPr>
              <p:nvPr/>
            </p:nvCxnSpPr>
            <p:spPr>
              <a:xfrm>
                <a:off x="3944213" y="3106687"/>
                <a:ext cx="524339" cy="58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接點 55"/>
              <p:cNvCxnSpPr>
                <a:stCxn id="45" idx="1"/>
                <a:endCxn id="44" idx="5"/>
              </p:cNvCxnSpPr>
              <p:nvPr/>
            </p:nvCxnSpPr>
            <p:spPr>
              <a:xfrm flipH="1" flipV="1">
                <a:off x="4955900" y="2454168"/>
                <a:ext cx="367290"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接點 56"/>
              <p:cNvCxnSpPr>
                <a:stCxn id="45" idx="3"/>
                <a:endCxn id="48" idx="7"/>
              </p:cNvCxnSpPr>
              <p:nvPr/>
            </p:nvCxnSpPr>
            <p:spPr>
              <a:xfrm flipH="1">
                <a:off x="4920606" y="2886216"/>
                <a:ext cx="402584"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接點 57"/>
              <p:cNvCxnSpPr>
                <a:stCxn id="47" idx="5"/>
                <a:endCxn id="49" idx="1"/>
              </p:cNvCxnSpPr>
              <p:nvPr/>
            </p:nvCxnSpPr>
            <p:spPr>
              <a:xfrm>
                <a:off x="3866653" y="3259439"/>
                <a:ext cx="153496" cy="316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接點 58"/>
              <p:cNvCxnSpPr>
                <a:stCxn id="48" idx="3"/>
                <a:endCxn id="49" idx="7"/>
              </p:cNvCxnSpPr>
              <p:nvPr/>
            </p:nvCxnSpPr>
            <p:spPr>
              <a:xfrm flipH="1">
                <a:off x="4394643" y="3318264"/>
                <a:ext cx="151469" cy="257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接點 59"/>
              <p:cNvCxnSpPr>
                <a:stCxn id="46" idx="5"/>
                <a:endCxn id="48" idx="1"/>
              </p:cNvCxnSpPr>
              <p:nvPr/>
            </p:nvCxnSpPr>
            <p:spPr>
              <a:xfrm>
                <a:off x="4018275" y="2400617"/>
                <a:ext cx="527837" cy="612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接點 60"/>
              <p:cNvCxnSpPr>
                <a:stCxn id="44" idx="3"/>
                <a:endCxn id="47" idx="7"/>
              </p:cNvCxnSpPr>
              <p:nvPr/>
            </p:nvCxnSpPr>
            <p:spPr>
              <a:xfrm flipH="1">
                <a:off x="3866653" y="2454168"/>
                <a:ext cx="714753" cy="49976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橢圓 13"/>
            <p:cNvSpPr/>
            <p:nvPr/>
          </p:nvSpPr>
          <p:spPr>
            <a:xfrm>
              <a:off x="3494037" y="3999621"/>
              <a:ext cx="2160240" cy="115212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TW" dirty="0" smtClean="0"/>
                <a:t>Knowledge Hub</a:t>
              </a:r>
              <a:endParaRPr lang="zh-TW" altLang="en-US" dirty="0"/>
            </a:p>
          </p:txBody>
        </p:sp>
        <p:cxnSp>
          <p:nvCxnSpPr>
            <p:cNvPr id="15" name="直線接點 14"/>
            <p:cNvCxnSpPr>
              <a:stCxn id="14" idx="2"/>
              <a:endCxn id="62" idx="6"/>
            </p:cNvCxnSpPr>
            <p:nvPr/>
          </p:nvCxnSpPr>
          <p:spPr>
            <a:xfrm flipH="1" flipV="1">
              <a:off x="2658676" y="4303256"/>
              <a:ext cx="835361" cy="272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14" idx="3"/>
            </p:cNvCxnSpPr>
            <p:nvPr/>
          </p:nvCxnSpPr>
          <p:spPr>
            <a:xfrm flipH="1">
              <a:off x="3023014" y="4983024"/>
              <a:ext cx="787383" cy="307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14" idx="4"/>
              <a:endCxn id="42" idx="0"/>
            </p:cNvCxnSpPr>
            <p:nvPr/>
          </p:nvCxnSpPr>
          <p:spPr>
            <a:xfrm flipH="1">
              <a:off x="4570504" y="5151749"/>
              <a:ext cx="3653" cy="311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a:stCxn id="14" idx="5"/>
              <a:endCxn id="82" idx="1"/>
            </p:cNvCxnSpPr>
            <p:nvPr/>
          </p:nvCxnSpPr>
          <p:spPr>
            <a:xfrm>
              <a:off x="5337917" y="4983024"/>
              <a:ext cx="866736" cy="200141"/>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6320913" y="4063160"/>
              <a:ext cx="1703497" cy="708179"/>
              <a:chOff x="2051720" y="1628800"/>
              <a:chExt cx="4320480" cy="2592288"/>
            </a:xfrm>
          </p:grpSpPr>
          <p:sp>
            <p:nvSpPr>
              <p:cNvPr id="22" name="橢圓 21"/>
              <p:cNvSpPr/>
              <p:nvPr/>
            </p:nvSpPr>
            <p:spPr>
              <a:xfrm>
                <a:off x="2051720" y="1628800"/>
                <a:ext cx="4320480" cy="2592288"/>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23" name="橢圓 22"/>
              <p:cNvSpPr/>
              <p:nvPr/>
            </p:nvSpPr>
            <p:spPr>
              <a:xfrm>
                <a:off x="2699792" y="234888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24" name="橢圓 23"/>
              <p:cNvSpPr/>
              <p:nvPr/>
            </p:nvSpPr>
            <p:spPr>
              <a:xfrm>
                <a:off x="4503846" y="2085392"/>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25" name="橢圓 24"/>
              <p:cNvSpPr/>
              <p:nvPr/>
            </p:nvSpPr>
            <p:spPr>
              <a:xfrm>
                <a:off x="5245630" y="251744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26" name="橢圓 25"/>
              <p:cNvSpPr/>
              <p:nvPr/>
            </p:nvSpPr>
            <p:spPr>
              <a:xfrm>
                <a:off x="3566221" y="2031841"/>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27" name="橢圓 26"/>
              <p:cNvSpPr/>
              <p:nvPr/>
            </p:nvSpPr>
            <p:spPr>
              <a:xfrm>
                <a:off x="3414599" y="2890663"/>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28" name="橢圓 27"/>
              <p:cNvSpPr/>
              <p:nvPr/>
            </p:nvSpPr>
            <p:spPr>
              <a:xfrm>
                <a:off x="4468552" y="2949488"/>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29" name="橢圓 28"/>
              <p:cNvSpPr/>
              <p:nvPr/>
            </p:nvSpPr>
            <p:spPr>
              <a:xfrm>
                <a:off x="3942589" y="3512909"/>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cxnSp>
            <p:nvCxnSpPr>
              <p:cNvPr id="30" name="直線接點 29"/>
              <p:cNvCxnSpPr>
                <a:stCxn id="23" idx="6"/>
                <a:endCxn id="26" idx="3"/>
              </p:cNvCxnSpPr>
              <p:nvPr/>
            </p:nvCxnSpPr>
            <p:spPr>
              <a:xfrm flipV="1">
                <a:off x="3229406" y="2400617"/>
                <a:ext cx="414375" cy="16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接點 30"/>
              <p:cNvCxnSpPr>
                <a:stCxn id="23" idx="4"/>
                <a:endCxn id="27" idx="1"/>
              </p:cNvCxnSpPr>
              <p:nvPr/>
            </p:nvCxnSpPr>
            <p:spPr>
              <a:xfrm>
                <a:off x="2964599" y="2780928"/>
                <a:ext cx="527560" cy="173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接點 31"/>
              <p:cNvCxnSpPr>
                <a:endCxn id="24" idx="2"/>
              </p:cNvCxnSpPr>
              <p:nvPr/>
            </p:nvCxnSpPr>
            <p:spPr>
              <a:xfrm>
                <a:off x="4095835" y="2247865"/>
                <a:ext cx="408011" cy="53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接點 32"/>
              <p:cNvCxnSpPr>
                <a:stCxn id="24" idx="4"/>
                <a:endCxn id="28" idx="0"/>
              </p:cNvCxnSpPr>
              <p:nvPr/>
            </p:nvCxnSpPr>
            <p:spPr>
              <a:xfrm flipH="1">
                <a:off x="4733359" y="2517440"/>
                <a:ext cx="3529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a:stCxn id="26" idx="4"/>
                <a:endCxn id="27" idx="0"/>
              </p:cNvCxnSpPr>
              <p:nvPr/>
            </p:nvCxnSpPr>
            <p:spPr>
              <a:xfrm flipH="1">
                <a:off x="3679406" y="2463889"/>
                <a:ext cx="151622" cy="426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接點 34"/>
              <p:cNvCxnSpPr>
                <a:stCxn id="27" idx="6"/>
                <a:endCxn id="28" idx="2"/>
              </p:cNvCxnSpPr>
              <p:nvPr/>
            </p:nvCxnSpPr>
            <p:spPr>
              <a:xfrm>
                <a:off x="3944213" y="3106687"/>
                <a:ext cx="524339" cy="58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a:stCxn id="25" idx="1"/>
                <a:endCxn id="24" idx="5"/>
              </p:cNvCxnSpPr>
              <p:nvPr/>
            </p:nvCxnSpPr>
            <p:spPr>
              <a:xfrm flipH="1" flipV="1">
                <a:off x="4955900" y="2454168"/>
                <a:ext cx="367290"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接點 36"/>
              <p:cNvCxnSpPr>
                <a:stCxn id="25" idx="3"/>
                <a:endCxn id="28" idx="7"/>
              </p:cNvCxnSpPr>
              <p:nvPr/>
            </p:nvCxnSpPr>
            <p:spPr>
              <a:xfrm flipH="1">
                <a:off x="4920606" y="2886216"/>
                <a:ext cx="402584"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p:cNvCxnSpPr>
                <a:stCxn id="27" idx="5"/>
                <a:endCxn id="29" idx="1"/>
              </p:cNvCxnSpPr>
              <p:nvPr/>
            </p:nvCxnSpPr>
            <p:spPr>
              <a:xfrm>
                <a:off x="3866653" y="3259439"/>
                <a:ext cx="153496" cy="316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接點 38"/>
              <p:cNvCxnSpPr>
                <a:stCxn id="28" idx="3"/>
                <a:endCxn id="29" idx="7"/>
              </p:cNvCxnSpPr>
              <p:nvPr/>
            </p:nvCxnSpPr>
            <p:spPr>
              <a:xfrm flipH="1">
                <a:off x="4394643" y="3318264"/>
                <a:ext cx="151469" cy="257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接點 39"/>
              <p:cNvCxnSpPr>
                <a:stCxn id="26" idx="5"/>
                <a:endCxn id="28" idx="1"/>
              </p:cNvCxnSpPr>
              <p:nvPr/>
            </p:nvCxnSpPr>
            <p:spPr>
              <a:xfrm>
                <a:off x="4018275" y="2400617"/>
                <a:ext cx="527837" cy="612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接點 40"/>
              <p:cNvCxnSpPr>
                <a:stCxn id="24" idx="3"/>
                <a:endCxn id="27" idx="7"/>
              </p:cNvCxnSpPr>
              <p:nvPr/>
            </p:nvCxnSpPr>
            <p:spPr>
              <a:xfrm flipH="1">
                <a:off x="3866653" y="2454168"/>
                <a:ext cx="714753" cy="49976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 name="直線接點 19"/>
            <p:cNvCxnSpPr>
              <a:stCxn id="22" idx="2"/>
              <a:endCxn id="14" idx="6"/>
            </p:cNvCxnSpPr>
            <p:nvPr/>
          </p:nvCxnSpPr>
          <p:spPr>
            <a:xfrm flipH="1">
              <a:off x="5654277" y="4417250"/>
              <a:ext cx="666636" cy="158435"/>
            </a:xfrm>
            <a:prstGeom prst="line">
              <a:avLst/>
            </a:prstGeom>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942688" y="1610134"/>
              <a:ext cx="1298304" cy="923330"/>
            </a:xfrm>
            <a:prstGeom prst="rect">
              <a:avLst/>
            </a:prstGeom>
            <a:noFill/>
          </p:spPr>
          <p:txBody>
            <a:bodyPr wrap="none" rtlCol="0">
              <a:spAutoFit/>
            </a:bodyPr>
            <a:lstStyle/>
            <a:p>
              <a:r>
                <a:rPr lang="en-US" altLang="zh-TW" dirty="0" smtClean="0"/>
                <a:t>Global  </a:t>
              </a:r>
            </a:p>
            <a:p>
              <a:r>
                <a:rPr lang="en-US" altLang="zh-TW" dirty="0" smtClean="0"/>
                <a:t>knowledge </a:t>
              </a:r>
            </a:p>
            <a:p>
              <a:r>
                <a:rPr lang="en-US" altLang="zh-TW" dirty="0" smtClean="0"/>
                <a:t>repositories</a:t>
              </a:r>
              <a:endParaRPr lang="zh-TW" altLang="en-US" dirty="0"/>
            </a:p>
          </p:txBody>
        </p:sp>
      </p:grpSp>
      <p:sp>
        <p:nvSpPr>
          <p:cNvPr id="142" name="橢圓 141"/>
          <p:cNvSpPr/>
          <p:nvPr/>
        </p:nvSpPr>
        <p:spPr>
          <a:xfrm>
            <a:off x="6200110" y="6196662"/>
            <a:ext cx="460122" cy="40069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43" name="文字方塊 142"/>
          <p:cNvSpPr txBox="1"/>
          <p:nvPr/>
        </p:nvSpPr>
        <p:spPr>
          <a:xfrm>
            <a:off x="6636172" y="6212740"/>
            <a:ext cx="2187522" cy="369332"/>
          </a:xfrm>
          <a:prstGeom prst="rect">
            <a:avLst/>
          </a:prstGeom>
          <a:noFill/>
        </p:spPr>
        <p:txBody>
          <a:bodyPr wrap="none" rtlCol="0">
            <a:spAutoFit/>
          </a:bodyPr>
          <a:lstStyle/>
          <a:p>
            <a:r>
              <a:rPr lang="en-US" altLang="zh-TW" dirty="0" smtClean="0"/>
              <a:t>denotes “researcher”</a:t>
            </a:r>
            <a:endParaRPr lang="zh-TW" altLang="en-US" dirty="0"/>
          </a:p>
        </p:txBody>
      </p:sp>
    </p:spTree>
    <p:extLst>
      <p:ext uri="{BB962C8B-B14F-4D97-AF65-F5344CB8AC3E}">
        <p14:creationId xmlns:p14="http://schemas.microsoft.com/office/powerpoint/2010/main" val="968459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Times New Roman" panose="02020603050405020304" pitchFamily="18" charset="0"/>
                <a:cs typeface="Times New Roman" panose="02020603050405020304" pitchFamily="18" charset="0"/>
              </a:rPr>
              <a:t>Knowledge creating spiral circle: </a:t>
            </a:r>
            <a:br>
              <a:rPr lang="en-US" altLang="zh-TW" dirty="0" smtClean="0">
                <a:latin typeface="Times New Roman" panose="02020603050405020304" pitchFamily="18" charset="0"/>
                <a:cs typeface="Times New Roman" panose="02020603050405020304" pitchFamily="18" charset="0"/>
              </a:rPr>
            </a:br>
            <a:r>
              <a:rPr lang="en-US" altLang="zh-TW" dirty="0" smtClean="0">
                <a:latin typeface="Times New Roman" panose="02020603050405020304" pitchFamily="18" charset="0"/>
                <a:cs typeface="Times New Roman" panose="02020603050405020304" pitchFamily="18" charset="0"/>
              </a:rPr>
              <a:t>SECI Process</a:t>
            </a:r>
            <a:endParaRPr lang="zh-TW" altLang="en-US"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625471"/>
            <a:ext cx="4228571" cy="432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6228184" y="6165304"/>
            <a:ext cx="2692788" cy="369332"/>
          </a:xfrm>
          <a:prstGeom prst="rect">
            <a:avLst/>
          </a:prstGeom>
          <a:noFill/>
        </p:spPr>
        <p:txBody>
          <a:bodyPr wrap="none" rtlCol="0">
            <a:spAutoFit/>
          </a:bodyPr>
          <a:lstStyle/>
          <a:p>
            <a:r>
              <a:rPr lang="en-US" altLang="zh-TW" dirty="0" smtClean="0"/>
              <a:t>(</a:t>
            </a:r>
            <a:r>
              <a:rPr lang="en-US" altLang="zh-TW" dirty="0" err="1" smtClean="0"/>
              <a:t>Nonaka</a:t>
            </a:r>
            <a:r>
              <a:rPr lang="en-US" altLang="zh-TW" dirty="0" smtClean="0"/>
              <a:t> </a:t>
            </a:r>
            <a:r>
              <a:rPr lang="en-US" altLang="zh-TW" dirty="0"/>
              <a:t>&amp; Takeuchi, </a:t>
            </a:r>
            <a:r>
              <a:rPr lang="en-US" altLang="zh-TW" dirty="0" smtClean="0"/>
              <a:t>1995)</a:t>
            </a:r>
            <a:endParaRPr lang="zh-TW" altLang="en-US" dirty="0"/>
          </a:p>
        </p:txBody>
      </p:sp>
    </p:spTree>
    <p:extLst>
      <p:ext uri="{BB962C8B-B14F-4D97-AF65-F5344CB8AC3E}">
        <p14:creationId xmlns:p14="http://schemas.microsoft.com/office/powerpoint/2010/main" val="1365856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91"/>
          <p:cNvSpPr>
            <a:spLocks noChangeShapeType="1"/>
          </p:cNvSpPr>
          <p:nvPr/>
        </p:nvSpPr>
        <p:spPr bwMode="auto">
          <a:xfrm flipH="1" flipV="1">
            <a:off x="6858000" y="2743200"/>
            <a:ext cx="609600" cy="4572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 name="Line 189"/>
          <p:cNvSpPr>
            <a:spLocks noChangeShapeType="1"/>
          </p:cNvSpPr>
          <p:nvPr/>
        </p:nvSpPr>
        <p:spPr bwMode="auto">
          <a:xfrm flipV="1">
            <a:off x="1676400" y="2743200"/>
            <a:ext cx="609600" cy="4572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 name="Line 176"/>
          <p:cNvSpPr>
            <a:spLocks noChangeShapeType="1"/>
          </p:cNvSpPr>
          <p:nvPr/>
        </p:nvSpPr>
        <p:spPr bwMode="auto">
          <a:xfrm>
            <a:off x="6019800" y="762000"/>
            <a:ext cx="2133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 name="Line 185"/>
          <p:cNvSpPr>
            <a:spLocks noChangeShapeType="1"/>
          </p:cNvSpPr>
          <p:nvPr/>
        </p:nvSpPr>
        <p:spPr bwMode="auto">
          <a:xfrm>
            <a:off x="6019800" y="381000"/>
            <a:ext cx="1752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Rectangle 177"/>
          <p:cNvSpPr>
            <a:spLocks noChangeArrowheads="1"/>
          </p:cNvSpPr>
          <p:nvPr/>
        </p:nvSpPr>
        <p:spPr bwMode="auto">
          <a:xfrm>
            <a:off x="1371600" y="1600200"/>
            <a:ext cx="6400800" cy="1143000"/>
          </a:xfrm>
          <a:prstGeom prst="rect">
            <a:avLst/>
          </a:prstGeom>
          <a:solidFill>
            <a:schemeClr val="bg2">
              <a:lumMod val="90000"/>
            </a:schemeClr>
          </a:solidFill>
          <a:ln w="9525">
            <a:solidFill>
              <a:schemeClr val="tx1"/>
            </a:solidFill>
            <a:miter lim="800000"/>
            <a:headEnd/>
            <a:tailEnd/>
          </a:ln>
          <a:effectLst/>
        </p:spPr>
        <p:txBody>
          <a:bodyPr wrap="none" anchor="ctr"/>
          <a:lstStyle/>
          <a:p>
            <a:pPr algn="ctr" fontAlgn="ctr"/>
            <a:endParaRPr lang="zh-TW" altLang="zh-TW" sz="1800" b="1"/>
          </a:p>
        </p:txBody>
      </p:sp>
      <p:sp>
        <p:nvSpPr>
          <p:cNvPr id="9" name="Rectangle 164"/>
          <p:cNvSpPr>
            <a:spLocks noChangeArrowheads="1"/>
          </p:cNvSpPr>
          <p:nvPr/>
        </p:nvSpPr>
        <p:spPr bwMode="auto">
          <a:xfrm>
            <a:off x="609600" y="4114800"/>
            <a:ext cx="7848600" cy="1066800"/>
          </a:xfrm>
          <a:prstGeom prst="rect">
            <a:avLst/>
          </a:prstGeom>
          <a:solidFill>
            <a:srgbClr val="E8E8E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endParaRPr lang="zh-TW" altLang="zh-TW" sz="1800" b="1"/>
          </a:p>
        </p:txBody>
      </p:sp>
      <p:sp>
        <p:nvSpPr>
          <p:cNvPr id="10" name="Rectangle 21"/>
          <p:cNvSpPr>
            <a:spLocks noChangeArrowheads="1"/>
          </p:cNvSpPr>
          <p:nvPr/>
        </p:nvSpPr>
        <p:spPr bwMode="auto">
          <a:xfrm>
            <a:off x="838200" y="5302250"/>
            <a:ext cx="15240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endParaRPr lang="zh-TW" altLang="zh-TW">
              <a:latin typeface="Tahoma" pitchFamily="34" charset="0"/>
            </a:endParaRPr>
          </a:p>
        </p:txBody>
      </p:sp>
      <p:sp>
        <p:nvSpPr>
          <p:cNvPr id="11" name="Rectangle 23"/>
          <p:cNvSpPr>
            <a:spLocks noChangeArrowheads="1"/>
          </p:cNvSpPr>
          <p:nvPr/>
        </p:nvSpPr>
        <p:spPr bwMode="auto">
          <a:xfrm>
            <a:off x="914400" y="5486400"/>
            <a:ext cx="914400" cy="609600"/>
          </a:xfrm>
          <a:prstGeom prst="rect">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 name="Rectangle 24"/>
          <p:cNvSpPr>
            <a:spLocks noChangeArrowheads="1"/>
          </p:cNvSpPr>
          <p:nvPr/>
        </p:nvSpPr>
        <p:spPr bwMode="auto">
          <a:xfrm>
            <a:off x="1371600" y="5378450"/>
            <a:ext cx="914400" cy="533400"/>
          </a:xfrm>
          <a:prstGeom prst="rect">
            <a:avLst/>
          </a:prstGeom>
          <a:solidFill>
            <a:srgbClr val="C9C9C9"/>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 name="Line 25"/>
          <p:cNvSpPr>
            <a:spLocks noChangeShapeType="1"/>
          </p:cNvSpPr>
          <p:nvPr/>
        </p:nvSpPr>
        <p:spPr bwMode="auto">
          <a:xfrm flipH="1" flipV="1">
            <a:off x="762000" y="4495800"/>
            <a:ext cx="685800" cy="12192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4" name="Text Box 28"/>
          <p:cNvSpPr txBox="1">
            <a:spLocks noChangeArrowheads="1"/>
          </p:cNvSpPr>
          <p:nvPr/>
        </p:nvSpPr>
        <p:spPr bwMode="auto">
          <a:xfrm>
            <a:off x="847725" y="6035675"/>
            <a:ext cx="1063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400" b="1">
                <a:latin typeface="Tahoma" pitchFamily="34" charset="0"/>
              </a:rPr>
              <a:t>Group </a:t>
            </a:r>
            <a:r>
              <a:rPr lang="en-US" altLang="zh-TW" sz="1400" b="1" i="1">
                <a:latin typeface="Tahoma" pitchFamily="34" charset="0"/>
              </a:rPr>
              <a:t>G</a:t>
            </a:r>
            <a:r>
              <a:rPr lang="en-US" altLang="zh-TW" sz="1400" b="1" i="1" baseline="-25000">
                <a:latin typeface="Tahoma" pitchFamily="34" charset="0"/>
              </a:rPr>
              <a:t>A</a:t>
            </a:r>
            <a:r>
              <a:rPr lang="en-US" altLang="zh-TW" sz="1400" b="1" baseline="-25000">
                <a:latin typeface="Tahoma" pitchFamily="34" charset="0"/>
              </a:rPr>
              <a:t>1</a:t>
            </a:r>
          </a:p>
        </p:txBody>
      </p:sp>
      <p:sp>
        <p:nvSpPr>
          <p:cNvPr id="15" name="Line 32"/>
          <p:cNvSpPr>
            <a:spLocks noChangeShapeType="1"/>
          </p:cNvSpPr>
          <p:nvPr/>
        </p:nvSpPr>
        <p:spPr bwMode="auto">
          <a:xfrm>
            <a:off x="1828800" y="5486400"/>
            <a:ext cx="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6" name="Line 33"/>
          <p:cNvSpPr>
            <a:spLocks noChangeShapeType="1"/>
          </p:cNvSpPr>
          <p:nvPr/>
        </p:nvSpPr>
        <p:spPr bwMode="auto">
          <a:xfrm flipH="1">
            <a:off x="1371600" y="5486400"/>
            <a:ext cx="457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7" name="Rectangle 35"/>
          <p:cNvSpPr>
            <a:spLocks noChangeArrowheads="1"/>
          </p:cNvSpPr>
          <p:nvPr/>
        </p:nvSpPr>
        <p:spPr bwMode="auto">
          <a:xfrm>
            <a:off x="1752600" y="1066800"/>
            <a:ext cx="5715000" cy="381000"/>
          </a:xfrm>
          <a:prstGeom prst="rect">
            <a:avLst/>
          </a:prstGeom>
          <a:noFill/>
          <a:ln w="9525">
            <a:solidFill>
              <a:schemeClr val="tx1"/>
            </a:solidFill>
            <a:miter lim="800000"/>
            <a:headEnd/>
            <a:tailEnd/>
          </a:ln>
          <a:effectLst/>
        </p:spPr>
        <p:txBody>
          <a:bodyPr wrap="none" anchor="ctr"/>
          <a:lstStyle/>
          <a:p>
            <a:pPr algn="ctr" fontAlgn="ctr"/>
            <a:r>
              <a:rPr lang="en-US" altLang="zh-TW" sz="1800" b="1"/>
              <a:t>Knowledge Map</a:t>
            </a:r>
          </a:p>
        </p:txBody>
      </p:sp>
      <p:sp>
        <p:nvSpPr>
          <p:cNvPr id="18" name="Rectangle 54"/>
          <p:cNvSpPr>
            <a:spLocks noChangeArrowheads="1"/>
          </p:cNvSpPr>
          <p:nvPr/>
        </p:nvSpPr>
        <p:spPr bwMode="auto">
          <a:xfrm>
            <a:off x="1752600" y="1501775"/>
            <a:ext cx="5715000" cy="838200"/>
          </a:xfrm>
          <a:prstGeom prst="rect">
            <a:avLst/>
          </a:prstGeom>
          <a:noFill/>
          <a:ln w="9525">
            <a:solidFill>
              <a:schemeClr val="tx1"/>
            </a:solidFill>
            <a:miter lim="800000"/>
            <a:headEnd/>
            <a:tailEnd/>
          </a:ln>
          <a:effectLst/>
        </p:spPr>
        <p:txBody>
          <a:bodyPr wrap="none" anchor="ctr"/>
          <a:lstStyle/>
          <a:p>
            <a:endParaRPr lang="zh-TW" altLang="en-US"/>
          </a:p>
        </p:txBody>
      </p:sp>
      <p:sp>
        <p:nvSpPr>
          <p:cNvPr id="19" name="Text Box 55"/>
          <p:cNvSpPr txBox="1">
            <a:spLocks noChangeArrowheads="1"/>
          </p:cNvSpPr>
          <p:nvPr/>
        </p:nvSpPr>
        <p:spPr bwMode="auto">
          <a:xfrm>
            <a:off x="1828800" y="1524000"/>
            <a:ext cx="1033463" cy="457200"/>
          </a:xfrm>
          <a:prstGeom prst="rect">
            <a:avLst/>
          </a:prstGeom>
          <a:noFill/>
          <a:ln>
            <a:noFill/>
          </a:ln>
          <a:effectLst/>
        </p:spPr>
        <p:txBody>
          <a:bodyPr wrap="none">
            <a:spAutoFit/>
          </a:bodyPr>
          <a:lstStyle/>
          <a:p>
            <a:pPr algn="ctr" fontAlgn="ctr"/>
            <a:r>
              <a:rPr lang="en-US" altLang="zh-TW" sz="1200" b="1">
                <a:latin typeface="Tahoma" pitchFamily="34" charset="0"/>
              </a:rPr>
              <a:t>Knowledge</a:t>
            </a:r>
          </a:p>
          <a:p>
            <a:pPr algn="ctr" fontAlgn="ctr"/>
            <a:r>
              <a:rPr lang="en-US" altLang="zh-TW" sz="1200" b="1">
                <a:latin typeface="Tahoma" pitchFamily="34" charset="0"/>
              </a:rPr>
              <a:t>Allocation</a:t>
            </a:r>
          </a:p>
        </p:txBody>
      </p:sp>
      <p:sp>
        <p:nvSpPr>
          <p:cNvPr id="20" name="Text Box 56"/>
          <p:cNvSpPr txBox="1">
            <a:spLocks noChangeArrowheads="1"/>
          </p:cNvSpPr>
          <p:nvPr/>
        </p:nvSpPr>
        <p:spPr bwMode="auto">
          <a:xfrm>
            <a:off x="3581400" y="1981200"/>
            <a:ext cx="2182813" cy="336550"/>
          </a:xfrm>
          <a:prstGeom prst="rect">
            <a:avLst/>
          </a:prstGeom>
          <a:noFill/>
          <a:ln>
            <a:noFill/>
          </a:ln>
          <a:effectLst/>
        </p:spPr>
        <p:txBody>
          <a:bodyPr wrap="none">
            <a:spAutoFit/>
          </a:bodyPr>
          <a:lstStyle/>
          <a:p>
            <a:pPr algn="ctr" fontAlgn="ctr"/>
            <a:r>
              <a:rPr lang="en-US" altLang="zh-TW" sz="1600" b="1">
                <a:latin typeface="Tahoma" pitchFamily="34" charset="0"/>
              </a:rPr>
              <a:t>Mnemonic Function</a:t>
            </a:r>
          </a:p>
        </p:txBody>
      </p:sp>
      <p:sp>
        <p:nvSpPr>
          <p:cNvPr id="21" name="Text Box 58"/>
          <p:cNvSpPr txBox="1">
            <a:spLocks noChangeArrowheads="1"/>
          </p:cNvSpPr>
          <p:nvPr/>
        </p:nvSpPr>
        <p:spPr bwMode="auto">
          <a:xfrm>
            <a:off x="4419600" y="1524000"/>
            <a:ext cx="1163638" cy="457200"/>
          </a:xfrm>
          <a:prstGeom prst="rect">
            <a:avLst/>
          </a:prstGeom>
          <a:noFill/>
          <a:ln>
            <a:noFill/>
          </a:ln>
          <a:effectLst/>
        </p:spPr>
        <p:txBody>
          <a:bodyPr wrap="none">
            <a:spAutoFit/>
          </a:bodyPr>
          <a:lstStyle/>
          <a:p>
            <a:pPr algn="ctr" fontAlgn="ctr"/>
            <a:r>
              <a:rPr lang="en-US" altLang="zh-TW" sz="1200" b="1">
                <a:latin typeface="Tahoma" pitchFamily="34" charset="0"/>
              </a:rPr>
              <a:t>Knowledge</a:t>
            </a:r>
          </a:p>
          <a:p>
            <a:pPr algn="ctr" fontAlgn="ctr"/>
            <a:r>
              <a:rPr lang="en-US" altLang="zh-TW" sz="1200" b="1">
                <a:latin typeface="Tahoma" pitchFamily="34" charset="0"/>
              </a:rPr>
              <a:t>Maintenance</a:t>
            </a:r>
          </a:p>
        </p:txBody>
      </p:sp>
      <p:sp>
        <p:nvSpPr>
          <p:cNvPr id="22" name="Text Box 59"/>
          <p:cNvSpPr txBox="1">
            <a:spLocks noChangeArrowheads="1"/>
          </p:cNvSpPr>
          <p:nvPr/>
        </p:nvSpPr>
        <p:spPr bwMode="auto">
          <a:xfrm>
            <a:off x="2971800" y="1524000"/>
            <a:ext cx="1341438" cy="457200"/>
          </a:xfrm>
          <a:prstGeom prst="rect">
            <a:avLst/>
          </a:prstGeom>
          <a:noFill/>
          <a:ln>
            <a:noFill/>
          </a:ln>
          <a:effectLst/>
        </p:spPr>
        <p:txBody>
          <a:bodyPr wrap="none">
            <a:spAutoFit/>
          </a:bodyPr>
          <a:lstStyle/>
          <a:p>
            <a:pPr algn="ctr" fontAlgn="ctr"/>
            <a:r>
              <a:rPr lang="en-US" altLang="zh-TW" sz="1200" b="1">
                <a:latin typeface="Tahoma" pitchFamily="34" charset="0"/>
              </a:rPr>
              <a:t>Social Network</a:t>
            </a:r>
          </a:p>
          <a:p>
            <a:pPr algn="ctr" fontAlgn="ctr"/>
            <a:r>
              <a:rPr lang="en-US" altLang="zh-TW" sz="1200" b="1">
                <a:latin typeface="Tahoma" pitchFamily="34" charset="0"/>
              </a:rPr>
              <a:t>Updating</a:t>
            </a:r>
          </a:p>
        </p:txBody>
      </p:sp>
      <p:sp>
        <p:nvSpPr>
          <p:cNvPr id="23" name="Text Box 60"/>
          <p:cNvSpPr txBox="1">
            <a:spLocks noChangeArrowheads="1"/>
          </p:cNvSpPr>
          <p:nvPr/>
        </p:nvSpPr>
        <p:spPr bwMode="auto">
          <a:xfrm>
            <a:off x="5715000" y="1524000"/>
            <a:ext cx="1771650" cy="457200"/>
          </a:xfrm>
          <a:prstGeom prst="rect">
            <a:avLst/>
          </a:prstGeom>
          <a:noFill/>
          <a:ln>
            <a:noFill/>
          </a:ln>
          <a:effectLst/>
        </p:spPr>
        <p:txBody>
          <a:bodyPr wrap="none">
            <a:spAutoFit/>
          </a:bodyPr>
          <a:lstStyle/>
          <a:p>
            <a:pPr algn="ctr" fontAlgn="ctr"/>
            <a:r>
              <a:rPr lang="en-US" altLang="zh-TW" sz="1200" b="1">
                <a:latin typeface="Tahoma" pitchFamily="34" charset="0"/>
              </a:rPr>
              <a:t>Collaborative</a:t>
            </a:r>
          </a:p>
          <a:p>
            <a:pPr algn="ctr" fontAlgn="ctr"/>
            <a:r>
              <a:rPr lang="en-US" altLang="zh-TW" sz="1200" b="1">
                <a:latin typeface="Tahoma" pitchFamily="34" charset="0"/>
              </a:rPr>
              <a:t>Knowledge Retrieval</a:t>
            </a:r>
          </a:p>
        </p:txBody>
      </p:sp>
      <p:sp>
        <p:nvSpPr>
          <p:cNvPr id="24" name="Line 61"/>
          <p:cNvSpPr>
            <a:spLocks noChangeShapeType="1"/>
          </p:cNvSpPr>
          <p:nvPr/>
        </p:nvSpPr>
        <p:spPr bwMode="auto">
          <a:xfrm>
            <a:off x="1752600" y="2035175"/>
            <a:ext cx="5715000" cy="0"/>
          </a:xfrm>
          <a:prstGeom prst="line">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5" name="Text Box 71"/>
          <p:cNvSpPr txBox="1">
            <a:spLocks noChangeArrowheads="1"/>
          </p:cNvSpPr>
          <p:nvPr/>
        </p:nvSpPr>
        <p:spPr bwMode="auto">
          <a:xfrm>
            <a:off x="3124200" y="2362200"/>
            <a:ext cx="3065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600" b="1">
                <a:latin typeface="Tahoma" pitchFamily="34" charset="0"/>
              </a:rPr>
              <a:t>Transactive Memory System</a:t>
            </a:r>
          </a:p>
        </p:txBody>
      </p:sp>
      <p:sp>
        <p:nvSpPr>
          <p:cNvPr id="26" name="Text Box 84"/>
          <p:cNvSpPr txBox="1">
            <a:spLocks noChangeArrowheads="1"/>
          </p:cNvSpPr>
          <p:nvPr/>
        </p:nvSpPr>
        <p:spPr bwMode="auto">
          <a:xfrm>
            <a:off x="4495800" y="4953000"/>
            <a:ext cx="1936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200" b="1">
                <a:latin typeface="Tahoma" pitchFamily="34" charset="0"/>
              </a:rPr>
              <a:t>Virtual Organization</a:t>
            </a:r>
            <a:r>
              <a:rPr lang="en-US" altLang="zh-TW" sz="1200" b="1" i="1">
                <a:latin typeface="Tahoma" pitchFamily="34" charset="0"/>
              </a:rPr>
              <a:t> V</a:t>
            </a:r>
            <a:r>
              <a:rPr lang="en-US" altLang="zh-TW" sz="1200" b="1" baseline="-25000">
                <a:latin typeface="Tahoma" pitchFamily="34" charset="0"/>
              </a:rPr>
              <a:t>1</a:t>
            </a:r>
          </a:p>
        </p:txBody>
      </p:sp>
      <p:sp>
        <p:nvSpPr>
          <p:cNvPr id="27" name="Oval 89"/>
          <p:cNvSpPr>
            <a:spLocks noChangeArrowheads="1"/>
          </p:cNvSpPr>
          <p:nvPr/>
        </p:nvSpPr>
        <p:spPr bwMode="auto">
          <a:xfrm>
            <a:off x="990600" y="560705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r>
              <a:rPr lang="en-US" altLang="zh-TW" sz="1600" b="1" i="1"/>
              <a:t>A</a:t>
            </a:r>
            <a:r>
              <a:rPr lang="en-US" altLang="zh-TW" sz="1000" b="1"/>
              <a:t>2</a:t>
            </a:r>
          </a:p>
        </p:txBody>
      </p:sp>
      <p:sp>
        <p:nvSpPr>
          <p:cNvPr id="28" name="Text Box 90"/>
          <p:cNvSpPr txBox="1">
            <a:spLocks noChangeArrowheads="1"/>
          </p:cNvSpPr>
          <p:nvPr/>
        </p:nvSpPr>
        <p:spPr bwMode="auto">
          <a:xfrm>
            <a:off x="685800" y="6450013"/>
            <a:ext cx="1703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600" b="1">
                <a:latin typeface="Tahoma" pitchFamily="34" charset="0"/>
              </a:rPr>
              <a:t>Organization </a:t>
            </a:r>
            <a:r>
              <a:rPr lang="en-US" altLang="zh-TW" sz="1600" b="1" i="1">
                <a:latin typeface="Tahoma" pitchFamily="34" charset="0"/>
              </a:rPr>
              <a:t>A</a:t>
            </a:r>
            <a:endParaRPr lang="en-US" altLang="zh-TW" sz="1600" b="1" baseline="-25000">
              <a:latin typeface="Tahoma" pitchFamily="34" charset="0"/>
            </a:endParaRPr>
          </a:p>
        </p:txBody>
      </p:sp>
      <p:sp>
        <p:nvSpPr>
          <p:cNvPr id="29" name="Oval 91"/>
          <p:cNvSpPr>
            <a:spLocks noChangeArrowheads="1"/>
          </p:cNvSpPr>
          <p:nvPr/>
        </p:nvSpPr>
        <p:spPr bwMode="auto">
          <a:xfrm>
            <a:off x="1905000" y="560705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r>
              <a:rPr lang="en-US" altLang="zh-TW" sz="1600" b="1" i="1"/>
              <a:t>A</a:t>
            </a:r>
            <a:r>
              <a:rPr lang="en-US" altLang="zh-TW" sz="1000" b="1"/>
              <a:t>3</a:t>
            </a:r>
          </a:p>
        </p:txBody>
      </p:sp>
      <p:sp>
        <p:nvSpPr>
          <p:cNvPr id="30" name="Oval 92"/>
          <p:cNvSpPr>
            <a:spLocks noChangeArrowheads="1"/>
          </p:cNvSpPr>
          <p:nvPr/>
        </p:nvSpPr>
        <p:spPr bwMode="auto">
          <a:xfrm>
            <a:off x="1447800" y="560705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r>
              <a:rPr lang="en-US" altLang="zh-TW" sz="1600" b="1" i="1"/>
              <a:t>A</a:t>
            </a:r>
            <a:r>
              <a:rPr lang="en-US" altLang="zh-TW" sz="1000" b="1"/>
              <a:t>1</a:t>
            </a:r>
          </a:p>
        </p:txBody>
      </p:sp>
      <p:sp>
        <p:nvSpPr>
          <p:cNvPr id="31" name="Rectangle 98"/>
          <p:cNvSpPr>
            <a:spLocks noChangeArrowheads="1"/>
          </p:cNvSpPr>
          <p:nvPr/>
        </p:nvSpPr>
        <p:spPr bwMode="auto">
          <a:xfrm rot="16200000">
            <a:off x="4474369" y="-664369"/>
            <a:ext cx="304800" cy="2852738"/>
          </a:xfrm>
          <a:prstGeom prst="rect">
            <a:avLst/>
          </a:prstGeom>
          <a:noFill/>
          <a:ln w="9525">
            <a:solidFill>
              <a:schemeClr val="tx1"/>
            </a:solidFill>
            <a:miter lim="800000"/>
            <a:headEnd/>
            <a:tailEnd/>
          </a:ln>
          <a:effectLst/>
        </p:spPr>
        <p:txBody>
          <a:bodyPr vert="eaVert" wrap="none" anchor="ctr"/>
          <a:lstStyle/>
          <a:p>
            <a:pPr algn="ctr" fontAlgn="ctr"/>
            <a:endParaRPr lang="zh-TW" altLang="zh-TW" sz="1600">
              <a:latin typeface="Tahoma" pitchFamily="34" charset="0"/>
            </a:endParaRPr>
          </a:p>
        </p:txBody>
      </p:sp>
      <p:sp>
        <p:nvSpPr>
          <p:cNvPr id="32" name="Text Box 99"/>
          <p:cNvSpPr txBox="1">
            <a:spLocks noChangeArrowheads="1"/>
          </p:cNvSpPr>
          <p:nvPr/>
        </p:nvSpPr>
        <p:spPr bwMode="auto">
          <a:xfrm>
            <a:off x="3200400" y="609600"/>
            <a:ext cx="2971800" cy="336550"/>
          </a:xfrm>
          <a:prstGeom prst="rect">
            <a:avLst/>
          </a:prstGeom>
          <a:noFill/>
          <a:ln>
            <a:noFill/>
          </a:ln>
          <a:effectLst/>
        </p:spPr>
        <p:txBody>
          <a:bodyPr>
            <a:spAutoFit/>
          </a:bodyPr>
          <a:lstStyle/>
          <a:p>
            <a:pPr algn="ctr" fontAlgn="ctr"/>
            <a:r>
              <a:rPr lang="en-US" altLang="zh-TW" sz="1600" b="1">
                <a:latin typeface="Tahoma" pitchFamily="34" charset="0"/>
              </a:rPr>
              <a:t>Single Loop Learning</a:t>
            </a:r>
          </a:p>
        </p:txBody>
      </p:sp>
      <p:sp>
        <p:nvSpPr>
          <p:cNvPr id="33" name="Text Box 128"/>
          <p:cNvSpPr txBox="1">
            <a:spLocks noChangeArrowheads="1"/>
          </p:cNvSpPr>
          <p:nvPr/>
        </p:nvSpPr>
        <p:spPr bwMode="auto">
          <a:xfrm>
            <a:off x="2819400" y="6456363"/>
            <a:ext cx="1703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600" b="1">
                <a:latin typeface="Tahoma" pitchFamily="34" charset="0"/>
              </a:rPr>
              <a:t>Organization </a:t>
            </a:r>
            <a:r>
              <a:rPr lang="en-US" altLang="zh-TW" sz="1600" b="1" i="1">
                <a:latin typeface="Tahoma" pitchFamily="34" charset="0"/>
              </a:rPr>
              <a:t>B</a:t>
            </a:r>
            <a:endParaRPr lang="en-US" altLang="zh-TW" sz="1600" b="1" baseline="-25000">
              <a:latin typeface="Tahoma" pitchFamily="34" charset="0"/>
            </a:endParaRPr>
          </a:p>
        </p:txBody>
      </p:sp>
      <p:sp>
        <p:nvSpPr>
          <p:cNvPr id="34" name="Text Box 158"/>
          <p:cNvSpPr txBox="1">
            <a:spLocks noChangeArrowheads="1"/>
          </p:cNvSpPr>
          <p:nvPr/>
        </p:nvSpPr>
        <p:spPr bwMode="auto">
          <a:xfrm>
            <a:off x="6553200" y="644525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ctr"/>
            <a:r>
              <a:rPr lang="en-US" altLang="zh-TW" sz="1600" b="1">
                <a:latin typeface="Tahoma" pitchFamily="34" charset="0"/>
              </a:rPr>
              <a:t>Organization </a:t>
            </a:r>
            <a:r>
              <a:rPr lang="en-US" altLang="zh-TW" sz="1600" b="1" i="1">
                <a:latin typeface="Tahoma" pitchFamily="34" charset="0"/>
              </a:rPr>
              <a:t>N</a:t>
            </a:r>
            <a:endParaRPr lang="en-US" altLang="zh-TW" sz="1600" b="1" baseline="-25000">
              <a:latin typeface="Tahoma" pitchFamily="34" charset="0"/>
            </a:endParaRPr>
          </a:p>
        </p:txBody>
      </p:sp>
      <p:sp>
        <p:nvSpPr>
          <p:cNvPr id="35" name="Text Box 161"/>
          <p:cNvSpPr txBox="1">
            <a:spLocks noChangeArrowheads="1"/>
          </p:cNvSpPr>
          <p:nvPr/>
        </p:nvSpPr>
        <p:spPr bwMode="auto">
          <a:xfrm>
            <a:off x="5334000" y="5638800"/>
            <a:ext cx="692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3200" b="1"/>
              <a:t>….</a:t>
            </a:r>
          </a:p>
        </p:txBody>
      </p:sp>
      <p:sp>
        <p:nvSpPr>
          <p:cNvPr id="36" name="Text Box 162"/>
          <p:cNvSpPr txBox="1">
            <a:spLocks noChangeArrowheads="1"/>
          </p:cNvSpPr>
          <p:nvPr/>
        </p:nvSpPr>
        <p:spPr bwMode="auto">
          <a:xfrm>
            <a:off x="5181600" y="3595688"/>
            <a:ext cx="692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3200" b="1"/>
              <a:t>….</a:t>
            </a:r>
          </a:p>
        </p:txBody>
      </p:sp>
      <p:sp>
        <p:nvSpPr>
          <p:cNvPr id="37" name="Line 165"/>
          <p:cNvSpPr>
            <a:spLocks noChangeShapeType="1"/>
          </p:cNvSpPr>
          <p:nvPr/>
        </p:nvSpPr>
        <p:spPr bwMode="auto">
          <a:xfrm>
            <a:off x="609600" y="4953000"/>
            <a:ext cx="7848600" cy="0"/>
          </a:xfrm>
          <a:prstGeom prst="line">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38" name="Text Box 168"/>
          <p:cNvSpPr txBox="1">
            <a:spLocks noChangeArrowheads="1"/>
          </p:cNvSpPr>
          <p:nvPr/>
        </p:nvSpPr>
        <p:spPr bwMode="auto">
          <a:xfrm>
            <a:off x="996950" y="4733925"/>
            <a:ext cx="1173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200" b="1">
                <a:latin typeface="Tahoma" pitchFamily="34" charset="0"/>
              </a:rPr>
              <a:t>Individual</a:t>
            </a:r>
            <a:r>
              <a:rPr lang="en-US" altLang="zh-TW" sz="1200" b="1" i="1">
                <a:latin typeface="Tahoma" pitchFamily="34" charset="0"/>
              </a:rPr>
              <a:t> A</a:t>
            </a:r>
            <a:r>
              <a:rPr lang="en-US" altLang="zh-TW" sz="1200" b="1" baseline="-25000">
                <a:latin typeface="Tahoma" pitchFamily="34" charset="0"/>
              </a:rPr>
              <a:t>1</a:t>
            </a:r>
            <a:endParaRPr lang="en-US" altLang="zh-TW" sz="1200" baseline="-25000">
              <a:latin typeface="Tahoma" pitchFamily="34" charset="0"/>
            </a:endParaRPr>
          </a:p>
        </p:txBody>
      </p:sp>
      <p:sp>
        <p:nvSpPr>
          <p:cNvPr id="39" name="Line 170"/>
          <p:cNvSpPr>
            <a:spLocks noChangeShapeType="1"/>
          </p:cNvSpPr>
          <p:nvPr/>
        </p:nvSpPr>
        <p:spPr bwMode="auto">
          <a:xfrm>
            <a:off x="990600" y="762000"/>
            <a:ext cx="2209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 name="Line 171"/>
          <p:cNvSpPr>
            <a:spLocks noChangeShapeType="1"/>
          </p:cNvSpPr>
          <p:nvPr/>
        </p:nvSpPr>
        <p:spPr bwMode="auto">
          <a:xfrm rot="16200000">
            <a:off x="252412" y="1500188"/>
            <a:ext cx="14763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 name="Line 172"/>
          <p:cNvSpPr>
            <a:spLocks noChangeShapeType="1"/>
          </p:cNvSpPr>
          <p:nvPr/>
        </p:nvSpPr>
        <p:spPr bwMode="auto">
          <a:xfrm>
            <a:off x="990600" y="22098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2" name="Line 173"/>
          <p:cNvSpPr>
            <a:spLocks noChangeShapeType="1"/>
          </p:cNvSpPr>
          <p:nvPr/>
        </p:nvSpPr>
        <p:spPr bwMode="auto">
          <a:xfrm>
            <a:off x="1752600" y="1066800"/>
            <a:ext cx="0" cy="1219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43" name="Line 174"/>
          <p:cNvSpPr>
            <a:spLocks noChangeShapeType="1"/>
          </p:cNvSpPr>
          <p:nvPr/>
        </p:nvSpPr>
        <p:spPr bwMode="auto">
          <a:xfrm>
            <a:off x="7467600" y="1066800"/>
            <a:ext cx="0" cy="1219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44" name="Line 178"/>
          <p:cNvSpPr>
            <a:spLocks noChangeShapeType="1"/>
          </p:cNvSpPr>
          <p:nvPr/>
        </p:nvSpPr>
        <p:spPr bwMode="auto">
          <a:xfrm rot="16200000">
            <a:off x="7429500" y="1485900"/>
            <a:ext cx="144780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5" name="Line 179"/>
          <p:cNvSpPr>
            <a:spLocks noChangeShapeType="1"/>
          </p:cNvSpPr>
          <p:nvPr/>
        </p:nvSpPr>
        <p:spPr bwMode="auto">
          <a:xfrm>
            <a:off x="7772400" y="22098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 name="Rectangle 181"/>
          <p:cNvSpPr>
            <a:spLocks noChangeArrowheads="1"/>
          </p:cNvSpPr>
          <p:nvPr/>
        </p:nvSpPr>
        <p:spPr bwMode="auto">
          <a:xfrm rot="16200000">
            <a:off x="4474369" y="-1045369"/>
            <a:ext cx="304800" cy="2852738"/>
          </a:xfrm>
          <a:prstGeom prst="rect">
            <a:avLst/>
          </a:prstGeom>
          <a:noFill/>
          <a:ln w="9525">
            <a:solidFill>
              <a:schemeClr val="tx1"/>
            </a:solidFill>
            <a:miter lim="800000"/>
            <a:headEnd/>
            <a:tailEnd/>
          </a:ln>
          <a:effectLst/>
        </p:spPr>
        <p:txBody>
          <a:bodyPr vert="eaVert" wrap="none" anchor="ctr"/>
          <a:lstStyle/>
          <a:p>
            <a:pPr algn="ctr" fontAlgn="ctr"/>
            <a:endParaRPr lang="zh-TW" altLang="zh-TW" sz="1600">
              <a:latin typeface="Tahoma" pitchFamily="34" charset="0"/>
            </a:endParaRPr>
          </a:p>
        </p:txBody>
      </p:sp>
      <p:sp>
        <p:nvSpPr>
          <p:cNvPr id="47" name="Text Box 182"/>
          <p:cNvSpPr txBox="1">
            <a:spLocks noChangeArrowheads="1"/>
          </p:cNvSpPr>
          <p:nvPr/>
        </p:nvSpPr>
        <p:spPr bwMode="auto">
          <a:xfrm>
            <a:off x="3200400" y="228600"/>
            <a:ext cx="2971800" cy="336550"/>
          </a:xfrm>
          <a:prstGeom prst="rect">
            <a:avLst/>
          </a:prstGeom>
          <a:noFill/>
          <a:ln>
            <a:noFill/>
          </a:ln>
          <a:effectLst/>
        </p:spPr>
        <p:txBody>
          <a:bodyPr>
            <a:spAutoFit/>
          </a:bodyPr>
          <a:lstStyle/>
          <a:p>
            <a:pPr algn="ctr" fontAlgn="ctr"/>
            <a:r>
              <a:rPr lang="en-US" altLang="zh-TW" sz="1600" b="1">
                <a:latin typeface="Tahoma" pitchFamily="34" charset="0"/>
              </a:rPr>
              <a:t>Double Loop Learning</a:t>
            </a:r>
          </a:p>
        </p:txBody>
      </p:sp>
      <p:sp>
        <p:nvSpPr>
          <p:cNvPr id="48" name="Line 183"/>
          <p:cNvSpPr>
            <a:spLocks noChangeShapeType="1"/>
          </p:cNvSpPr>
          <p:nvPr/>
        </p:nvSpPr>
        <p:spPr bwMode="auto">
          <a:xfrm>
            <a:off x="1371600" y="381000"/>
            <a:ext cx="1828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9" name="Line 184"/>
          <p:cNvSpPr>
            <a:spLocks noChangeShapeType="1"/>
          </p:cNvSpPr>
          <p:nvPr/>
        </p:nvSpPr>
        <p:spPr bwMode="auto">
          <a:xfrm rot="16200000">
            <a:off x="1181100" y="5715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0" name="Line 188"/>
          <p:cNvSpPr>
            <a:spLocks noChangeShapeType="1"/>
          </p:cNvSpPr>
          <p:nvPr/>
        </p:nvSpPr>
        <p:spPr bwMode="auto">
          <a:xfrm rot="16200000">
            <a:off x="7581900" y="571500"/>
            <a:ext cx="38100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1" name="Line 190"/>
          <p:cNvSpPr>
            <a:spLocks noChangeShapeType="1"/>
          </p:cNvSpPr>
          <p:nvPr/>
        </p:nvSpPr>
        <p:spPr bwMode="auto">
          <a:xfrm flipV="1">
            <a:off x="3733800" y="2743200"/>
            <a:ext cx="152400" cy="4572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2" name="Line 192"/>
          <p:cNvSpPr>
            <a:spLocks noChangeShapeType="1"/>
          </p:cNvSpPr>
          <p:nvPr/>
        </p:nvSpPr>
        <p:spPr bwMode="auto">
          <a:xfrm flipH="1" flipV="1">
            <a:off x="4876800" y="2743200"/>
            <a:ext cx="76200" cy="4572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3" name="Line 193"/>
          <p:cNvSpPr>
            <a:spLocks noChangeShapeType="1"/>
          </p:cNvSpPr>
          <p:nvPr/>
        </p:nvSpPr>
        <p:spPr bwMode="auto">
          <a:xfrm flipH="1" flipV="1">
            <a:off x="5105400" y="2743200"/>
            <a:ext cx="228600" cy="4572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 name="Line 194"/>
          <p:cNvSpPr>
            <a:spLocks noChangeShapeType="1"/>
          </p:cNvSpPr>
          <p:nvPr/>
        </p:nvSpPr>
        <p:spPr bwMode="auto">
          <a:xfrm flipH="1" flipV="1">
            <a:off x="5334000" y="2743200"/>
            <a:ext cx="381000" cy="4572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5" name="Line 26"/>
          <p:cNvSpPr>
            <a:spLocks noChangeShapeType="1"/>
          </p:cNvSpPr>
          <p:nvPr/>
        </p:nvSpPr>
        <p:spPr bwMode="auto">
          <a:xfrm flipV="1">
            <a:off x="1752600" y="4495800"/>
            <a:ext cx="685800" cy="12192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56" name="Text Box 270"/>
          <p:cNvSpPr txBox="1">
            <a:spLocks noChangeArrowheads="1"/>
          </p:cNvSpPr>
          <p:nvPr/>
        </p:nvSpPr>
        <p:spPr bwMode="auto">
          <a:xfrm>
            <a:off x="3135313" y="4733925"/>
            <a:ext cx="1220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200" b="1">
                <a:latin typeface="Tahoma" pitchFamily="34" charset="0"/>
              </a:rPr>
              <a:t>Individual</a:t>
            </a:r>
            <a:r>
              <a:rPr lang="en-US" altLang="zh-TW" sz="1200" b="1" i="1">
                <a:latin typeface="Tahoma" pitchFamily="34" charset="0"/>
              </a:rPr>
              <a:t> </a:t>
            </a:r>
            <a:r>
              <a:rPr lang="zh-TW" altLang="en-US" sz="1200" b="1" i="1">
                <a:latin typeface="Tahoma" pitchFamily="34" charset="0"/>
              </a:rPr>
              <a:t>Ｂ</a:t>
            </a:r>
            <a:r>
              <a:rPr lang="en-US" altLang="zh-TW" sz="1200" b="1" baseline="-25000">
                <a:latin typeface="Tahoma" pitchFamily="34" charset="0"/>
              </a:rPr>
              <a:t>1</a:t>
            </a:r>
            <a:endParaRPr lang="en-US" altLang="zh-TW" sz="1200" baseline="-25000">
              <a:latin typeface="Tahoma" pitchFamily="34" charset="0"/>
            </a:endParaRPr>
          </a:p>
        </p:txBody>
      </p:sp>
      <p:sp>
        <p:nvSpPr>
          <p:cNvPr id="57" name="Text Box 271"/>
          <p:cNvSpPr txBox="1">
            <a:spLocks noChangeArrowheads="1"/>
          </p:cNvSpPr>
          <p:nvPr/>
        </p:nvSpPr>
        <p:spPr bwMode="auto">
          <a:xfrm>
            <a:off x="6869113" y="4733925"/>
            <a:ext cx="1220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200" b="1">
                <a:latin typeface="Tahoma" pitchFamily="34" charset="0"/>
              </a:rPr>
              <a:t>Individual</a:t>
            </a:r>
            <a:r>
              <a:rPr lang="en-US" altLang="zh-TW" sz="1200" b="1" i="1">
                <a:latin typeface="Tahoma" pitchFamily="34" charset="0"/>
              </a:rPr>
              <a:t> </a:t>
            </a:r>
            <a:r>
              <a:rPr lang="zh-TW" altLang="en-US" sz="1200" b="1" i="1">
                <a:latin typeface="Tahoma" pitchFamily="34" charset="0"/>
              </a:rPr>
              <a:t>Ｎ</a:t>
            </a:r>
            <a:r>
              <a:rPr lang="en-US" altLang="zh-TW" sz="1200" b="1" baseline="-25000">
                <a:latin typeface="Tahoma" pitchFamily="34" charset="0"/>
              </a:rPr>
              <a:t>1</a:t>
            </a:r>
            <a:endParaRPr lang="en-US" altLang="zh-TW" sz="1200" baseline="-25000">
              <a:latin typeface="Tahoma" pitchFamily="34" charset="0"/>
            </a:endParaRPr>
          </a:p>
        </p:txBody>
      </p:sp>
      <p:sp>
        <p:nvSpPr>
          <p:cNvPr id="58" name="Oval 280"/>
          <p:cNvSpPr>
            <a:spLocks noChangeArrowheads="1"/>
          </p:cNvSpPr>
          <p:nvPr/>
        </p:nvSpPr>
        <p:spPr bwMode="auto">
          <a:xfrm>
            <a:off x="2895600" y="4227513"/>
            <a:ext cx="1676400" cy="503237"/>
          </a:xfrm>
          <a:prstGeom prst="ellipse">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9" name="Oval 281"/>
          <p:cNvSpPr>
            <a:spLocks noChangeArrowheads="1"/>
          </p:cNvSpPr>
          <p:nvPr/>
        </p:nvSpPr>
        <p:spPr bwMode="auto">
          <a:xfrm>
            <a:off x="2895600" y="4137025"/>
            <a:ext cx="1676400" cy="501650"/>
          </a:xfrm>
          <a:prstGeom prst="ellipse">
            <a:avLst/>
          </a:prstGeom>
          <a:solidFill>
            <a:srgbClr val="F3F3F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endParaRPr lang="zh-TW" altLang="zh-TW">
              <a:latin typeface="Tahoma" pitchFamily="34" charset="0"/>
            </a:endParaRPr>
          </a:p>
        </p:txBody>
      </p:sp>
      <p:sp>
        <p:nvSpPr>
          <p:cNvPr id="60" name="Oval 282"/>
          <p:cNvSpPr>
            <a:spLocks noChangeArrowheads="1"/>
          </p:cNvSpPr>
          <p:nvPr/>
        </p:nvSpPr>
        <p:spPr bwMode="auto">
          <a:xfrm>
            <a:off x="3371850" y="4227513"/>
            <a:ext cx="739775" cy="250825"/>
          </a:xfrm>
          <a:prstGeom prst="ellipse">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 name="Oval 283"/>
          <p:cNvSpPr>
            <a:spLocks noChangeArrowheads="1"/>
          </p:cNvSpPr>
          <p:nvPr/>
        </p:nvSpPr>
        <p:spPr bwMode="auto">
          <a:xfrm>
            <a:off x="2895600" y="3749675"/>
            <a:ext cx="1676400" cy="501650"/>
          </a:xfrm>
          <a:prstGeom prst="ellipse">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2" name="Oval 284"/>
          <p:cNvSpPr>
            <a:spLocks noChangeArrowheads="1"/>
          </p:cNvSpPr>
          <p:nvPr/>
        </p:nvSpPr>
        <p:spPr bwMode="auto">
          <a:xfrm>
            <a:off x="2895600" y="3703638"/>
            <a:ext cx="1676400" cy="411162"/>
          </a:xfrm>
          <a:prstGeom prst="ellipse">
            <a:avLst/>
          </a:prstGeom>
          <a:solidFill>
            <a:srgbClr val="F3F3F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endParaRPr lang="zh-TW" altLang="zh-TW">
              <a:latin typeface="Tahoma" pitchFamily="34" charset="0"/>
            </a:endParaRPr>
          </a:p>
        </p:txBody>
      </p:sp>
      <p:sp>
        <p:nvSpPr>
          <p:cNvPr id="63" name="Oval 285"/>
          <p:cNvSpPr>
            <a:spLocks noChangeArrowheads="1"/>
          </p:cNvSpPr>
          <p:nvPr/>
        </p:nvSpPr>
        <p:spPr bwMode="auto">
          <a:xfrm>
            <a:off x="2895600" y="3314700"/>
            <a:ext cx="1676400" cy="503238"/>
          </a:xfrm>
          <a:prstGeom prst="ellipse">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4" name="Oval 286"/>
          <p:cNvSpPr>
            <a:spLocks noChangeArrowheads="1"/>
          </p:cNvSpPr>
          <p:nvPr/>
        </p:nvSpPr>
        <p:spPr bwMode="auto">
          <a:xfrm>
            <a:off x="2895600" y="3224213"/>
            <a:ext cx="1676400" cy="501650"/>
          </a:xfrm>
          <a:prstGeom prst="ellipse">
            <a:avLst/>
          </a:prstGeom>
          <a:solidFill>
            <a:srgbClr val="F3F3F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5" name="Text Box 287"/>
          <p:cNvSpPr txBox="1">
            <a:spLocks noChangeArrowheads="1"/>
          </p:cNvSpPr>
          <p:nvPr/>
        </p:nvSpPr>
        <p:spPr bwMode="auto">
          <a:xfrm>
            <a:off x="3392488" y="41910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400">
                <a:latin typeface="Tahoma" pitchFamily="34" charset="0"/>
              </a:rPr>
              <a:t> </a:t>
            </a:r>
            <a:r>
              <a:rPr lang="en-US" altLang="zh-TW" sz="1200">
                <a:latin typeface="Tahoma" pitchFamily="34" charset="0"/>
              </a:rPr>
              <a:t>Private</a:t>
            </a:r>
          </a:p>
        </p:txBody>
      </p:sp>
      <p:sp>
        <p:nvSpPr>
          <p:cNvPr id="66" name="Text Box 288"/>
          <p:cNvSpPr txBox="1">
            <a:spLocks noChangeArrowheads="1"/>
          </p:cNvSpPr>
          <p:nvPr/>
        </p:nvSpPr>
        <p:spPr bwMode="auto">
          <a:xfrm>
            <a:off x="3276600" y="4419600"/>
            <a:ext cx="99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ctr"/>
            <a:r>
              <a:rPr lang="en-US" altLang="zh-TW" sz="1200">
                <a:latin typeface="Tahoma" pitchFamily="34" charset="0"/>
              </a:rPr>
              <a:t>Accessible</a:t>
            </a:r>
          </a:p>
        </p:txBody>
      </p:sp>
      <p:sp>
        <p:nvSpPr>
          <p:cNvPr id="67" name="Text Box 289"/>
          <p:cNvSpPr txBox="1">
            <a:spLocks noChangeArrowheads="1"/>
          </p:cNvSpPr>
          <p:nvPr/>
        </p:nvSpPr>
        <p:spPr bwMode="auto">
          <a:xfrm>
            <a:off x="3252788" y="3276600"/>
            <a:ext cx="957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200">
                <a:latin typeface="Tahoma" pitchFamily="34" charset="0"/>
              </a:rPr>
              <a:t>   External </a:t>
            </a:r>
          </a:p>
          <a:p>
            <a:pPr algn="ctr" fontAlgn="ctr"/>
            <a:r>
              <a:rPr lang="en-US" altLang="zh-TW" sz="1200">
                <a:latin typeface="Tahoma" pitchFamily="34" charset="0"/>
              </a:rPr>
              <a:t>Component</a:t>
            </a:r>
          </a:p>
        </p:txBody>
      </p:sp>
      <p:sp>
        <p:nvSpPr>
          <p:cNvPr id="68" name="Line 292"/>
          <p:cNvSpPr>
            <a:spLocks noChangeShapeType="1"/>
          </p:cNvSpPr>
          <p:nvPr/>
        </p:nvSpPr>
        <p:spPr bwMode="auto">
          <a:xfrm>
            <a:off x="3771900" y="3817938"/>
            <a:ext cx="1588" cy="296862"/>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69" name="Text Box 293"/>
          <p:cNvSpPr txBox="1">
            <a:spLocks noChangeArrowheads="1"/>
          </p:cNvSpPr>
          <p:nvPr/>
        </p:nvSpPr>
        <p:spPr bwMode="auto">
          <a:xfrm>
            <a:off x="3783013" y="3810000"/>
            <a:ext cx="7762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000">
                <a:latin typeface="Tahoma" pitchFamily="34" charset="0"/>
              </a:rPr>
              <a:t>Procedural</a:t>
            </a:r>
          </a:p>
        </p:txBody>
      </p:sp>
      <p:sp>
        <p:nvSpPr>
          <p:cNvPr id="70" name="Text Box 294"/>
          <p:cNvSpPr txBox="1">
            <a:spLocks noChangeArrowheads="1"/>
          </p:cNvSpPr>
          <p:nvPr/>
        </p:nvSpPr>
        <p:spPr bwMode="auto">
          <a:xfrm>
            <a:off x="2947988" y="3810000"/>
            <a:ext cx="804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000">
                <a:latin typeface="Tahoma" pitchFamily="34" charset="0"/>
              </a:rPr>
              <a:t>Declarative</a:t>
            </a:r>
          </a:p>
        </p:txBody>
      </p:sp>
      <p:sp>
        <p:nvSpPr>
          <p:cNvPr id="71" name="Text Box 295"/>
          <p:cNvSpPr txBox="1">
            <a:spLocks noChangeArrowheads="1"/>
          </p:cNvSpPr>
          <p:nvPr/>
        </p:nvSpPr>
        <p:spPr bwMode="auto">
          <a:xfrm>
            <a:off x="3113088" y="4038600"/>
            <a:ext cx="1306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000">
                <a:latin typeface="Tahoma" pitchFamily="34" charset="0"/>
              </a:rPr>
              <a:t>Internal Component</a:t>
            </a:r>
          </a:p>
        </p:txBody>
      </p:sp>
      <p:sp>
        <p:nvSpPr>
          <p:cNvPr id="72" name="Line 319"/>
          <p:cNvSpPr>
            <a:spLocks noChangeShapeType="1"/>
          </p:cNvSpPr>
          <p:nvPr/>
        </p:nvSpPr>
        <p:spPr bwMode="auto">
          <a:xfrm>
            <a:off x="4572000" y="3505200"/>
            <a:ext cx="0" cy="3810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73" name="Line 320"/>
          <p:cNvSpPr>
            <a:spLocks noChangeShapeType="1"/>
          </p:cNvSpPr>
          <p:nvPr/>
        </p:nvSpPr>
        <p:spPr bwMode="auto">
          <a:xfrm>
            <a:off x="4572000" y="38862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4" name="Line 321"/>
          <p:cNvSpPr>
            <a:spLocks noChangeShapeType="1"/>
          </p:cNvSpPr>
          <p:nvPr/>
        </p:nvSpPr>
        <p:spPr bwMode="auto">
          <a:xfrm>
            <a:off x="2895600" y="3505200"/>
            <a:ext cx="0" cy="3810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75" name="Line 322"/>
          <p:cNvSpPr>
            <a:spLocks noChangeShapeType="1"/>
          </p:cNvSpPr>
          <p:nvPr/>
        </p:nvSpPr>
        <p:spPr bwMode="auto">
          <a:xfrm>
            <a:off x="2895600" y="38862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6" name="Oval 388"/>
          <p:cNvSpPr>
            <a:spLocks noChangeArrowheads="1"/>
          </p:cNvSpPr>
          <p:nvPr/>
        </p:nvSpPr>
        <p:spPr bwMode="auto">
          <a:xfrm>
            <a:off x="6629400" y="4227513"/>
            <a:ext cx="1676400" cy="503237"/>
          </a:xfrm>
          <a:prstGeom prst="ellipse">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7" name="Oval 389"/>
          <p:cNvSpPr>
            <a:spLocks noChangeArrowheads="1"/>
          </p:cNvSpPr>
          <p:nvPr/>
        </p:nvSpPr>
        <p:spPr bwMode="auto">
          <a:xfrm>
            <a:off x="6629400" y="4137025"/>
            <a:ext cx="1676400" cy="501650"/>
          </a:xfrm>
          <a:prstGeom prst="ellipse">
            <a:avLst/>
          </a:prstGeom>
          <a:solidFill>
            <a:srgbClr val="F3F3F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endParaRPr lang="zh-TW" altLang="zh-TW">
              <a:latin typeface="Tahoma" pitchFamily="34" charset="0"/>
            </a:endParaRPr>
          </a:p>
        </p:txBody>
      </p:sp>
      <p:sp>
        <p:nvSpPr>
          <p:cNvPr id="78" name="Oval 390"/>
          <p:cNvSpPr>
            <a:spLocks noChangeArrowheads="1"/>
          </p:cNvSpPr>
          <p:nvPr/>
        </p:nvSpPr>
        <p:spPr bwMode="auto">
          <a:xfrm>
            <a:off x="7105650" y="4227513"/>
            <a:ext cx="739775" cy="250825"/>
          </a:xfrm>
          <a:prstGeom prst="ellipse">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9" name="Oval 391"/>
          <p:cNvSpPr>
            <a:spLocks noChangeArrowheads="1"/>
          </p:cNvSpPr>
          <p:nvPr/>
        </p:nvSpPr>
        <p:spPr bwMode="auto">
          <a:xfrm>
            <a:off x="6629400" y="3749675"/>
            <a:ext cx="1676400" cy="501650"/>
          </a:xfrm>
          <a:prstGeom prst="ellipse">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0" name="Oval 392"/>
          <p:cNvSpPr>
            <a:spLocks noChangeArrowheads="1"/>
          </p:cNvSpPr>
          <p:nvPr/>
        </p:nvSpPr>
        <p:spPr bwMode="auto">
          <a:xfrm>
            <a:off x="6629400" y="3703638"/>
            <a:ext cx="1676400" cy="411162"/>
          </a:xfrm>
          <a:prstGeom prst="ellipse">
            <a:avLst/>
          </a:prstGeom>
          <a:solidFill>
            <a:srgbClr val="F3F3F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endParaRPr lang="zh-TW" altLang="zh-TW">
              <a:latin typeface="Tahoma" pitchFamily="34" charset="0"/>
            </a:endParaRPr>
          </a:p>
        </p:txBody>
      </p:sp>
      <p:sp>
        <p:nvSpPr>
          <p:cNvPr id="81" name="Oval 393"/>
          <p:cNvSpPr>
            <a:spLocks noChangeArrowheads="1"/>
          </p:cNvSpPr>
          <p:nvPr/>
        </p:nvSpPr>
        <p:spPr bwMode="auto">
          <a:xfrm>
            <a:off x="6629400" y="3314700"/>
            <a:ext cx="1676400" cy="503238"/>
          </a:xfrm>
          <a:prstGeom prst="ellipse">
            <a:avLst/>
          </a:prstGeom>
          <a:solidFill>
            <a:srgbClr val="D1D1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2" name="Oval 394"/>
          <p:cNvSpPr>
            <a:spLocks noChangeArrowheads="1"/>
          </p:cNvSpPr>
          <p:nvPr/>
        </p:nvSpPr>
        <p:spPr bwMode="auto">
          <a:xfrm>
            <a:off x="6629400" y="3224213"/>
            <a:ext cx="1676400" cy="501650"/>
          </a:xfrm>
          <a:prstGeom prst="ellipse">
            <a:avLst/>
          </a:prstGeom>
          <a:solidFill>
            <a:srgbClr val="F3F3F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3" name="Text Box 395"/>
          <p:cNvSpPr txBox="1">
            <a:spLocks noChangeArrowheads="1"/>
          </p:cNvSpPr>
          <p:nvPr/>
        </p:nvSpPr>
        <p:spPr bwMode="auto">
          <a:xfrm>
            <a:off x="7126288" y="41910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400">
                <a:latin typeface="Tahoma" pitchFamily="34" charset="0"/>
              </a:rPr>
              <a:t> </a:t>
            </a:r>
            <a:r>
              <a:rPr lang="en-US" altLang="zh-TW" sz="1200">
                <a:latin typeface="Tahoma" pitchFamily="34" charset="0"/>
              </a:rPr>
              <a:t>Private</a:t>
            </a:r>
          </a:p>
        </p:txBody>
      </p:sp>
      <p:sp>
        <p:nvSpPr>
          <p:cNvPr id="84" name="Text Box 396"/>
          <p:cNvSpPr txBox="1">
            <a:spLocks noChangeArrowheads="1"/>
          </p:cNvSpPr>
          <p:nvPr/>
        </p:nvSpPr>
        <p:spPr bwMode="auto">
          <a:xfrm>
            <a:off x="7010400" y="4419600"/>
            <a:ext cx="99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ctr"/>
            <a:r>
              <a:rPr lang="en-US" altLang="zh-TW" sz="1200">
                <a:latin typeface="Tahoma" pitchFamily="34" charset="0"/>
              </a:rPr>
              <a:t>Accessible</a:t>
            </a:r>
          </a:p>
        </p:txBody>
      </p:sp>
      <p:sp>
        <p:nvSpPr>
          <p:cNvPr id="85" name="Text Box 397"/>
          <p:cNvSpPr txBox="1">
            <a:spLocks noChangeArrowheads="1"/>
          </p:cNvSpPr>
          <p:nvPr/>
        </p:nvSpPr>
        <p:spPr bwMode="auto">
          <a:xfrm>
            <a:off x="6986588" y="3276600"/>
            <a:ext cx="957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200">
                <a:latin typeface="Tahoma" pitchFamily="34" charset="0"/>
              </a:rPr>
              <a:t>   External </a:t>
            </a:r>
          </a:p>
          <a:p>
            <a:pPr algn="ctr" fontAlgn="ctr"/>
            <a:r>
              <a:rPr lang="en-US" altLang="zh-TW" sz="1200">
                <a:latin typeface="Tahoma" pitchFamily="34" charset="0"/>
              </a:rPr>
              <a:t>Component</a:t>
            </a:r>
          </a:p>
        </p:txBody>
      </p:sp>
      <p:sp>
        <p:nvSpPr>
          <p:cNvPr id="86" name="Line 398"/>
          <p:cNvSpPr>
            <a:spLocks noChangeShapeType="1"/>
          </p:cNvSpPr>
          <p:nvPr/>
        </p:nvSpPr>
        <p:spPr bwMode="auto">
          <a:xfrm>
            <a:off x="7505700" y="3817938"/>
            <a:ext cx="1588" cy="296862"/>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87" name="Text Box 399"/>
          <p:cNvSpPr txBox="1">
            <a:spLocks noChangeArrowheads="1"/>
          </p:cNvSpPr>
          <p:nvPr/>
        </p:nvSpPr>
        <p:spPr bwMode="auto">
          <a:xfrm>
            <a:off x="7516813" y="3810000"/>
            <a:ext cx="7762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000">
                <a:latin typeface="Tahoma" pitchFamily="34" charset="0"/>
              </a:rPr>
              <a:t>Procedural</a:t>
            </a:r>
          </a:p>
        </p:txBody>
      </p:sp>
      <p:sp>
        <p:nvSpPr>
          <p:cNvPr id="88" name="Text Box 400"/>
          <p:cNvSpPr txBox="1">
            <a:spLocks noChangeArrowheads="1"/>
          </p:cNvSpPr>
          <p:nvPr/>
        </p:nvSpPr>
        <p:spPr bwMode="auto">
          <a:xfrm>
            <a:off x="6681788" y="3810000"/>
            <a:ext cx="804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000">
                <a:latin typeface="Tahoma" pitchFamily="34" charset="0"/>
              </a:rPr>
              <a:t>Declarative</a:t>
            </a:r>
          </a:p>
        </p:txBody>
      </p:sp>
      <p:sp>
        <p:nvSpPr>
          <p:cNvPr id="89" name="Text Box 401"/>
          <p:cNvSpPr txBox="1">
            <a:spLocks noChangeArrowheads="1"/>
          </p:cNvSpPr>
          <p:nvPr/>
        </p:nvSpPr>
        <p:spPr bwMode="auto">
          <a:xfrm>
            <a:off x="6846888" y="4038600"/>
            <a:ext cx="1306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000">
                <a:latin typeface="Tahoma" pitchFamily="34" charset="0"/>
              </a:rPr>
              <a:t>Internal Component</a:t>
            </a:r>
          </a:p>
        </p:txBody>
      </p:sp>
      <p:sp>
        <p:nvSpPr>
          <p:cNvPr id="90" name="Line 402"/>
          <p:cNvSpPr>
            <a:spLocks noChangeShapeType="1"/>
          </p:cNvSpPr>
          <p:nvPr/>
        </p:nvSpPr>
        <p:spPr bwMode="auto">
          <a:xfrm>
            <a:off x="8305800" y="3505200"/>
            <a:ext cx="0" cy="3810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91" name="Line 403"/>
          <p:cNvSpPr>
            <a:spLocks noChangeShapeType="1"/>
          </p:cNvSpPr>
          <p:nvPr/>
        </p:nvSpPr>
        <p:spPr bwMode="auto">
          <a:xfrm>
            <a:off x="8305800" y="38862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2" name="Line 404"/>
          <p:cNvSpPr>
            <a:spLocks noChangeShapeType="1"/>
          </p:cNvSpPr>
          <p:nvPr/>
        </p:nvSpPr>
        <p:spPr bwMode="auto">
          <a:xfrm>
            <a:off x="6629400" y="3505200"/>
            <a:ext cx="0" cy="3810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93" name="Line 405"/>
          <p:cNvSpPr>
            <a:spLocks noChangeShapeType="1"/>
          </p:cNvSpPr>
          <p:nvPr/>
        </p:nvSpPr>
        <p:spPr bwMode="auto">
          <a:xfrm>
            <a:off x="6629400" y="38862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4" name="Oval 406"/>
          <p:cNvSpPr>
            <a:spLocks noChangeArrowheads="1"/>
          </p:cNvSpPr>
          <p:nvPr/>
        </p:nvSpPr>
        <p:spPr bwMode="auto">
          <a:xfrm>
            <a:off x="762000" y="4227513"/>
            <a:ext cx="1676400" cy="503237"/>
          </a:xfrm>
          <a:prstGeom prst="ellipse">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5" name="Oval 407"/>
          <p:cNvSpPr>
            <a:spLocks noChangeArrowheads="1"/>
          </p:cNvSpPr>
          <p:nvPr/>
        </p:nvSpPr>
        <p:spPr bwMode="auto">
          <a:xfrm>
            <a:off x="762000" y="4137025"/>
            <a:ext cx="1676400" cy="501650"/>
          </a:xfrm>
          <a:prstGeom prst="ellipse">
            <a:avLst/>
          </a:prstGeom>
          <a:solidFill>
            <a:srgbClr val="F3F3F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endParaRPr lang="zh-TW" altLang="zh-TW">
              <a:latin typeface="Tahoma" pitchFamily="34" charset="0"/>
            </a:endParaRPr>
          </a:p>
        </p:txBody>
      </p:sp>
      <p:sp>
        <p:nvSpPr>
          <p:cNvPr id="96" name="Oval 408"/>
          <p:cNvSpPr>
            <a:spLocks noChangeArrowheads="1"/>
          </p:cNvSpPr>
          <p:nvPr/>
        </p:nvSpPr>
        <p:spPr bwMode="auto">
          <a:xfrm>
            <a:off x="1238250" y="4227513"/>
            <a:ext cx="739775" cy="250825"/>
          </a:xfrm>
          <a:prstGeom prst="ellipse">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7" name="Oval 409"/>
          <p:cNvSpPr>
            <a:spLocks noChangeArrowheads="1"/>
          </p:cNvSpPr>
          <p:nvPr/>
        </p:nvSpPr>
        <p:spPr bwMode="auto">
          <a:xfrm>
            <a:off x="762000" y="3749675"/>
            <a:ext cx="1676400" cy="501650"/>
          </a:xfrm>
          <a:prstGeom prst="ellipse">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8" name="Oval 410"/>
          <p:cNvSpPr>
            <a:spLocks noChangeArrowheads="1"/>
          </p:cNvSpPr>
          <p:nvPr/>
        </p:nvSpPr>
        <p:spPr bwMode="auto">
          <a:xfrm>
            <a:off x="762000" y="3703638"/>
            <a:ext cx="1676400" cy="411162"/>
          </a:xfrm>
          <a:prstGeom prst="ellipse">
            <a:avLst/>
          </a:prstGeom>
          <a:solidFill>
            <a:srgbClr val="F3F3F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endParaRPr lang="zh-TW" altLang="zh-TW">
              <a:latin typeface="Tahoma" pitchFamily="34" charset="0"/>
            </a:endParaRPr>
          </a:p>
        </p:txBody>
      </p:sp>
      <p:sp>
        <p:nvSpPr>
          <p:cNvPr id="99" name="Oval 411"/>
          <p:cNvSpPr>
            <a:spLocks noChangeArrowheads="1"/>
          </p:cNvSpPr>
          <p:nvPr/>
        </p:nvSpPr>
        <p:spPr bwMode="auto">
          <a:xfrm>
            <a:off x="762000" y="3314700"/>
            <a:ext cx="1676400" cy="503238"/>
          </a:xfrm>
          <a:prstGeom prst="ellipse">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0" name="Oval 412"/>
          <p:cNvSpPr>
            <a:spLocks noChangeArrowheads="1"/>
          </p:cNvSpPr>
          <p:nvPr/>
        </p:nvSpPr>
        <p:spPr bwMode="auto">
          <a:xfrm>
            <a:off x="762000" y="3224213"/>
            <a:ext cx="1676400" cy="501650"/>
          </a:xfrm>
          <a:prstGeom prst="ellipse">
            <a:avLst/>
          </a:prstGeom>
          <a:solidFill>
            <a:srgbClr val="F3F3F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1" name="Text Box 413"/>
          <p:cNvSpPr txBox="1">
            <a:spLocks noChangeArrowheads="1"/>
          </p:cNvSpPr>
          <p:nvPr/>
        </p:nvSpPr>
        <p:spPr bwMode="auto">
          <a:xfrm>
            <a:off x="1258888" y="4191000"/>
            <a:ext cx="70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400">
                <a:latin typeface="Tahoma" pitchFamily="34" charset="0"/>
              </a:rPr>
              <a:t> </a:t>
            </a:r>
            <a:r>
              <a:rPr lang="en-US" altLang="zh-TW" sz="1200">
                <a:latin typeface="Tahoma" pitchFamily="34" charset="0"/>
              </a:rPr>
              <a:t>Private</a:t>
            </a:r>
          </a:p>
        </p:txBody>
      </p:sp>
      <p:sp>
        <p:nvSpPr>
          <p:cNvPr id="102" name="Text Box 414"/>
          <p:cNvSpPr txBox="1">
            <a:spLocks noChangeArrowheads="1"/>
          </p:cNvSpPr>
          <p:nvPr/>
        </p:nvSpPr>
        <p:spPr bwMode="auto">
          <a:xfrm>
            <a:off x="1143000" y="4419600"/>
            <a:ext cx="99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ctr"/>
            <a:r>
              <a:rPr lang="en-US" altLang="zh-TW" sz="1200">
                <a:latin typeface="Tahoma" pitchFamily="34" charset="0"/>
              </a:rPr>
              <a:t>Accessible</a:t>
            </a:r>
          </a:p>
        </p:txBody>
      </p:sp>
      <p:sp>
        <p:nvSpPr>
          <p:cNvPr id="103" name="Text Box 415"/>
          <p:cNvSpPr txBox="1">
            <a:spLocks noChangeArrowheads="1"/>
          </p:cNvSpPr>
          <p:nvPr/>
        </p:nvSpPr>
        <p:spPr bwMode="auto">
          <a:xfrm>
            <a:off x="1119188" y="3276600"/>
            <a:ext cx="957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200">
                <a:latin typeface="Tahoma" pitchFamily="34" charset="0"/>
              </a:rPr>
              <a:t>   External </a:t>
            </a:r>
          </a:p>
          <a:p>
            <a:pPr algn="ctr" fontAlgn="ctr"/>
            <a:r>
              <a:rPr lang="en-US" altLang="zh-TW" sz="1200">
                <a:latin typeface="Tahoma" pitchFamily="34" charset="0"/>
              </a:rPr>
              <a:t>Component</a:t>
            </a:r>
          </a:p>
        </p:txBody>
      </p:sp>
      <p:sp>
        <p:nvSpPr>
          <p:cNvPr id="104" name="Line 416"/>
          <p:cNvSpPr>
            <a:spLocks noChangeShapeType="1"/>
          </p:cNvSpPr>
          <p:nvPr/>
        </p:nvSpPr>
        <p:spPr bwMode="auto">
          <a:xfrm>
            <a:off x="1638300" y="3817938"/>
            <a:ext cx="1588" cy="296862"/>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05" name="Text Box 417"/>
          <p:cNvSpPr txBox="1">
            <a:spLocks noChangeArrowheads="1"/>
          </p:cNvSpPr>
          <p:nvPr/>
        </p:nvSpPr>
        <p:spPr bwMode="auto">
          <a:xfrm>
            <a:off x="1649413" y="3810000"/>
            <a:ext cx="7762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000">
                <a:latin typeface="Tahoma" pitchFamily="34" charset="0"/>
              </a:rPr>
              <a:t>Procedural</a:t>
            </a:r>
          </a:p>
        </p:txBody>
      </p:sp>
      <p:sp>
        <p:nvSpPr>
          <p:cNvPr id="106" name="Text Box 418"/>
          <p:cNvSpPr txBox="1">
            <a:spLocks noChangeArrowheads="1"/>
          </p:cNvSpPr>
          <p:nvPr/>
        </p:nvSpPr>
        <p:spPr bwMode="auto">
          <a:xfrm>
            <a:off x="814388" y="3810000"/>
            <a:ext cx="804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000">
                <a:latin typeface="Tahoma" pitchFamily="34" charset="0"/>
              </a:rPr>
              <a:t>Declarative</a:t>
            </a:r>
          </a:p>
        </p:txBody>
      </p:sp>
      <p:sp>
        <p:nvSpPr>
          <p:cNvPr id="107" name="Text Box 419"/>
          <p:cNvSpPr txBox="1">
            <a:spLocks noChangeArrowheads="1"/>
          </p:cNvSpPr>
          <p:nvPr/>
        </p:nvSpPr>
        <p:spPr bwMode="auto">
          <a:xfrm>
            <a:off x="979488" y="4038600"/>
            <a:ext cx="1306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000">
                <a:latin typeface="Tahoma" pitchFamily="34" charset="0"/>
              </a:rPr>
              <a:t>Internal Component</a:t>
            </a:r>
          </a:p>
        </p:txBody>
      </p:sp>
      <p:sp>
        <p:nvSpPr>
          <p:cNvPr id="108" name="Line 420"/>
          <p:cNvSpPr>
            <a:spLocks noChangeShapeType="1"/>
          </p:cNvSpPr>
          <p:nvPr/>
        </p:nvSpPr>
        <p:spPr bwMode="auto">
          <a:xfrm>
            <a:off x="2438400" y="3505200"/>
            <a:ext cx="0" cy="3810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09" name="Line 421"/>
          <p:cNvSpPr>
            <a:spLocks noChangeShapeType="1"/>
          </p:cNvSpPr>
          <p:nvPr/>
        </p:nvSpPr>
        <p:spPr bwMode="auto">
          <a:xfrm>
            <a:off x="2438400" y="38862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0" name="Line 422"/>
          <p:cNvSpPr>
            <a:spLocks noChangeShapeType="1"/>
          </p:cNvSpPr>
          <p:nvPr/>
        </p:nvSpPr>
        <p:spPr bwMode="auto">
          <a:xfrm>
            <a:off x="762000" y="3505200"/>
            <a:ext cx="0" cy="3810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11" name="Line 423"/>
          <p:cNvSpPr>
            <a:spLocks noChangeShapeType="1"/>
          </p:cNvSpPr>
          <p:nvPr/>
        </p:nvSpPr>
        <p:spPr bwMode="auto">
          <a:xfrm>
            <a:off x="762000" y="38862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2" name="Text Box 424"/>
          <p:cNvSpPr txBox="1">
            <a:spLocks noChangeArrowheads="1"/>
          </p:cNvSpPr>
          <p:nvPr/>
        </p:nvSpPr>
        <p:spPr bwMode="auto">
          <a:xfrm>
            <a:off x="1889125" y="5873750"/>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400" b="1" i="1">
                <a:latin typeface="Tahoma" pitchFamily="34" charset="0"/>
              </a:rPr>
              <a:t>G</a:t>
            </a:r>
            <a:r>
              <a:rPr lang="en-US" altLang="zh-TW" sz="1400" b="1" i="1" baseline="-25000">
                <a:latin typeface="Tahoma" pitchFamily="34" charset="0"/>
              </a:rPr>
              <a:t>A</a:t>
            </a:r>
            <a:r>
              <a:rPr lang="en-US" altLang="zh-TW" sz="1400" b="1" baseline="-25000">
                <a:latin typeface="Tahoma" pitchFamily="34" charset="0"/>
              </a:rPr>
              <a:t>2</a:t>
            </a:r>
          </a:p>
        </p:txBody>
      </p:sp>
      <p:sp>
        <p:nvSpPr>
          <p:cNvPr id="113" name="Rectangle 425"/>
          <p:cNvSpPr>
            <a:spLocks noChangeArrowheads="1"/>
          </p:cNvSpPr>
          <p:nvPr/>
        </p:nvSpPr>
        <p:spPr bwMode="auto">
          <a:xfrm>
            <a:off x="2971800" y="5302250"/>
            <a:ext cx="15240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endParaRPr lang="zh-TW" altLang="zh-TW">
              <a:latin typeface="Tahoma" pitchFamily="34" charset="0"/>
            </a:endParaRPr>
          </a:p>
        </p:txBody>
      </p:sp>
      <p:sp>
        <p:nvSpPr>
          <p:cNvPr id="114" name="Rectangle 426"/>
          <p:cNvSpPr>
            <a:spLocks noChangeArrowheads="1"/>
          </p:cNvSpPr>
          <p:nvPr/>
        </p:nvSpPr>
        <p:spPr bwMode="auto">
          <a:xfrm>
            <a:off x="3048000" y="5486400"/>
            <a:ext cx="914400" cy="609600"/>
          </a:xfrm>
          <a:prstGeom prst="rect">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5" name="Rectangle 427"/>
          <p:cNvSpPr>
            <a:spLocks noChangeArrowheads="1"/>
          </p:cNvSpPr>
          <p:nvPr/>
        </p:nvSpPr>
        <p:spPr bwMode="auto">
          <a:xfrm>
            <a:off x="3505200" y="5378450"/>
            <a:ext cx="914400" cy="533400"/>
          </a:xfrm>
          <a:prstGeom prst="rect">
            <a:avLst/>
          </a:prstGeom>
          <a:solidFill>
            <a:srgbClr val="C9C9C9"/>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6" name="Text Box 428"/>
          <p:cNvSpPr txBox="1">
            <a:spLocks noChangeArrowheads="1"/>
          </p:cNvSpPr>
          <p:nvPr/>
        </p:nvSpPr>
        <p:spPr bwMode="auto">
          <a:xfrm>
            <a:off x="2981325" y="6035675"/>
            <a:ext cx="1063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400" b="1">
                <a:latin typeface="Tahoma" pitchFamily="34" charset="0"/>
              </a:rPr>
              <a:t>Group </a:t>
            </a:r>
            <a:r>
              <a:rPr lang="en-US" altLang="zh-TW" sz="1400" b="1" i="1">
                <a:latin typeface="Tahoma" pitchFamily="34" charset="0"/>
              </a:rPr>
              <a:t>G</a:t>
            </a:r>
            <a:r>
              <a:rPr lang="en-US" altLang="zh-TW" sz="1400" b="1" i="1" baseline="-25000">
                <a:latin typeface="Tahoma" pitchFamily="34" charset="0"/>
              </a:rPr>
              <a:t>B</a:t>
            </a:r>
            <a:r>
              <a:rPr lang="en-US" altLang="zh-TW" sz="1400" b="1" baseline="-25000">
                <a:latin typeface="Tahoma" pitchFamily="34" charset="0"/>
              </a:rPr>
              <a:t>1</a:t>
            </a:r>
          </a:p>
        </p:txBody>
      </p:sp>
      <p:sp>
        <p:nvSpPr>
          <p:cNvPr id="117" name="Line 429"/>
          <p:cNvSpPr>
            <a:spLocks noChangeShapeType="1"/>
          </p:cNvSpPr>
          <p:nvPr/>
        </p:nvSpPr>
        <p:spPr bwMode="auto">
          <a:xfrm>
            <a:off x="3962400" y="5486400"/>
            <a:ext cx="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18" name="Line 430"/>
          <p:cNvSpPr>
            <a:spLocks noChangeShapeType="1"/>
          </p:cNvSpPr>
          <p:nvPr/>
        </p:nvSpPr>
        <p:spPr bwMode="auto">
          <a:xfrm flipH="1">
            <a:off x="3505200" y="5486400"/>
            <a:ext cx="457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19" name="Oval 431"/>
          <p:cNvSpPr>
            <a:spLocks noChangeArrowheads="1"/>
          </p:cNvSpPr>
          <p:nvPr/>
        </p:nvSpPr>
        <p:spPr bwMode="auto">
          <a:xfrm>
            <a:off x="3124200" y="560705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r>
              <a:rPr lang="en-US" altLang="zh-TW" sz="1600" b="1" i="1"/>
              <a:t>B</a:t>
            </a:r>
            <a:r>
              <a:rPr lang="en-US" altLang="zh-TW" sz="1000" b="1"/>
              <a:t>2</a:t>
            </a:r>
          </a:p>
        </p:txBody>
      </p:sp>
      <p:sp>
        <p:nvSpPr>
          <p:cNvPr id="120" name="Oval 432"/>
          <p:cNvSpPr>
            <a:spLocks noChangeArrowheads="1"/>
          </p:cNvSpPr>
          <p:nvPr/>
        </p:nvSpPr>
        <p:spPr bwMode="auto">
          <a:xfrm>
            <a:off x="4038600" y="560705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r>
              <a:rPr lang="en-US" altLang="zh-TW" sz="1600" b="1" i="1"/>
              <a:t>B</a:t>
            </a:r>
            <a:r>
              <a:rPr lang="en-US" altLang="zh-TW" sz="1000" b="1"/>
              <a:t>3</a:t>
            </a:r>
          </a:p>
        </p:txBody>
      </p:sp>
      <p:sp>
        <p:nvSpPr>
          <p:cNvPr id="121" name="Oval 433"/>
          <p:cNvSpPr>
            <a:spLocks noChangeArrowheads="1"/>
          </p:cNvSpPr>
          <p:nvPr/>
        </p:nvSpPr>
        <p:spPr bwMode="auto">
          <a:xfrm>
            <a:off x="3581400" y="560705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r>
              <a:rPr lang="en-US" altLang="zh-TW" sz="1600" b="1" i="1"/>
              <a:t>B</a:t>
            </a:r>
            <a:r>
              <a:rPr lang="en-US" altLang="zh-TW" sz="1000" b="1"/>
              <a:t>1</a:t>
            </a:r>
          </a:p>
        </p:txBody>
      </p:sp>
      <p:sp>
        <p:nvSpPr>
          <p:cNvPr id="122" name="Text Box 434"/>
          <p:cNvSpPr txBox="1">
            <a:spLocks noChangeArrowheads="1"/>
          </p:cNvSpPr>
          <p:nvPr/>
        </p:nvSpPr>
        <p:spPr bwMode="auto">
          <a:xfrm>
            <a:off x="4022725" y="5873750"/>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400" b="1" i="1">
                <a:latin typeface="Tahoma" pitchFamily="34" charset="0"/>
              </a:rPr>
              <a:t>G</a:t>
            </a:r>
            <a:r>
              <a:rPr lang="en-US" altLang="zh-TW" sz="1400" b="1" i="1" baseline="-25000">
                <a:latin typeface="Tahoma" pitchFamily="34" charset="0"/>
              </a:rPr>
              <a:t>B</a:t>
            </a:r>
            <a:r>
              <a:rPr lang="en-US" altLang="zh-TW" sz="1400" b="1" baseline="-25000">
                <a:latin typeface="Tahoma" pitchFamily="34" charset="0"/>
              </a:rPr>
              <a:t>2</a:t>
            </a:r>
          </a:p>
        </p:txBody>
      </p:sp>
      <p:sp>
        <p:nvSpPr>
          <p:cNvPr id="123" name="Rectangle 435"/>
          <p:cNvSpPr>
            <a:spLocks noChangeArrowheads="1"/>
          </p:cNvSpPr>
          <p:nvPr/>
        </p:nvSpPr>
        <p:spPr bwMode="auto">
          <a:xfrm>
            <a:off x="6705600" y="5302250"/>
            <a:ext cx="15240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endParaRPr lang="zh-TW" altLang="zh-TW">
              <a:latin typeface="Tahoma" pitchFamily="34" charset="0"/>
            </a:endParaRPr>
          </a:p>
        </p:txBody>
      </p:sp>
      <p:sp>
        <p:nvSpPr>
          <p:cNvPr id="124" name="Rectangle 436"/>
          <p:cNvSpPr>
            <a:spLocks noChangeArrowheads="1"/>
          </p:cNvSpPr>
          <p:nvPr/>
        </p:nvSpPr>
        <p:spPr bwMode="auto">
          <a:xfrm>
            <a:off x="6781800" y="5486400"/>
            <a:ext cx="914400" cy="609600"/>
          </a:xfrm>
          <a:prstGeom prst="rect">
            <a:avLst/>
          </a:prstGeom>
          <a:solidFill>
            <a:srgbClr val="C9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5" name="Rectangle 437"/>
          <p:cNvSpPr>
            <a:spLocks noChangeArrowheads="1"/>
          </p:cNvSpPr>
          <p:nvPr/>
        </p:nvSpPr>
        <p:spPr bwMode="auto">
          <a:xfrm>
            <a:off x="7239000" y="5378450"/>
            <a:ext cx="914400" cy="533400"/>
          </a:xfrm>
          <a:prstGeom prst="rect">
            <a:avLst/>
          </a:prstGeom>
          <a:solidFill>
            <a:srgbClr val="C9C9C9"/>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 name="Text Box 438"/>
          <p:cNvSpPr txBox="1">
            <a:spLocks noChangeArrowheads="1"/>
          </p:cNvSpPr>
          <p:nvPr/>
        </p:nvSpPr>
        <p:spPr bwMode="auto">
          <a:xfrm>
            <a:off x="6710363" y="6035675"/>
            <a:ext cx="1073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en-US" altLang="zh-TW" sz="1400" b="1">
                <a:latin typeface="Tahoma" pitchFamily="34" charset="0"/>
              </a:rPr>
              <a:t>Group </a:t>
            </a:r>
            <a:r>
              <a:rPr lang="en-US" altLang="zh-TW" sz="1400" b="1" i="1">
                <a:latin typeface="Tahoma" pitchFamily="34" charset="0"/>
              </a:rPr>
              <a:t>G</a:t>
            </a:r>
            <a:r>
              <a:rPr lang="en-US" altLang="zh-TW" sz="1400" b="1" i="1" baseline="-25000">
                <a:latin typeface="Tahoma" pitchFamily="34" charset="0"/>
              </a:rPr>
              <a:t>N</a:t>
            </a:r>
            <a:r>
              <a:rPr lang="en-US" altLang="zh-TW" sz="1400" b="1" baseline="-25000">
                <a:latin typeface="Tahoma" pitchFamily="34" charset="0"/>
              </a:rPr>
              <a:t>1</a:t>
            </a:r>
          </a:p>
        </p:txBody>
      </p:sp>
      <p:sp>
        <p:nvSpPr>
          <p:cNvPr id="127" name="Line 439"/>
          <p:cNvSpPr>
            <a:spLocks noChangeShapeType="1"/>
          </p:cNvSpPr>
          <p:nvPr/>
        </p:nvSpPr>
        <p:spPr bwMode="auto">
          <a:xfrm>
            <a:off x="7696200" y="5486400"/>
            <a:ext cx="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28" name="Line 440"/>
          <p:cNvSpPr>
            <a:spLocks noChangeShapeType="1"/>
          </p:cNvSpPr>
          <p:nvPr/>
        </p:nvSpPr>
        <p:spPr bwMode="auto">
          <a:xfrm flipH="1">
            <a:off x="7239000" y="5486400"/>
            <a:ext cx="457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29" name="Oval 441"/>
          <p:cNvSpPr>
            <a:spLocks noChangeArrowheads="1"/>
          </p:cNvSpPr>
          <p:nvPr/>
        </p:nvSpPr>
        <p:spPr bwMode="auto">
          <a:xfrm>
            <a:off x="6858000" y="560705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r>
              <a:rPr lang="en-US" altLang="zh-TW" sz="1600" b="1" i="1"/>
              <a:t>N</a:t>
            </a:r>
            <a:r>
              <a:rPr lang="en-US" altLang="zh-TW" sz="1000" b="1"/>
              <a:t>2</a:t>
            </a:r>
          </a:p>
        </p:txBody>
      </p:sp>
      <p:sp>
        <p:nvSpPr>
          <p:cNvPr id="130" name="Oval 442"/>
          <p:cNvSpPr>
            <a:spLocks noChangeArrowheads="1"/>
          </p:cNvSpPr>
          <p:nvPr/>
        </p:nvSpPr>
        <p:spPr bwMode="auto">
          <a:xfrm>
            <a:off x="7772400" y="560705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r>
              <a:rPr lang="en-US" altLang="zh-TW" sz="1600" b="1" i="1"/>
              <a:t>N</a:t>
            </a:r>
            <a:r>
              <a:rPr lang="en-US" altLang="zh-TW" sz="1000" b="1"/>
              <a:t>3</a:t>
            </a:r>
          </a:p>
        </p:txBody>
      </p:sp>
      <p:sp>
        <p:nvSpPr>
          <p:cNvPr id="131" name="Oval 443"/>
          <p:cNvSpPr>
            <a:spLocks noChangeArrowheads="1"/>
          </p:cNvSpPr>
          <p:nvPr/>
        </p:nvSpPr>
        <p:spPr bwMode="auto">
          <a:xfrm>
            <a:off x="7315200" y="560705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ctr"/>
            <a:r>
              <a:rPr lang="en-US" altLang="zh-TW" sz="1600" b="1" i="1"/>
              <a:t>N</a:t>
            </a:r>
            <a:r>
              <a:rPr lang="en-US" altLang="zh-TW" sz="1000" b="1"/>
              <a:t>1</a:t>
            </a:r>
          </a:p>
        </p:txBody>
      </p:sp>
      <p:sp>
        <p:nvSpPr>
          <p:cNvPr id="132" name="Text Box 444"/>
          <p:cNvSpPr txBox="1">
            <a:spLocks noChangeArrowheads="1"/>
          </p:cNvSpPr>
          <p:nvPr/>
        </p:nvSpPr>
        <p:spPr bwMode="auto">
          <a:xfrm>
            <a:off x="7756525" y="5873750"/>
            <a:ext cx="549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400" b="1" i="1">
                <a:latin typeface="Tahoma" pitchFamily="34" charset="0"/>
              </a:rPr>
              <a:t>G</a:t>
            </a:r>
            <a:r>
              <a:rPr lang="en-US" altLang="zh-TW" sz="1400" b="1" i="1" baseline="-25000">
                <a:latin typeface="Tahoma" pitchFamily="34" charset="0"/>
              </a:rPr>
              <a:t>N</a:t>
            </a:r>
            <a:r>
              <a:rPr lang="en-US" altLang="zh-TW" sz="1400" b="1" baseline="-25000">
                <a:latin typeface="Tahoma" pitchFamily="34" charset="0"/>
              </a:rPr>
              <a:t>2</a:t>
            </a:r>
          </a:p>
        </p:txBody>
      </p:sp>
      <p:sp>
        <p:nvSpPr>
          <p:cNvPr id="133" name="Line 445"/>
          <p:cNvSpPr>
            <a:spLocks noChangeShapeType="1"/>
          </p:cNvSpPr>
          <p:nvPr/>
        </p:nvSpPr>
        <p:spPr bwMode="auto">
          <a:xfrm flipH="1" flipV="1">
            <a:off x="2895600" y="4495800"/>
            <a:ext cx="685800" cy="12192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34" name="Line 447"/>
          <p:cNvSpPr>
            <a:spLocks noChangeShapeType="1"/>
          </p:cNvSpPr>
          <p:nvPr/>
        </p:nvSpPr>
        <p:spPr bwMode="auto">
          <a:xfrm flipH="1" flipV="1">
            <a:off x="6629400" y="4495800"/>
            <a:ext cx="685800" cy="12192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35" name="Line 448"/>
          <p:cNvSpPr>
            <a:spLocks noChangeShapeType="1"/>
          </p:cNvSpPr>
          <p:nvPr/>
        </p:nvSpPr>
        <p:spPr bwMode="auto">
          <a:xfrm flipV="1">
            <a:off x="3886200" y="4495800"/>
            <a:ext cx="685800" cy="12192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36" name="Line 449"/>
          <p:cNvSpPr>
            <a:spLocks noChangeShapeType="1"/>
          </p:cNvSpPr>
          <p:nvPr/>
        </p:nvSpPr>
        <p:spPr bwMode="auto">
          <a:xfrm flipV="1">
            <a:off x="7620000" y="4495800"/>
            <a:ext cx="685800" cy="1219200"/>
          </a:xfrm>
          <a:prstGeom prst="line">
            <a:avLst/>
          </a:prstGeom>
          <a:noFill/>
          <a:ln w="2857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37" name="文字方塊 136"/>
          <p:cNvSpPr txBox="1"/>
          <p:nvPr/>
        </p:nvSpPr>
        <p:spPr>
          <a:xfrm>
            <a:off x="4908049" y="6388945"/>
            <a:ext cx="1712328" cy="369332"/>
          </a:xfrm>
          <a:prstGeom prst="rect">
            <a:avLst/>
          </a:prstGeom>
          <a:noFill/>
        </p:spPr>
        <p:txBody>
          <a:bodyPr wrap="none" rtlCol="0">
            <a:spAutoFit/>
          </a:bodyPr>
          <a:lstStyle/>
          <a:p>
            <a:r>
              <a:rPr lang="en-US" altLang="zh-TW" dirty="0" smtClean="0"/>
              <a:t>(Lin &amp; Lin, 2001)</a:t>
            </a:r>
            <a:endParaRPr lang="zh-TW" altLang="en-US" dirty="0"/>
          </a:p>
        </p:txBody>
      </p:sp>
    </p:spTree>
    <p:extLst>
      <p:ext uri="{BB962C8B-B14F-4D97-AF65-F5344CB8AC3E}">
        <p14:creationId xmlns:p14="http://schemas.microsoft.com/office/powerpoint/2010/main" val="1077285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Knowledge </a:t>
            </a:r>
            <a:r>
              <a:rPr lang="en-US" altLang="zh-TW" dirty="0">
                <a:latin typeface="Times New Roman" panose="02020603050405020304" pitchFamily="18" charset="0"/>
                <a:cs typeface="Times New Roman" panose="02020603050405020304" pitchFamily="18" charset="0"/>
              </a:rPr>
              <a:t>Hub Structure</a:t>
            </a:r>
            <a:endParaRPr lang="zh-TW" altLang="en-US" dirty="0">
              <a:latin typeface="Times New Roman" panose="02020603050405020304" pitchFamily="18" charset="0"/>
              <a:cs typeface="Times New Roman" panose="02020603050405020304" pitchFamily="18" charset="0"/>
            </a:endParaRPr>
          </a:p>
        </p:txBody>
      </p:sp>
      <p:grpSp>
        <p:nvGrpSpPr>
          <p:cNvPr id="4" name="群組 3"/>
          <p:cNvGrpSpPr/>
          <p:nvPr/>
        </p:nvGrpSpPr>
        <p:grpSpPr>
          <a:xfrm>
            <a:off x="2374942" y="1644824"/>
            <a:ext cx="4320480" cy="2592288"/>
            <a:chOff x="2051720" y="1628800"/>
            <a:chExt cx="4320480" cy="2592288"/>
          </a:xfrm>
        </p:grpSpPr>
        <p:sp>
          <p:nvSpPr>
            <p:cNvPr id="5" name="橢圓 4"/>
            <p:cNvSpPr/>
            <p:nvPr/>
          </p:nvSpPr>
          <p:spPr>
            <a:xfrm>
              <a:off x="2051720" y="1628800"/>
              <a:ext cx="4320480" cy="2592288"/>
            </a:xfrm>
            <a:prstGeom prst="ellipse">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6" name="橢圓 5"/>
            <p:cNvSpPr/>
            <p:nvPr/>
          </p:nvSpPr>
          <p:spPr>
            <a:xfrm>
              <a:off x="2699792" y="234888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7" name="橢圓 6"/>
            <p:cNvSpPr/>
            <p:nvPr/>
          </p:nvSpPr>
          <p:spPr>
            <a:xfrm>
              <a:off x="4503846" y="2085392"/>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8" name="橢圓 7"/>
            <p:cNvSpPr/>
            <p:nvPr/>
          </p:nvSpPr>
          <p:spPr>
            <a:xfrm>
              <a:off x="5245630" y="2517440"/>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9" name="橢圓 8"/>
            <p:cNvSpPr/>
            <p:nvPr/>
          </p:nvSpPr>
          <p:spPr>
            <a:xfrm>
              <a:off x="3566221" y="2031841"/>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0" name="橢圓 9"/>
            <p:cNvSpPr/>
            <p:nvPr/>
          </p:nvSpPr>
          <p:spPr>
            <a:xfrm>
              <a:off x="3414599" y="2890663"/>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1" name="橢圓 10"/>
            <p:cNvSpPr/>
            <p:nvPr/>
          </p:nvSpPr>
          <p:spPr>
            <a:xfrm>
              <a:off x="4468552" y="2949488"/>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sp>
          <p:nvSpPr>
            <p:cNvPr id="12" name="橢圓 11"/>
            <p:cNvSpPr/>
            <p:nvPr/>
          </p:nvSpPr>
          <p:spPr>
            <a:xfrm>
              <a:off x="3942589" y="3512909"/>
              <a:ext cx="529614"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R</a:t>
              </a:r>
              <a:endParaRPr lang="zh-TW" altLang="en-US" dirty="0"/>
            </a:p>
          </p:txBody>
        </p:sp>
        <p:cxnSp>
          <p:nvCxnSpPr>
            <p:cNvPr id="13" name="直線接點 12"/>
            <p:cNvCxnSpPr>
              <a:stCxn id="6" idx="6"/>
              <a:endCxn id="9" idx="3"/>
            </p:cNvCxnSpPr>
            <p:nvPr/>
          </p:nvCxnSpPr>
          <p:spPr>
            <a:xfrm flipV="1">
              <a:off x="3229406" y="2400617"/>
              <a:ext cx="414375" cy="16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p:cNvCxnSpPr>
              <a:stCxn id="6" idx="4"/>
              <a:endCxn id="10" idx="1"/>
            </p:cNvCxnSpPr>
            <p:nvPr/>
          </p:nvCxnSpPr>
          <p:spPr>
            <a:xfrm>
              <a:off x="2964599" y="2780928"/>
              <a:ext cx="527560" cy="173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7" idx="2"/>
            </p:cNvCxnSpPr>
            <p:nvPr/>
          </p:nvCxnSpPr>
          <p:spPr>
            <a:xfrm>
              <a:off x="4095835" y="2247865"/>
              <a:ext cx="408011" cy="53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7" idx="4"/>
              <a:endCxn id="11" idx="0"/>
            </p:cNvCxnSpPr>
            <p:nvPr/>
          </p:nvCxnSpPr>
          <p:spPr>
            <a:xfrm flipH="1">
              <a:off x="4733359" y="2517440"/>
              <a:ext cx="3529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9" idx="4"/>
              <a:endCxn id="10" idx="0"/>
            </p:cNvCxnSpPr>
            <p:nvPr/>
          </p:nvCxnSpPr>
          <p:spPr>
            <a:xfrm flipH="1">
              <a:off x="3679406" y="2463889"/>
              <a:ext cx="151622" cy="426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a:stCxn id="10" idx="6"/>
              <a:endCxn id="11" idx="2"/>
            </p:cNvCxnSpPr>
            <p:nvPr/>
          </p:nvCxnSpPr>
          <p:spPr>
            <a:xfrm>
              <a:off x="3944213" y="3106687"/>
              <a:ext cx="524339" cy="58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a:stCxn id="8" idx="1"/>
              <a:endCxn id="7" idx="5"/>
            </p:cNvCxnSpPr>
            <p:nvPr/>
          </p:nvCxnSpPr>
          <p:spPr>
            <a:xfrm flipH="1" flipV="1">
              <a:off x="4955900" y="2454168"/>
              <a:ext cx="367290"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a:stCxn id="8" idx="3"/>
              <a:endCxn id="11" idx="7"/>
            </p:cNvCxnSpPr>
            <p:nvPr/>
          </p:nvCxnSpPr>
          <p:spPr>
            <a:xfrm flipH="1">
              <a:off x="4920606" y="2886216"/>
              <a:ext cx="402584" cy="12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a:stCxn id="10" idx="5"/>
              <a:endCxn id="12" idx="1"/>
            </p:cNvCxnSpPr>
            <p:nvPr/>
          </p:nvCxnSpPr>
          <p:spPr>
            <a:xfrm>
              <a:off x="3866653" y="3259439"/>
              <a:ext cx="153496" cy="316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接點 21"/>
            <p:cNvCxnSpPr>
              <a:stCxn id="11" idx="3"/>
              <a:endCxn id="12" idx="7"/>
            </p:cNvCxnSpPr>
            <p:nvPr/>
          </p:nvCxnSpPr>
          <p:spPr>
            <a:xfrm flipH="1">
              <a:off x="4394643" y="3318264"/>
              <a:ext cx="151469" cy="257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接點 22"/>
            <p:cNvCxnSpPr>
              <a:stCxn id="9" idx="5"/>
              <a:endCxn id="11" idx="1"/>
            </p:cNvCxnSpPr>
            <p:nvPr/>
          </p:nvCxnSpPr>
          <p:spPr>
            <a:xfrm>
              <a:off x="4018275" y="2400617"/>
              <a:ext cx="527837" cy="612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接點 23"/>
            <p:cNvCxnSpPr>
              <a:stCxn id="7" idx="3"/>
              <a:endCxn id="10" idx="7"/>
            </p:cNvCxnSpPr>
            <p:nvPr/>
          </p:nvCxnSpPr>
          <p:spPr>
            <a:xfrm flipH="1">
              <a:off x="3866653" y="2454168"/>
              <a:ext cx="714753" cy="49976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手繪多邊形 24"/>
          <p:cNvSpPr/>
          <p:nvPr/>
        </p:nvSpPr>
        <p:spPr>
          <a:xfrm>
            <a:off x="2877047" y="1774314"/>
            <a:ext cx="1840818" cy="1754619"/>
          </a:xfrm>
          <a:custGeom>
            <a:avLst/>
            <a:gdLst>
              <a:gd name="connsiteX0" fmla="*/ 197543 w 1840818"/>
              <a:gd name="connsiteY0" fmla="*/ 372182 h 1754619"/>
              <a:gd name="connsiteX1" fmla="*/ 1419853 w 1840818"/>
              <a:gd name="connsiteY1" fmla="*/ 8288 h 1754619"/>
              <a:gd name="connsiteX2" fmla="*/ 1839731 w 1840818"/>
              <a:gd name="connsiteY2" fmla="*/ 717415 h 1754619"/>
              <a:gd name="connsiteX3" fmla="*/ 1522490 w 1840818"/>
              <a:gd name="connsiteY3" fmla="*/ 1529178 h 1754619"/>
              <a:gd name="connsiteX4" fmla="*/ 962653 w 1840818"/>
              <a:gd name="connsiteY4" fmla="*/ 1753113 h 1754619"/>
              <a:gd name="connsiteX5" fmla="*/ 309510 w 1840818"/>
              <a:gd name="connsiteY5" fmla="*/ 1454533 h 1754619"/>
              <a:gd name="connsiteX6" fmla="*/ 10931 w 1840818"/>
              <a:gd name="connsiteY6" fmla="*/ 1006664 h 1754619"/>
              <a:gd name="connsiteX7" fmla="*/ 197543 w 1840818"/>
              <a:gd name="connsiteY7" fmla="*/ 372182 h 175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0818" h="1754619">
                <a:moveTo>
                  <a:pt x="197543" y="372182"/>
                </a:moveTo>
                <a:cubicBezTo>
                  <a:pt x="432363" y="205786"/>
                  <a:pt x="1146155" y="-49251"/>
                  <a:pt x="1419853" y="8288"/>
                </a:cubicBezTo>
                <a:cubicBezTo>
                  <a:pt x="1693551" y="65827"/>
                  <a:pt x="1822625" y="463933"/>
                  <a:pt x="1839731" y="717415"/>
                </a:cubicBezTo>
                <a:cubicBezTo>
                  <a:pt x="1856837" y="970897"/>
                  <a:pt x="1668670" y="1356562"/>
                  <a:pt x="1522490" y="1529178"/>
                </a:cubicBezTo>
                <a:cubicBezTo>
                  <a:pt x="1376310" y="1701794"/>
                  <a:pt x="1164816" y="1765554"/>
                  <a:pt x="962653" y="1753113"/>
                </a:cubicBezTo>
                <a:cubicBezTo>
                  <a:pt x="760490" y="1740672"/>
                  <a:pt x="468130" y="1578941"/>
                  <a:pt x="309510" y="1454533"/>
                </a:cubicBezTo>
                <a:cubicBezTo>
                  <a:pt x="150890" y="1330125"/>
                  <a:pt x="26482" y="1188611"/>
                  <a:pt x="10931" y="1006664"/>
                </a:cubicBezTo>
                <a:cubicBezTo>
                  <a:pt x="-4620" y="824717"/>
                  <a:pt x="-37277" y="538578"/>
                  <a:pt x="197543" y="372182"/>
                </a:cubicBezTo>
                <a:close/>
              </a:path>
            </a:pathLst>
          </a:custGeom>
          <a:noFill/>
          <a:ln>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6" name="矩形 25"/>
          <p:cNvSpPr/>
          <p:nvPr/>
        </p:nvSpPr>
        <p:spPr>
          <a:xfrm>
            <a:off x="3552628" y="4005064"/>
            <a:ext cx="2093784" cy="86409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TW" dirty="0" smtClean="0"/>
              <a:t>Tsing Hua Knowledge Hub</a:t>
            </a:r>
            <a:endParaRPr lang="en-US" altLang="zh-TW" dirty="0"/>
          </a:p>
        </p:txBody>
      </p:sp>
      <p:sp>
        <p:nvSpPr>
          <p:cNvPr id="27" name="手繪多邊形 26"/>
          <p:cNvSpPr/>
          <p:nvPr/>
        </p:nvSpPr>
        <p:spPr>
          <a:xfrm>
            <a:off x="4687016" y="1874500"/>
            <a:ext cx="1750510" cy="1308400"/>
          </a:xfrm>
          <a:custGeom>
            <a:avLst/>
            <a:gdLst>
              <a:gd name="connsiteX0" fmla="*/ 80927 w 1750510"/>
              <a:gd name="connsiteY0" fmla="*/ 19614 h 1308400"/>
              <a:gd name="connsiteX1" fmla="*/ 939343 w 1750510"/>
              <a:gd name="connsiteY1" fmla="*/ 150243 h 1308400"/>
              <a:gd name="connsiteX2" fmla="*/ 1723115 w 1750510"/>
              <a:gd name="connsiteY2" fmla="*/ 747402 h 1308400"/>
              <a:gd name="connsiteX3" fmla="*/ 1508511 w 1750510"/>
              <a:gd name="connsiteY3" fmla="*/ 1195271 h 1308400"/>
              <a:gd name="connsiteX4" fmla="*/ 892690 w 1750510"/>
              <a:gd name="connsiteY4" fmla="*/ 1288578 h 1308400"/>
              <a:gd name="connsiteX5" fmla="*/ 248878 w 1750510"/>
              <a:gd name="connsiteY5" fmla="*/ 887361 h 1308400"/>
              <a:gd name="connsiteX6" fmla="*/ 52935 w 1750510"/>
              <a:gd name="connsiteY6" fmla="*/ 476814 h 1308400"/>
              <a:gd name="connsiteX7" fmla="*/ 80927 w 1750510"/>
              <a:gd name="connsiteY7" fmla="*/ 19614 h 1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0510" h="1308400">
                <a:moveTo>
                  <a:pt x="80927" y="19614"/>
                </a:moveTo>
                <a:cubicBezTo>
                  <a:pt x="228662" y="-34814"/>
                  <a:pt x="665645" y="28945"/>
                  <a:pt x="939343" y="150243"/>
                </a:cubicBezTo>
                <a:cubicBezTo>
                  <a:pt x="1213041" y="271541"/>
                  <a:pt x="1628254" y="573231"/>
                  <a:pt x="1723115" y="747402"/>
                </a:cubicBezTo>
                <a:cubicBezTo>
                  <a:pt x="1817976" y="921573"/>
                  <a:pt x="1646915" y="1105075"/>
                  <a:pt x="1508511" y="1195271"/>
                </a:cubicBezTo>
                <a:cubicBezTo>
                  <a:pt x="1370107" y="1285467"/>
                  <a:pt x="1102629" y="1339896"/>
                  <a:pt x="892690" y="1288578"/>
                </a:cubicBezTo>
                <a:cubicBezTo>
                  <a:pt x="682751" y="1237260"/>
                  <a:pt x="388837" y="1022655"/>
                  <a:pt x="248878" y="887361"/>
                </a:cubicBezTo>
                <a:cubicBezTo>
                  <a:pt x="108919" y="752067"/>
                  <a:pt x="77817" y="624549"/>
                  <a:pt x="52935" y="476814"/>
                </a:cubicBezTo>
                <a:cubicBezTo>
                  <a:pt x="28053" y="329079"/>
                  <a:pt x="-66808" y="74042"/>
                  <a:pt x="80927" y="19614"/>
                </a:cubicBezTo>
                <a:close/>
              </a:path>
            </a:pathLst>
          </a:custGeom>
          <a:noFill/>
          <a:ln>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8" name="手繪多邊形 27"/>
          <p:cNvSpPr/>
          <p:nvPr/>
        </p:nvSpPr>
        <p:spPr>
          <a:xfrm>
            <a:off x="4093800" y="2817845"/>
            <a:ext cx="1391049" cy="1308221"/>
          </a:xfrm>
          <a:custGeom>
            <a:avLst/>
            <a:gdLst>
              <a:gd name="connsiteX0" fmla="*/ 702135 w 1391049"/>
              <a:gd name="connsiteY0" fmla="*/ 9331 h 1308221"/>
              <a:gd name="connsiteX1" fmla="*/ 1383269 w 1391049"/>
              <a:gd name="connsiteY1" fmla="*/ 298579 h 1308221"/>
              <a:gd name="connsiteX2" fmla="*/ 1038037 w 1391049"/>
              <a:gd name="connsiteY2" fmla="*/ 1007706 h 1308221"/>
              <a:gd name="connsiteX3" fmla="*/ 534184 w 1391049"/>
              <a:gd name="connsiteY3" fmla="*/ 1296955 h 1308221"/>
              <a:gd name="connsiteX4" fmla="*/ 58322 w 1391049"/>
              <a:gd name="connsiteY4" fmla="*/ 1212979 h 1308221"/>
              <a:gd name="connsiteX5" fmla="*/ 39661 w 1391049"/>
              <a:gd name="connsiteY5" fmla="*/ 877077 h 1308221"/>
              <a:gd name="connsiteX6" fmla="*/ 347571 w 1391049"/>
              <a:gd name="connsiteY6" fmla="*/ 597159 h 1308221"/>
              <a:gd name="connsiteX7" fmla="*/ 758118 w 1391049"/>
              <a:gd name="connsiteY7" fmla="*/ 0 h 13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1049" h="1308221">
                <a:moveTo>
                  <a:pt x="702135" y="9331"/>
                </a:moveTo>
                <a:cubicBezTo>
                  <a:pt x="1014710" y="70757"/>
                  <a:pt x="1327285" y="132183"/>
                  <a:pt x="1383269" y="298579"/>
                </a:cubicBezTo>
                <a:cubicBezTo>
                  <a:pt x="1439253" y="464975"/>
                  <a:pt x="1179551" y="841310"/>
                  <a:pt x="1038037" y="1007706"/>
                </a:cubicBezTo>
                <a:cubicBezTo>
                  <a:pt x="896523" y="1174102"/>
                  <a:pt x="697470" y="1262743"/>
                  <a:pt x="534184" y="1296955"/>
                </a:cubicBezTo>
                <a:cubicBezTo>
                  <a:pt x="370898" y="1331167"/>
                  <a:pt x="140742" y="1282959"/>
                  <a:pt x="58322" y="1212979"/>
                </a:cubicBezTo>
                <a:cubicBezTo>
                  <a:pt x="-24098" y="1142999"/>
                  <a:pt x="-8547" y="979714"/>
                  <a:pt x="39661" y="877077"/>
                </a:cubicBezTo>
                <a:cubicBezTo>
                  <a:pt x="87869" y="774440"/>
                  <a:pt x="227828" y="743339"/>
                  <a:pt x="347571" y="597159"/>
                </a:cubicBezTo>
                <a:cubicBezTo>
                  <a:pt x="467314" y="450979"/>
                  <a:pt x="612716" y="225489"/>
                  <a:pt x="758118" y="0"/>
                </a:cubicBezTo>
              </a:path>
            </a:pathLst>
          </a:cu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3131840" y="2749488"/>
            <a:ext cx="288032" cy="1339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0" name="矩形 29"/>
          <p:cNvSpPr/>
          <p:nvPr/>
        </p:nvSpPr>
        <p:spPr>
          <a:xfrm>
            <a:off x="3097492" y="3181536"/>
            <a:ext cx="288032" cy="1339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1" name="圓柱 30"/>
          <p:cNvSpPr/>
          <p:nvPr/>
        </p:nvSpPr>
        <p:spPr>
          <a:xfrm>
            <a:off x="5977674" y="3993557"/>
            <a:ext cx="1402638" cy="88711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Institutional  repository</a:t>
            </a:r>
            <a:endParaRPr lang="zh-TW" altLang="en-US" dirty="0"/>
          </a:p>
        </p:txBody>
      </p:sp>
      <p:cxnSp>
        <p:nvCxnSpPr>
          <p:cNvPr id="32" name="直線接點 31"/>
          <p:cNvCxnSpPr>
            <a:stCxn id="26" idx="3"/>
            <a:endCxn id="31" idx="2"/>
          </p:cNvCxnSpPr>
          <p:nvPr/>
        </p:nvCxnSpPr>
        <p:spPr>
          <a:xfrm>
            <a:off x="5646412" y="4437112"/>
            <a:ext cx="33126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endCxn id="31" idx="1"/>
          </p:cNvCxnSpPr>
          <p:nvPr/>
        </p:nvCxnSpPr>
        <p:spPr>
          <a:xfrm>
            <a:off x="5977674" y="3248519"/>
            <a:ext cx="701319" cy="74503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endCxn id="31" idx="1"/>
          </p:cNvCxnSpPr>
          <p:nvPr/>
        </p:nvCxnSpPr>
        <p:spPr>
          <a:xfrm>
            <a:off x="5387844" y="3744957"/>
            <a:ext cx="1291149" cy="24860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3419872" y="3275463"/>
            <a:ext cx="2557803" cy="850603"/>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866218" y="3275463"/>
            <a:ext cx="288032" cy="1339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7" name="矩形 36"/>
          <p:cNvSpPr/>
          <p:nvPr/>
        </p:nvSpPr>
        <p:spPr>
          <a:xfrm>
            <a:off x="4966848" y="2508494"/>
            <a:ext cx="288032" cy="1339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8" name="矩形 37"/>
          <p:cNvSpPr/>
          <p:nvPr/>
        </p:nvSpPr>
        <p:spPr>
          <a:xfrm>
            <a:off x="4930212" y="3366850"/>
            <a:ext cx="288032" cy="1339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9" name="矩形 38"/>
          <p:cNvSpPr/>
          <p:nvPr/>
        </p:nvSpPr>
        <p:spPr>
          <a:xfrm>
            <a:off x="5689643" y="2903849"/>
            <a:ext cx="288032" cy="1339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0" name="矩形 39"/>
          <p:cNvSpPr/>
          <p:nvPr/>
        </p:nvSpPr>
        <p:spPr>
          <a:xfrm>
            <a:off x="3979403" y="2441510"/>
            <a:ext cx="288032" cy="1339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1" name="矩形 40"/>
          <p:cNvSpPr/>
          <p:nvPr/>
        </p:nvSpPr>
        <p:spPr>
          <a:xfrm>
            <a:off x="5103461" y="3603541"/>
            <a:ext cx="288032" cy="1339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42" name="矩形 41"/>
          <p:cNvSpPr/>
          <p:nvPr/>
        </p:nvSpPr>
        <p:spPr>
          <a:xfrm>
            <a:off x="5810434" y="3145928"/>
            <a:ext cx="288032" cy="1339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43" name="圓柱 42"/>
          <p:cNvSpPr/>
          <p:nvPr/>
        </p:nvSpPr>
        <p:spPr>
          <a:xfrm>
            <a:off x="1619672" y="5229200"/>
            <a:ext cx="1656184" cy="1008112"/>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Journals</a:t>
            </a:r>
            <a:endParaRPr lang="zh-TW" altLang="en-US" dirty="0"/>
          </a:p>
        </p:txBody>
      </p:sp>
      <p:sp>
        <p:nvSpPr>
          <p:cNvPr id="44" name="圓柱 43"/>
          <p:cNvSpPr/>
          <p:nvPr/>
        </p:nvSpPr>
        <p:spPr>
          <a:xfrm>
            <a:off x="3719159" y="5229200"/>
            <a:ext cx="1656184" cy="1008112"/>
          </a:xfrm>
          <a:prstGeom prst="ca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t>databases</a:t>
            </a:r>
            <a:endParaRPr lang="zh-TW" altLang="en-US" dirty="0"/>
          </a:p>
        </p:txBody>
      </p:sp>
      <p:sp>
        <p:nvSpPr>
          <p:cNvPr id="45" name="圓柱 44"/>
          <p:cNvSpPr/>
          <p:nvPr/>
        </p:nvSpPr>
        <p:spPr>
          <a:xfrm>
            <a:off x="5977675" y="5229200"/>
            <a:ext cx="1656184" cy="1008112"/>
          </a:xfrm>
          <a:prstGeom prst="ca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dirty="0" smtClean="0"/>
              <a:t>others</a:t>
            </a:r>
            <a:endParaRPr lang="zh-TW" altLang="en-US" dirty="0"/>
          </a:p>
        </p:txBody>
      </p:sp>
      <p:cxnSp>
        <p:nvCxnSpPr>
          <p:cNvPr id="46" name="直線單箭頭接點 45"/>
          <p:cNvCxnSpPr>
            <a:stCxn id="43" idx="1"/>
            <a:endCxn id="26" idx="2"/>
          </p:cNvCxnSpPr>
          <p:nvPr/>
        </p:nvCxnSpPr>
        <p:spPr>
          <a:xfrm flipV="1">
            <a:off x="2447764" y="4869160"/>
            <a:ext cx="21517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44" idx="1"/>
            <a:endCxn id="26" idx="2"/>
          </p:cNvCxnSpPr>
          <p:nvPr/>
        </p:nvCxnSpPr>
        <p:spPr>
          <a:xfrm flipV="1">
            <a:off x="4547251" y="4869160"/>
            <a:ext cx="52269"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45" idx="1"/>
            <a:endCxn id="26" idx="2"/>
          </p:cNvCxnSpPr>
          <p:nvPr/>
        </p:nvCxnSpPr>
        <p:spPr>
          <a:xfrm flipH="1" flipV="1">
            <a:off x="4599520" y="4869160"/>
            <a:ext cx="2206247"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467544" y="3992099"/>
            <a:ext cx="288032" cy="1339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0" name="矩形 49"/>
          <p:cNvSpPr/>
          <p:nvPr/>
        </p:nvSpPr>
        <p:spPr>
          <a:xfrm>
            <a:off x="467544" y="3577953"/>
            <a:ext cx="288032" cy="1339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1" name="文字方塊 50"/>
          <p:cNvSpPr txBox="1"/>
          <p:nvPr/>
        </p:nvSpPr>
        <p:spPr>
          <a:xfrm>
            <a:off x="683568" y="3467911"/>
            <a:ext cx="2039726" cy="369332"/>
          </a:xfrm>
          <a:prstGeom prst="rect">
            <a:avLst/>
          </a:prstGeom>
          <a:noFill/>
        </p:spPr>
        <p:txBody>
          <a:bodyPr wrap="none" rtlCol="0">
            <a:spAutoFit/>
          </a:bodyPr>
          <a:lstStyle/>
          <a:p>
            <a:r>
              <a:rPr lang="en-US" altLang="zh-TW" dirty="0" smtClean="0"/>
              <a:t>Individual KN portal</a:t>
            </a:r>
            <a:endParaRPr lang="zh-TW" altLang="en-US" dirty="0"/>
          </a:p>
        </p:txBody>
      </p:sp>
      <p:sp>
        <p:nvSpPr>
          <p:cNvPr id="52" name="文字方塊 51"/>
          <p:cNvSpPr txBox="1"/>
          <p:nvPr/>
        </p:nvSpPr>
        <p:spPr>
          <a:xfrm>
            <a:off x="683568" y="3874416"/>
            <a:ext cx="2425921" cy="369332"/>
          </a:xfrm>
          <a:prstGeom prst="rect">
            <a:avLst/>
          </a:prstGeom>
          <a:noFill/>
        </p:spPr>
        <p:txBody>
          <a:bodyPr wrap="none" rtlCol="0">
            <a:spAutoFit/>
          </a:bodyPr>
          <a:lstStyle/>
          <a:p>
            <a:r>
              <a:rPr lang="en-US" altLang="zh-TW" dirty="0" smtClean="0"/>
              <a:t>Departmental KN portal</a:t>
            </a:r>
            <a:endParaRPr lang="zh-TW" altLang="en-US" dirty="0"/>
          </a:p>
        </p:txBody>
      </p:sp>
    </p:spTree>
    <p:extLst>
      <p:ext uri="{BB962C8B-B14F-4D97-AF65-F5344CB8AC3E}">
        <p14:creationId xmlns:p14="http://schemas.microsoft.com/office/powerpoint/2010/main" val="2832075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smtClean="0">
                <a:latin typeface="標楷體" panose="03000509000000000000" pitchFamily="65" charset="-120"/>
                <a:ea typeface="標楷體" panose="03000509000000000000" pitchFamily="65" charset="-120"/>
              </a:rPr>
              <a:t>任務</a:t>
            </a:r>
            <a:endParaRPr lang="zh-TW" altLang="en-US" sz="6600" dirty="0">
              <a:latin typeface="標楷體" panose="03000509000000000000" pitchFamily="65" charset="-120"/>
              <a:ea typeface="標楷體" panose="03000509000000000000" pitchFamily="65" charset="-120"/>
            </a:endParaRPr>
          </a:p>
        </p:txBody>
      </p:sp>
      <p:sp>
        <p:nvSpPr>
          <p:cNvPr id="4" name="Rectangle 2"/>
          <p:cNvSpPr txBox="1">
            <a:spLocks noChangeArrowheads="1"/>
          </p:cNvSpPr>
          <p:nvPr/>
        </p:nvSpPr>
        <p:spPr bwMode="white">
          <a:xfrm>
            <a:off x="4508392" y="2744075"/>
            <a:ext cx="739930" cy="43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32500" lnSpcReduction="20000"/>
          </a:bodyP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a:lstStyle>
          <a:p>
            <a:pPr algn="ctr"/>
            <a:r>
              <a:rPr lang="zh-TW" altLang="en-US" sz="4000" kern="0" dirty="0" smtClean="0">
                <a:latin typeface="標楷體" panose="03000509000000000000" pitchFamily="65" charset="-120"/>
                <a:ea typeface="標楷體" panose="03000509000000000000" pitchFamily="65" charset="-120"/>
              </a:rPr>
              <a:t>分項任務</a:t>
            </a:r>
            <a:endParaRPr lang="en-US" altLang="zh-TW" sz="2400" kern="0" dirty="0">
              <a:latin typeface="標楷體" panose="03000509000000000000" pitchFamily="65" charset="-120"/>
              <a:ea typeface="標楷體" panose="03000509000000000000" pitchFamily="65" charset="-120"/>
            </a:endParaRPr>
          </a:p>
        </p:txBody>
      </p:sp>
      <p:sp>
        <p:nvSpPr>
          <p:cNvPr id="5" name="Line 4"/>
          <p:cNvSpPr>
            <a:spLocks noChangeShapeType="1"/>
          </p:cNvSpPr>
          <p:nvPr/>
        </p:nvSpPr>
        <p:spPr bwMode="gray">
          <a:xfrm flipH="1">
            <a:off x="107504" y="4853559"/>
            <a:ext cx="243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6" name="Line 5"/>
          <p:cNvSpPr>
            <a:spLocks noChangeShapeType="1"/>
          </p:cNvSpPr>
          <p:nvPr/>
        </p:nvSpPr>
        <p:spPr bwMode="gray">
          <a:xfrm flipH="1">
            <a:off x="119536" y="3992518"/>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7" name="Line 6"/>
          <p:cNvSpPr>
            <a:spLocks noChangeShapeType="1"/>
          </p:cNvSpPr>
          <p:nvPr/>
        </p:nvSpPr>
        <p:spPr bwMode="gray">
          <a:xfrm flipH="1">
            <a:off x="107504" y="3122613"/>
            <a:ext cx="416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8" name="Line 7"/>
          <p:cNvSpPr>
            <a:spLocks noChangeShapeType="1"/>
          </p:cNvSpPr>
          <p:nvPr/>
        </p:nvSpPr>
        <p:spPr bwMode="gray">
          <a:xfrm flipH="1" flipV="1">
            <a:off x="107504" y="1987253"/>
            <a:ext cx="5033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9" name="Line 8"/>
          <p:cNvSpPr>
            <a:spLocks noChangeShapeType="1"/>
          </p:cNvSpPr>
          <p:nvPr/>
        </p:nvSpPr>
        <p:spPr bwMode="gray">
          <a:xfrm>
            <a:off x="259904" y="1844824"/>
            <a:ext cx="0" cy="115917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10" name="Line 9"/>
          <p:cNvSpPr>
            <a:spLocks noChangeShapeType="1"/>
          </p:cNvSpPr>
          <p:nvPr/>
        </p:nvSpPr>
        <p:spPr bwMode="gray">
          <a:xfrm>
            <a:off x="259904" y="3003997"/>
            <a:ext cx="0" cy="8175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11" name="Line 10"/>
          <p:cNvSpPr>
            <a:spLocks noChangeShapeType="1"/>
          </p:cNvSpPr>
          <p:nvPr/>
        </p:nvSpPr>
        <p:spPr bwMode="gray">
          <a:xfrm>
            <a:off x="259904" y="3893567"/>
            <a:ext cx="0" cy="8159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12" name="Line 11"/>
          <p:cNvSpPr>
            <a:spLocks noChangeShapeType="1"/>
          </p:cNvSpPr>
          <p:nvPr/>
        </p:nvSpPr>
        <p:spPr bwMode="gray">
          <a:xfrm>
            <a:off x="259904" y="4711130"/>
            <a:ext cx="0" cy="109492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13" name="Text Box 12"/>
          <p:cNvSpPr txBox="1">
            <a:spLocks noChangeArrowheads="1"/>
          </p:cNvSpPr>
          <p:nvPr/>
        </p:nvSpPr>
        <p:spPr bwMode="gray">
          <a:xfrm>
            <a:off x="266953" y="2093947"/>
            <a:ext cx="58326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Ø"/>
            </a:pPr>
            <a:r>
              <a:rPr lang="zh-TW" altLang="en-US" sz="1600" dirty="0" smtClean="0">
                <a:latin typeface="標楷體" panose="03000509000000000000" pitchFamily="65" charset="-120"/>
                <a:ea typeface="標楷體" panose="03000509000000000000" pitchFamily="65" charset="-120"/>
              </a:rPr>
              <a:t>輔助並提升校友</a:t>
            </a:r>
            <a:r>
              <a:rPr lang="zh-TW" altLang="en-US" sz="1600" dirty="0">
                <a:latin typeface="標楷體" panose="03000509000000000000" pitchFamily="65" charset="-120"/>
                <a:ea typeface="標楷體" panose="03000509000000000000" pitchFamily="65" charset="-120"/>
              </a:rPr>
              <a:t>使用清華研究及教學等</a:t>
            </a:r>
            <a:r>
              <a:rPr lang="zh-TW" altLang="en-US" sz="1600" dirty="0" smtClean="0">
                <a:latin typeface="標楷體" panose="03000509000000000000" pitchFamily="65" charset="-120"/>
                <a:ea typeface="標楷體" panose="03000509000000000000" pitchFamily="65" charset="-120"/>
              </a:rPr>
              <a:t>資源及業界的</a:t>
            </a:r>
            <a:r>
              <a:rPr lang="zh-TW" altLang="en-US" sz="1600" dirty="0">
                <a:latin typeface="標楷體" panose="03000509000000000000" pitchFamily="65" charset="-120"/>
                <a:ea typeface="標楷體" panose="03000509000000000000" pitchFamily="65" charset="-120"/>
              </a:rPr>
              <a:t>競爭力。</a:t>
            </a:r>
            <a:endParaRPr lang="en-US" altLang="zh-TW" sz="1600"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sz="1600" dirty="0">
                <a:latin typeface="標楷體" panose="03000509000000000000" pitchFamily="65" charset="-120"/>
                <a:ea typeface="標楷體" panose="03000509000000000000" pitchFamily="65" charset="-120"/>
              </a:rPr>
              <a:t>提供校內跨領域研發</a:t>
            </a:r>
            <a:r>
              <a:rPr lang="zh-TW" altLang="zh-TW" sz="1600" dirty="0">
                <a:latin typeface="標楷體" panose="03000509000000000000" pitchFamily="65" charset="-120"/>
                <a:ea typeface="標楷體" panose="03000509000000000000" pitchFamily="65" charset="-120"/>
              </a:rPr>
              <a:t>團隊</a:t>
            </a:r>
            <a:r>
              <a:rPr lang="zh-TW" altLang="en-US" sz="1600" dirty="0" smtClean="0">
                <a:latin typeface="標楷體" panose="03000509000000000000" pitchFamily="65" charset="-120"/>
                <a:ea typeface="標楷體" panose="03000509000000000000" pitchFamily="65" charset="-120"/>
              </a:rPr>
              <a:t>資訊</a:t>
            </a:r>
            <a:endParaRPr lang="en-US" altLang="zh-TW" sz="1600" dirty="0" smtClean="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sz="1600" dirty="0" smtClean="0">
                <a:latin typeface="標楷體" panose="03000509000000000000" pitchFamily="65" charset="-120"/>
                <a:ea typeface="標楷體" panose="03000509000000000000" pitchFamily="65" charset="-120"/>
              </a:rPr>
              <a:t>協助</a:t>
            </a:r>
            <a:r>
              <a:rPr lang="zh-TW" altLang="en-US" sz="1600" dirty="0">
                <a:latin typeface="標楷體" panose="03000509000000000000" pitchFamily="65" charset="-120"/>
                <a:ea typeface="標楷體" panose="03000509000000000000" pitchFamily="65" charset="-120"/>
              </a:rPr>
              <a:t>產</a:t>
            </a:r>
            <a:r>
              <a:rPr lang="zh-TW" altLang="en-US" sz="1600" dirty="0" smtClean="0">
                <a:latin typeface="標楷體" panose="03000509000000000000" pitchFamily="65" charset="-120"/>
                <a:ea typeface="標楷體" panose="03000509000000000000" pitchFamily="65" charset="-120"/>
              </a:rPr>
              <a:t>學合作，橋</a:t>
            </a:r>
            <a:r>
              <a:rPr lang="zh-TW" altLang="en-US" sz="1600" dirty="0">
                <a:latin typeface="標楷體" panose="03000509000000000000" pitchFamily="65" charset="-120"/>
                <a:ea typeface="標楷體" panose="03000509000000000000" pitchFamily="65" charset="-120"/>
              </a:rPr>
              <a:t>接企業需求</a:t>
            </a:r>
            <a:endParaRPr lang="en-US" altLang="zh-TW" sz="1600" dirty="0">
              <a:latin typeface="標楷體" panose="03000509000000000000" pitchFamily="65" charset="-120"/>
              <a:ea typeface="標楷體" panose="03000509000000000000" pitchFamily="65" charset="-120"/>
            </a:endParaRPr>
          </a:p>
        </p:txBody>
      </p:sp>
      <p:sp>
        <p:nvSpPr>
          <p:cNvPr id="14" name="Text Box 13"/>
          <p:cNvSpPr txBox="1">
            <a:spLocks noChangeArrowheads="1"/>
          </p:cNvSpPr>
          <p:nvPr/>
        </p:nvSpPr>
        <p:spPr bwMode="gray">
          <a:xfrm>
            <a:off x="251520" y="3122613"/>
            <a:ext cx="416652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Wingdings" panose="05000000000000000000" pitchFamily="2" charset="2"/>
              <a:buChar char="Ø"/>
            </a:pPr>
            <a:r>
              <a:rPr lang="zh-TW" altLang="en-US" sz="1600" dirty="0" smtClean="0">
                <a:latin typeface="標楷體" panose="03000509000000000000" pitchFamily="65" charset="-120"/>
                <a:ea typeface="標楷體" panose="03000509000000000000" pitchFamily="65" charset="-120"/>
              </a:rPr>
              <a:t>提供其</a:t>
            </a:r>
            <a:r>
              <a:rPr lang="zh-TW" altLang="en-US" sz="1600" dirty="0">
                <a:latin typeface="標楷體" panose="03000509000000000000" pitchFamily="65" charset="-120"/>
                <a:ea typeface="標楷體" panose="03000509000000000000" pitchFamily="65" charset="-120"/>
              </a:rPr>
              <a:t>相關領域之研發新</a:t>
            </a:r>
            <a:r>
              <a:rPr lang="zh-TW" altLang="en-US" sz="1600" dirty="0" smtClean="0">
                <a:latin typeface="標楷體" panose="03000509000000000000" pitchFamily="65" charset="-120"/>
                <a:ea typeface="標楷體" panose="03000509000000000000" pitchFamily="65" charset="-120"/>
              </a:rPr>
              <a:t>資訊</a:t>
            </a:r>
            <a:endParaRPr lang="en-US" altLang="zh-TW" sz="1600"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sz="1600" dirty="0" smtClean="0">
                <a:latin typeface="標楷體" panose="03000509000000000000" pitchFamily="65" charset="-120"/>
                <a:ea typeface="標楷體" panose="03000509000000000000" pitchFamily="65" charset="-120"/>
              </a:rPr>
              <a:t>提供關於</a:t>
            </a:r>
            <a:r>
              <a:rPr lang="zh-TW" altLang="en-US" sz="1600" dirty="0">
                <a:latin typeface="標楷體" panose="03000509000000000000" pitchFamily="65" charset="-120"/>
                <a:ea typeface="標楷體" panose="03000509000000000000" pitchFamily="65" charset="-120"/>
              </a:rPr>
              <a:t>其相關領域之國內外研究者</a:t>
            </a:r>
            <a:r>
              <a:rPr lang="zh-TW" altLang="en-US" sz="1600" dirty="0" smtClean="0">
                <a:latin typeface="標楷體" panose="03000509000000000000" pitchFamily="65" charset="-120"/>
                <a:ea typeface="標楷體" panose="03000509000000000000" pitchFamily="65" charset="-120"/>
              </a:rPr>
              <a:t>資訊</a:t>
            </a:r>
            <a:endParaRPr lang="en-US" altLang="zh-TW" sz="1600"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sz="1600" dirty="0" smtClean="0">
                <a:latin typeface="標楷體" panose="03000509000000000000" pitchFamily="65" charset="-120"/>
                <a:ea typeface="標楷體" panose="03000509000000000000" pitchFamily="65" charset="-120"/>
              </a:rPr>
              <a:t>提供</a:t>
            </a:r>
            <a:r>
              <a:rPr lang="zh-TW" altLang="en-US" sz="1600" dirty="0">
                <a:latin typeface="標楷體" panose="03000509000000000000" pitchFamily="65" charset="-120"/>
                <a:ea typeface="標楷體" panose="03000509000000000000" pitchFamily="65" charset="-120"/>
              </a:rPr>
              <a:t>研究計畫相關</a:t>
            </a:r>
            <a:r>
              <a:rPr lang="zh-TW" altLang="en-US" sz="1600" dirty="0" smtClean="0">
                <a:latin typeface="標楷體" panose="03000509000000000000" pitchFamily="65" charset="-120"/>
                <a:ea typeface="標楷體" panose="03000509000000000000" pitchFamily="65" charset="-120"/>
              </a:rPr>
              <a:t>資訊</a:t>
            </a:r>
            <a:endParaRPr lang="en-US" altLang="zh-TW" sz="1600" dirty="0">
              <a:latin typeface="標楷體" panose="03000509000000000000" pitchFamily="65" charset="-120"/>
              <a:ea typeface="標楷體" panose="03000509000000000000" pitchFamily="65" charset="-120"/>
            </a:endParaRPr>
          </a:p>
        </p:txBody>
      </p:sp>
      <p:sp>
        <p:nvSpPr>
          <p:cNvPr id="15" name="Text Box 14"/>
          <p:cNvSpPr txBox="1">
            <a:spLocks noChangeArrowheads="1"/>
          </p:cNvSpPr>
          <p:nvPr/>
        </p:nvSpPr>
        <p:spPr bwMode="gray">
          <a:xfrm>
            <a:off x="247024" y="4140369"/>
            <a:ext cx="35509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Wingdings" panose="05000000000000000000" pitchFamily="2" charset="2"/>
              <a:buChar char="Ø"/>
            </a:pPr>
            <a:r>
              <a:rPr lang="zh-TW" altLang="zh-TW" sz="1600" dirty="0" smtClean="0">
                <a:latin typeface="標楷體" panose="03000509000000000000" pitchFamily="65" charset="-120"/>
                <a:ea typeface="標楷體" panose="03000509000000000000" pitchFamily="65" charset="-120"/>
              </a:rPr>
              <a:t>搜尋</a:t>
            </a:r>
            <a:r>
              <a:rPr lang="zh-TW" altLang="en-US" sz="1600" dirty="0">
                <a:latin typeface="標楷體" panose="03000509000000000000" pitchFamily="65" charset="-120"/>
                <a:ea typeface="標楷體" panose="03000509000000000000" pitchFamily="65" charset="-120"/>
              </a:rPr>
              <a:t>潛在</a:t>
            </a:r>
            <a:r>
              <a:rPr lang="zh-TW" altLang="zh-TW" sz="1600" dirty="0" smtClean="0">
                <a:latin typeface="標楷體" panose="03000509000000000000" pitchFamily="65" charset="-120"/>
                <a:ea typeface="標楷體" panose="03000509000000000000" pitchFamily="65" charset="-120"/>
              </a:rPr>
              <a:t>合作</a:t>
            </a:r>
            <a:r>
              <a:rPr lang="zh-TW" altLang="en-US" sz="1600" dirty="0" smtClean="0">
                <a:latin typeface="標楷體" panose="03000509000000000000" pitchFamily="65" charset="-120"/>
                <a:ea typeface="標楷體" panose="03000509000000000000" pitchFamily="65" charset="-120"/>
              </a:rPr>
              <a:t>對象或研究追隨者</a:t>
            </a:r>
            <a:endParaRPr lang="en-US" altLang="zh-TW" sz="1600" dirty="0">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Ø"/>
            </a:pPr>
            <a:r>
              <a:rPr lang="zh-TW" altLang="en-US" sz="1600" dirty="0">
                <a:latin typeface="標楷體" panose="03000509000000000000" pitchFamily="65" charset="-120"/>
                <a:ea typeface="標楷體" panose="03000509000000000000" pitchFamily="65" charset="-120"/>
              </a:rPr>
              <a:t>將研發成果行銷予同領域</a:t>
            </a:r>
            <a:r>
              <a:rPr lang="zh-TW" altLang="en-US" sz="1600" dirty="0" smtClean="0">
                <a:latin typeface="標楷體" panose="03000509000000000000" pitchFamily="65" charset="-120"/>
                <a:ea typeface="標楷體" panose="03000509000000000000" pitchFamily="65" charset="-120"/>
              </a:rPr>
              <a:t>之研究者</a:t>
            </a:r>
            <a:endParaRPr lang="zh-TW" altLang="zh-TW" sz="1600" dirty="0">
              <a:latin typeface="標楷體" panose="03000509000000000000" pitchFamily="65" charset="-120"/>
              <a:ea typeface="標楷體" panose="03000509000000000000" pitchFamily="65" charset="-120"/>
            </a:endParaRPr>
          </a:p>
        </p:txBody>
      </p:sp>
      <p:sp>
        <p:nvSpPr>
          <p:cNvPr id="16" name="Text Box 15"/>
          <p:cNvSpPr txBox="1">
            <a:spLocks noChangeArrowheads="1"/>
          </p:cNvSpPr>
          <p:nvPr/>
        </p:nvSpPr>
        <p:spPr bwMode="gray">
          <a:xfrm>
            <a:off x="266953" y="4830251"/>
            <a:ext cx="36086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buFont typeface="Wingdings" panose="05000000000000000000" pitchFamily="2" charset="2"/>
              <a:buChar char="Ø"/>
            </a:pPr>
            <a:r>
              <a:rPr lang="zh-TW" altLang="en-US" sz="1600" dirty="0">
                <a:latin typeface="標楷體" panose="03000509000000000000" pitchFamily="65" charset="-120"/>
                <a:ea typeface="標楷體" panose="03000509000000000000" pitchFamily="65" charset="-120"/>
              </a:rPr>
              <a:t>整合</a:t>
            </a:r>
            <a:r>
              <a:rPr lang="zh-TW" altLang="zh-TW" sz="1600" dirty="0">
                <a:latin typeface="標楷體" panose="03000509000000000000" pitchFamily="65" charset="-120"/>
                <a:ea typeface="標楷體" panose="03000509000000000000" pitchFamily="65" charset="-120"/>
              </a:rPr>
              <a:t>呈現</a:t>
            </a:r>
            <a:r>
              <a:rPr lang="zh-TW" altLang="en-US" sz="1600" dirty="0" smtClean="0">
                <a:latin typeface="標楷體" panose="03000509000000000000" pitchFamily="65" charset="-120"/>
                <a:ea typeface="標楷體" panose="03000509000000000000" pitchFamily="65" charset="-120"/>
              </a:rPr>
              <a:t>研發</a:t>
            </a:r>
            <a:r>
              <a:rPr lang="zh-TW" altLang="zh-TW" sz="1600" dirty="0" smtClean="0">
                <a:latin typeface="標楷體" panose="03000509000000000000" pitchFamily="65" charset="-120"/>
                <a:ea typeface="標楷體" panose="03000509000000000000" pitchFamily="65" charset="-120"/>
              </a:rPr>
              <a:t>能量</a:t>
            </a:r>
            <a:r>
              <a:rPr lang="zh-TW" altLang="en-US" sz="1600" dirty="0" smtClean="0">
                <a:latin typeface="標楷體" panose="03000509000000000000" pitchFamily="65" charset="-120"/>
                <a:ea typeface="標楷體" panose="03000509000000000000" pitchFamily="65" charset="-120"/>
              </a:rPr>
              <a:t>及成果</a:t>
            </a:r>
            <a:r>
              <a:rPr lang="zh-TW" altLang="zh-TW" sz="1600" dirty="0" smtClean="0">
                <a:latin typeface="標楷體" panose="03000509000000000000" pitchFamily="65" charset="-120"/>
                <a:ea typeface="標楷體" panose="03000509000000000000" pitchFamily="65" charset="-120"/>
              </a:rPr>
              <a:t>之影響性</a:t>
            </a:r>
            <a:endParaRPr lang="en-US" altLang="zh-TW" sz="1600"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pPr>
            <a:r>
              <a:rPr lang="zh-TW" altLang="en-US" sz="1600" dirty="0" smtClean="0">
                <a:latin typeface="標楷體" panose="03000509000000000000" pitchFamily="65" charset="-120"/>
                <a:ea typeface="標楷體" panose="03000509000000000000" pitchFamily="65" charset="-120"/>
              </a:rPr>
              <a:t>建置</a:t>
            </a:r>
            <a:r>
              <a:rPr lang="zh-TW" altLang="en-US" sz="1600" dirty="0">
                <a:latin typeface="標楷體" panose="03000509000000000000" pitchFamily="65" charset="-120"/>
                <a:ea typeface="標楷體" panose="03000509000000000000" pitchFamily="65" charset="-120"/>
              </a:rPr>
              <a:t>清華研發知識</a:t>
            </a:r>
            <a:r>
              <a:rPr lang="zh-TW" altLang="en-US" sz="1600" dirty="0" smtClean="0">
                <a:latin typeface="標楷體" panose="03000509000000000000" pitchFamily="65" charset="-120"/>
                <a:ea typeface="標楷體" panose="03000509000000000000" pitchFamily="65" charset="-120"/>
              </a:rPr>
              <a:t>地圖</a:t>
            </a:r>
            <a:endParaRPr lang="en-US" altLang="zh-TW" sz="1600"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pPr>
            <a:r>
              <a:rPr lang="zh-TW" altLang="en-US" sz="1600" dirty="0" smtClean="0">
                <a:latin typeface="標楷體" panose="03000509000000000000" pitchFamily="65" charset="-120"/>
                <a:ea typeface="標楷體" panose="03000509000000000000" pitchFamily="65" charset="-120"/>
              </a:rPr>
              <a:t>提供研究產出清單與統計數據</a:t>
            </a:r>
            <a:endParaRPr lang="en-US" altLang="zh-TW" sz="1600" dirty="0">
              <a:latin typeface="標楷體" panose="03000509000000000000" pitchFamily="65" charset="-120"/>
              <a:ea typeface="標楷體" panose="03000509000000000000" pitchFamily="65" charset="-120"/>
            </a:endParaRPr>
          </a:p>
        </p:txBody>
      </p:sp>
      <p:grpSp>
        <p:nvGrpSpPr>
          <p:cNvPr id="17" name="Group 16"/>
          <p:cNvGrpSpPr>
            <a:grpSpLocks/>
          </p:cNvGrpSpPr>
          <p:nvPr/>
        </p:nvGrpSpPr>
        <p:grpSpPr bwMode="auto">
          <a:xfrm>
            <a:off x="3419872" y="2206451"/>
            <a:ext cx="5616624" cy="3343276"/>
            <a:chOff x="1514" y="1446"/>
            <a:chExt cx="3670" cy="2106"/>
          </a:xfrm>
        </p:grpSpPr>
        <p:sp>
          <p:nvSpPr>
            <p:cNvPr id="18" name="Freeform 17"/>
            <p:cNvSpPr>
              <a:spLocks/>
            </p:cNvSpPr>
            <p:nvPr/>
          </p:nvSpPr>
          <p:spPr bwMode="gray">
            <a:xfrm>
              <a:off x="4817" y="1446"/>
              <a:ext cx="363" cy="533"/>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19" name="Freeform 18"/>
            <p:cNvSpPr>
              <a:spLocks/>
            </p:cNvSpPr>
            <p:nvPr/>
          </p:nvSpPr>
          <p:spPr bwMode="gray">
            <a:xfrm>
              <a:off x="3078" y="1446"/>
              <a:ext cx="2106" cy="341"/>
            </a:xfrm>
            <a:custGeom>
              <a:avLst/>
              <a:gdLst>
                <a:gd name="T0" fmla="*/ 1478 w 1786"/>
                <a:gd name="T1" fmla="*/ 284 h 284"/>
                <a:gd name="T2" fmla="*/ 0 w 1786"/>
                <a:gd name="T3" fmla="*/ 284 h 284"/>
                <a:gd name="T4" fmla="*/ 446 w 1786"/>
                <a:gd name="T5" fmla="*/ 0 h 284"/>
                <a:gd name="T6" fmla="*/ 1786 w 1786"/>
                <a:gd name="T7" fmla="*/ 0 h 284"/>
                <a:gd name="T8" fmla="*/ 1478 w 1786"/>
                <a:gd name="T9" fmla="*/ 284 h 284"/>
              </a:gdLst>
              <a:ahLst/>
              <a:cxnLst>
                <a:cxn ang="0">
                  <a:pos x="T0" y="T1"/>
                </a:cxn>
                <a:cxn ang="0">
                  <a:pos x="T2" y="T3"/>
                </a:cxn>
                <a:cxn ang="0">
                  <a:pos x="T4" y="T5"/>
                </a:cxn>
                <a:cxn ang="0">
                  <a:pos x="T6" y="T7"/>
                </a:cxn>
                <a:cxn ang="0">
                  <a:pos x="T8" y="T9"/>
                </a:cxn>
              </a:cxnLst>
              <a:rect l="0" t="0" r="r" b="b"/>
              <a:pathLst>
                <a:path w="1786" h="284">
                  <a:moveTo>
                    <a:pt x="1478" y="284"/>
                  </a:moveTo>
                  <a:lnTo>
                    <a:pt x="0" y="284"/>
                  </a:lnTo>
                  <a:lnTo>
                    <a:pt x="446" y="0"/>
                  </a:lnTo>
                  <a:lnTo>
                    <a:pt x="1786" y="0"/>
                  </a:lnTo>
                  <a:lnTo>
                    <a:pt x="1478" y="284"/>
                  </a:lnTo>
                  <a:close/>
                </a:path>
              </a:pathLst>
            </a:custGeom>
            <a:solidFill>
              <a:schemeClr val="accent2"/>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0" name="Freeform 19"/>
            <p:cNvSpPr>
              <a:spLocks/>
            </p:cNvSpPr>
            <p:nvPr/>
          </p:nvSpPr>
          <p:spPr bwMode="gray">
            <a:xfrm>
              <a:off x="4452" y="1970"/>
              <a:ext cx="363" cy="530"/>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1" name="Freeform 20"/>
            <p:cNvSpPr>
              <a:spLocks/>
            </p:cNvSpPr>
            <p:nvPr/>
          </p:nvSpPr>
          <p:spPr bwMode="gray">
            <a:xfrm>
              <a:off x="2555" y="1970"/>
              <a:ext cx="2264" cy="340"/>
            </a:xfrm>
            <a:custGeom>
              <a:avLst/>
              <a:gdLst>
                <a:gd name="T0" fmla="*/ 1612 w 1920"/>
                <a:gd name="T1" fmla="*/ 284 h 284"/>
                <a:gd name="T2" fmla="*/ 0 w 1920"/>
                <a:gd name="T3" fmla="*/ 284 h 284"/>
                <a:gd name="T4" fmla="*/ 446 w 1920"/>
                <a:gd name="T5" fmla="*/ 0 h 284"/>
                <a:gd name="T6" fmla="*/ 1920 w 1920"/>
                <a:gd name="T7" fmla="*/ 0 h 284"/>
                <a:gd name="T8" fmla="*/ 1612 w 1920"/>
                <a:gd name="T9" fmla="*/ 284 h 284"/>
              </a:gdLst>
              <a:ahLst/>
              <a:cxnLst>
                <a:cxn ang="0">
                  <a:pos x="T0" y="T1"/>
                </a:cxn>
                <a:cxn ang="0">
                  <a:pos x="T2" y="T3"/>
                </a:cxn>
                <a:cxn ang="0">
                  <a:pos x="T4" y="T5"/>
                </a:cxn>
                <a:cxn ang="0">
                  <a:pos x="T6" y="T7"/>
                </a:cxn>
                <a:cxn ang="0">
                  <a:pos x="T8" y="T9"/>
                </a:cxn>
              </a:cxnLst>
              <a:rect l="0" t="0" r="r" b="b"/>
              <a:pathLst>
                <a:path w="1920" h="284">
                  <a:moveTo>
                    <a:pt x="1612" y="284"/>
                  </a:moveTo>
                  <a:lnTo>
                    <a:pt x="0" y="284"/>
                  </a:lnTo>
                  <a:lnTo>
                    <a:pt x="446" y="0"/>
                  </a:lnTo>
                  <a:lnTo>
                    <a:pt x="1920" y="0"/>
                  </a:lnTo>
                  <a:lnTo>
                    <a:pt x="1612" y="284"/>
                  </a:lnTo>
                  <a:close/>
                </a:path>
              </a:pathLst>
            </a:custGeom>
            <a:solidFill>
              <a:schemeClr val="hlink"/>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2" name="Freeform 21"/>
            <p:cNvSpPr>
              <a:spLocks/>
            </p:cNvSpPr>
            <p:nvPr/>
          </p:nvSpPr>
          <p:spPr bwMode="gray">
            <a:xfrm>
              <a:off x="4086" y="2494"/>
              <a:ext cx="361" cy="532"/>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3" name="Freeform 22"/>
            <p:cNvSpPr>
              <a:spLocks/>
            </p:cNvSpPr>
            <p:nvPr/>
          </p:nvSpPr>
          <p:spPr bwMode="gray">
            <a:xfrm>
              <a:off x="3722" y="3019"/>
              <a:ext cx="364" cy="533"/>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tx1">
                    <a:gamma/>
                    <a:shade val="46275"/>
                    <a:invGamma/>
                  </a:schemeClr>
                </a:gs>
                <a:gs pos="50000">
                  <a:schemeClr val="tx1"/>
                </a:gs>
                <a:gs pos="100000">
                  <a:schemeClr val="tx1">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4" name="Freeform 23"/>
            <p:cNvSpPr>
              <a:spLocks/>
            </p:cNvSpPr>
            <p:nvPr/>
          </p:nvSpPr>
          <p:spPr bwMode="gray">
            <a:xfrm>
              <a:off x="1515" y="3022"/>
              <a:ext cx="2571" cy="340"/>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chemeClr val="tx1"/>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5" name="Freeform 24"/>
            <p:cNvSpPr>
              <a:spLocks/>
            </p:cNvSpPr>
            <p:nvPr/>
          </p:nvSpPr>
          <p:spPr bwMode="gray">
            <a:xfrm>
              <a:off x="1888" y="1543"/>
              <a:ext cx="1158" cy="1715"/>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a:noFill/>
            </a:ln>
            <a:extLst>
              <a:ext uri="{91240B29-F687-4F45-9708-019B960494DF}">
                <a14:hiddenLine xmlns:a14="http://schemas.microsoft.com/office/drawing/2010/main" w="0">
                  <a:solidFill>
                    <a:srgbClr val="FACD69"/>
                  </a:solidFill>
                  <a:prstDash val="solid"/>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6" name="Rectangle 25"/>
            <p:cNvSpPr>
              <a:spLocks noChangeArrowheads="1"/>
            </p:cNvSpPr>
            <p:nvPr/>
          </p:nvSpPr>
          <p:spPr bwMode="gray">
            <a:xfrm>
              <a:off x="3082" y="1787"/>
              <a:ext cx="1743" cy="192"/>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TW" altLang="en-US" sz="2000" b="1" dirty="0" smtClean="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任務四、</a:t>
              </a:r>
              <a:r>
                <a:rPr lang="zh-TW" altLang="en-US" sz="2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協助</a:t>
              </a:r>
              <a:r>
                <a:rPr lang="zh-TW" altLang="en-US" sz="2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產學合作</a:t>
              </a:r>
              <a:endParaRPr lang="en-US" altLang="zh-TW" sz="2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7" name="Rectangle 26"/>
            <p:cNvSpPr>
              <a:spLocks noChangeArrowheads="1"/>
            </p:cNvSpPr>
            <p:nvPr/>
          </p:nvSpPr>
          <p:spPr bwMode="gray">
            <a:xfrm>
              <a:off x="2556" y="2310"/>
              <a:ext cx="1900" cy="188"/>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TW" altLang="en-US" sz="2000" b="1" dirty="0" smtClean="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任務三、</a:t>
              </a:r>
              <a:r>
                <a:rPr lang="zh-TW" altLang="en-US" sz="2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提供</a:t>
              </a:r>
              <a:r>
                <a:rPr lang="zh-TW" altLang="en-US" sz="2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研發</a:t>
              </a:r>
              <a:r>
                <a:rPr lang="zh-TW" altLang="en-US" sz="2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新知</a:t>
              </a:r>
              <a:endParaRPr lang="en-US" altLang="zh-TW" sz="2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8" name="Freeform 27"/>
            <p:cNvSpPr>
              <a:spLocks/>
            </p:cNvSpPr>
            <p:nvPr/>
          </p:nvSpPr>
          <p:spPr bwMode="gray">
            <a:xfrm>
              <a:off x="2036" y="2494"/>
              <a:ext cx="2415" cy="343"/>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Lst>
              <a:ahLst/>
              <a:cxnLst>
                <a:cxn ang="0">
                  <a:pos x="T0" y="T1"/>
                </a:cxn>
                <a:cxn ang="0">
                  <a:pos x="T2" y="T3"/>
                </a:cxn>
                <a:cxn ang="0">
                  <a:pos x="T4" y="T5"/>
                </a:cxn>
                <a:cxn ang="0">
                  <a:pos x="T6" y="T7"/>
                </a:cxn>
                <a:cxn ang="0">
                  <a:pos x="T8" y="T9"/>
                </a:cxn>
              </a:cxnLst>
              <a:rect l="0" t="0" r="r" b="b"/>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9" name="Rectangle 28"/>
            <p:cNvSpPr>
              <a:spLocks noChangeArrowheads="1"/>
            </p:cNvSpPr>
            <p:nvPr/>
          </p:nvSpPr>
          <p:spPr bwMode="gray">
            <a:xfrm>
              <a:off x="2038" y="2836"/>
              <a:ext cx="2056" cy="188"/>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TW" altLang="en-US" sz="2000" b="1" dirty="0" smtClean="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任務二、</a:t>
              </a:r>
              <a:r>
                <a:rPr lang="zh-TW" altLang="en-US" sz="2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強化</a:t>
              </a:r>
              <a:r>
                <a:rPr lang="zh-TW" altLang="en-US" sz="2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研發資源網</a:t>
              </a:r>
              <a:r>
                <a:rPr lang="zh-TW" altLang="en-US" sz="20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絡</a:t>
              </a:r>
              <a:endParaRPr lang="en-US" altLang="zh-TW" sz="2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0" name="Rectangle 29"/>
            <p:cNvSpPr>
              <a:spLocks noChangeArrowheads="1"/>
            </p:cNvSpPr>
            <p:nvPr/>
          </p:nvSpPr>
          <p:spPr bwMode="gray">
            <a:xfrm>
              <a:off x="1514" y="3363"/>
              <a:ext cx="2213" cy="187"/>
            </a:xfrm>
            <a:prstGeom prst="rect">
              <a:avLst/>
            </a:prstGeom>
            <a:gradFill rotWithShape="1">
              <a:gsLst>
                <a:gs pos="0">
                  <a:schemeClr val="tx1">
                    <a:gamma/>
                    <a:shade val="72549"/>
                    <a:invGamma/>
                  </a:schemeClr>
                </a:gs>
                <a:gs pos="50000">
                  <a:schemeClr val="tx1"/>
                </a:gs>
                <a:gs pos="100000">
                  <a:schemeClr val="tx1">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TW" altLang="en-US" sz="2000" b="1" dirty="0" smtClean="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任務一、建置</a:t>
              </a:r>
              <a:r>
                <a:rPr lang="zh-TW" alt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研發動能庫</a:t>
              </a:r>
              <a:endParaRPr lang="en-US" altLang="zh-TW"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pSp>
      <p:sp>
        <p:nvSpPr>
          <p:cNvPr id="31" name="矩形 30"/>
          <p:cNvSpPr/>
          <p:nvPr/>
        </p:nvSpPr>
        <p:spPr>
          <a:xfrm>
            <a:off x="5220072" y="4792603"/>
            <a:ext cx="646331" cy="369332"/>
          </a:xfrm>
          <a:prstGeom prst="rect">
            <a:avLst/>
          </a:prstGeom>
        </p:spPr>
        <p:txBody>
          <a:bodyPr wrap="none">
            <a:spAutoFit/>
          </a:bodyPr>
          <a:lstStyle/>
          <a:p>
            <a:r>
              <a:rPr lang="zh-TW" altLang="zh-TW" b="1" dirty="0">
                <a:solidFill>
                  <a:schemeClr val="bg1"/>
                </a:solidFill>
                <a:latin typeface="標楷體" panose="03000509000000000000" pitchFamily="65" charset="-120"/>
                <a:ea typeface="標楷體" panose="03000509000000000000" pitchFamily="65" charset="-120"/>
              </a:rPr>
              <a:t>匯聚</a:t>
            </a:r>
            <a:endParaRPr lang="zh-TW" altLang="en-US" dirty="0">
              <a:solidFill>
                <a:schemeClr val="bg1"/>
              </a:solidFill>
            </a:endParaRPr>
          </a:p>
        </p:txBody>
      </p:sp>
      <p:sp>
        <p:nvSpPr>
          <p:cNvPr id="32" name="矩形 31"/>
          <p:cNvSpPr/>
          <p:nvPr/>
        </p:nvSpPr>
        <p:spPr>
          <a:xfrm>
            <a:off x="7101802" y="2324779"/>
            <a:ext cx="646331" cy="369332"/>
          </a:xfrm>
          <a:prstGeom prst="rect">
            <a:avLst/>
          </a:prstGeom>
        </p:spPr>
        <p:txBody>
          <a:bodyPr wrap="none">
            <a:spAutoFit/>
          </a:bodyPr>
          <a:lstStyle/>
          <a:p>
            <a:r>
              <a:rPr lang="zh-TW" altLang="zh-TW" b="1" dirty="0">
                <a:solidFill>
                  <a:schemeClr val="bg1"/>
                </a:solidFill>
                <a:latin typeface="標楷體" panose="03000509000000000000" pitchFamily="65" charset="-120"/>
                <a:ea typeface="標楷體" panose="03000509000000000000" pitchFamily="65" charset="-120"/>
              </a:rPr>
              <a:t>連結</a:t>
            </a:r>
            <a:endParaRPr lang="zh-TW" altLang="en-US" dirty="0">
              <a:solidFill>
                <a:schemeClr val="bg1"/>
              </a:solidFill>
            </a:endParaRPr>
          </a:p>
        </p:txBody>
      </p:sp>
      <p:sp>
        <p:nvSpPr>
          <p:cNvPr id="33" name="矩形 32"/>
          <p:cNvSpPr/>
          <p:nvPr/>
        </p:nvSpPr>
        <p:spPr>
          <a:xfrm>
            <a:off x="6431233" y="3190002"/>
            <a:ext cx="646331" cy="369332"/>
          </a:xfrm>
          <a:prstGeom prst="rect">
            <a:avLst/>
          </a:prstGeom>
        </p:spPr>
        <p:txBody>
          <a:bodyPr wrap="none">
            <a:spAutoFit/>
          </a:bodyPr>
          <a:lstStyle/>
          <a:p>
            <a:r>
              <a:rPr lang="zh-TW" altLang="zh-TW" b="1" dirty="0">
                <a:solidFill>
                  <a:schemeClr val="bg1"/>
                </a:solidFill>
                <a:latin typeface="標楷體" panose="03000509000000000000" pitchFamily="65" charset="-120"/>
                <a:ea typeface="標楷體" panose="03000509000000000000" pitchFamily="65" charset="-120"/>
              </a:rPr>
              <a:t>掌握</a:t>
            </a:r>
            <a:endParaRPr lang="zh-TW" altLang="en-US" dirty="0">
              <a:solidFill>
                <a:schemeClr val="bg1"/>
              </a:solidFill>
            </a:endParaRPr>
          </a:p>
        </p:txBody>
      </p:sp>
      <p:sp>
        <p:nvSpPr>
          <p:cNvPr id="34" name="矩形 33"/>
          <p:cNvSpPr/>
          <p:nvPr/>
        </p:nvSpPr>
        <p:spPr>
          <a:xfrm>
            <a:off x="5895328" y="3938056"/>
            <a:ext cx="646331" cy="369332"/>
          </a:xfrm>
          <a:prstGeom prst="rect">
            <a:avLst/>
          </a:prstGeom>
        </p:spPr>
        <p:txBody>
          <a:bodyPr wrap="none">
            <a:spAutoFit/>
          </a:bodyPr>
          <a:lstStyle/>
          <a:p>
            <a:r>
              <a:rPr lang="zh-TW" altLang="zh-TW" b="1" dirty="0">
                <a:solidFill>
                  <a:schemeClr val="bg1"/>
                </a:solidFill>
                <a:latin typeface="標楷體" panose="03000509000000000000" pitchFamily="65" charset="-120"/>
                <a:ea typeface="標楷體" panose="03000509000000000000" pitchFamily="65" charset="-120"/>
              </a:rPr>
              <a:t>行銷</a:t>
            </a:r>
            <a:endParaRPr lang="zh-TW" altLang="en-US" dirty="0">
              <a:solidFill>
                <a:schemeClr val="bg1"/>
              </a:solidFill>
            </a:endParaRPr>
          </a:p>
        </p:txBody>
      </p:sp>
      <p:sp>
        <p:nvSpPr>
          <p:cNvPr id="35" name="文字方塊 34"/>
          <p:cNvSpPr txBox="1"/>
          <p:nvPr/>
        </p:nvSpPr>
        <p:spPr>
          <a:xfrm>
            <a:off x="4818301" y="2635540"/>
            <a:ext cx="646331" cy="369332"/>
          </a:xfrm>
          <a:prstGeom prst="rect">
            <a:avLst/>
          </a:prstGeom>
          <a:noFill/>
        </p:spPr>
        <p:txBody>
          <a:bodyPr wrap="none" rtlCol="0">
            <a:spAutoFit/>
          </a:bodyPr>
          <a:lstStyle/>
          <a:p>
            <a:r>
              <a:rPr lang="zh-TW" altLang="en-US" b="1" dirty="0" smtClean="0">
                <a:latin typeface="標楷體" panose="03000509000000000000" pitchFamily="65" charset="-120"/>
                <a:ea typeface="標楷體" panose="03000509000000000000" pitchFamily="65" charset="-120"/>
              </a:rPr>
              <a:t>加值</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71529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p:nvPr/>
        </p:nvPicPr>
        <p:blipFill rotWithShape="1">
          <a:blip r:embed="rId2"/>
          <a:srcRect l="18509" t="4374" r="18238"/>
          <a:stretch/>
        </p:blipFill>
        <p:spPr bwMode="auto">
          <a:xfrm>
            <a:off x="107504" y="116632"/>
            <a:ext cx="9036496" cy="6624736"/>
          </a:xfrm>
          <a:prstGeom prst="rect">
            <a:avLst/>
          </a:prstGeom>
          <a:ln>
            <a:noFill/>
          </a:ln>
          <a:extLst>
            <a:ext uri="{53640926-AAD7-44D8-BBD7-CCE9431645EC}">
              <a14:shadowObscured xmlns:a14="http://schemas.microsoft.com/office/drawing/2010/main"/>
            </a:ext>
          </a:extLst>
        </p:spPr>
      </p:pic>
      <p:cxnSp>
        <p:nvCxnSpPr>
          <p:cNvPr id="5" name="直線單箭頭接點 4"/>
          <p:cNvCxnSpPr/>
          <p:nvPr/>
        </p:nvCxnSpPr>
        <p:spPr>
          <a:xfrm>
            <a:off x="975646" y="3882765"/>
            <a:ext cx="504056" cy="6983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255566" y="3554725"/>
            <a:ext cx="1569660" cy="369332"/>
          </a:xfrm>
          <a:prstGeom prst="rect">
            <a:avLst/>
          </a:prstGeom>
          <a:noFill/>
        </p:spPr>
        <p:txBody>
          <a:bodyPr wrap="none" rtlCol="0">
            <a:spAutoFit/>
          </a:bodyPr>
          <a:lstStyle/>
          <a:p>
            <a:r>
              <a:rPr lang="zh-TW" altLang="en-US" b="1" dirty="0" smtClean="0">
                <a:solidFill>
                  <a:srgbClr val="C00000"/>
                </a:solidFill>
              </a:rPr>
              <a:t>研發成果清單</a:t>
            </a:r>
            <a:endParaRPr lang="zh-TW" altLang="en-US" b="1" dirty="0">
              <a:solidFill>
                <a:srgbClr val="C00000"/>
              </a:solidFill>
            </a:endParaRPr>
          </a:p>
        </p:txBody>
      </p:sp>
      <p:sp>
        <p:nvSpPr>
          <p:cNvPr id="7" name="右大括弧 6"/>
          <p:cNvSpPr/>
          <p:nvPr/>
        </p:nvSpPr>
        <p:spPr>
          <a:xfrm rot="16200000" flipV="1">
            <a:off x="5925208" y="3866681"/>
            <a:ext cx="174732" cy="61206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b="1">
              <a:solidFill>
                <a:srgbClr val="C00000"/>
              </a:solidFill>
            </a:endParaRPr>
          </a:p>
        </p:txBody>
      </p:sp>
      <p:sp>
        <p:nvSpPr>
          <p:cNvPr id="8" name="文字方塊 7"/>
          <p:cNvSpPr txBox="1"/>
          <p:nvPr/>
        </p:nvSpPr>
        <p:spPr>
          <a:xfrm>
            <a:off x="5819448" y="2994151"/>
            <a:ext cx="461665" cy="996427"/>
          </a:xfrm>
          <a:prstGeom prst="rect">
            <a:avLst/>
          </a:prstGeom>
          <a:noFill/>
        </p:spPr>
        <p:txBody>
          <a:bodyPr vert="eaVert" wrap="none" rtlCol="0">
            <a:spAutoFit/>
          </a:bodyPr>
          <a:lstStyle/>
          <a:p>
            <a:r>
              <a:rPr lang="zh-TW" altLang="en-US" b="1" dirty="0" smtClean="0">
                <a:solidFill>
                  <a:srgbClr val="C00000"/>
                </a:solidFill>
              </a:rPr>
              <a:t>下載次數</a:t>
            </a:r>
            <a:endParaRPr lang="zh-TW" altLang="en-US" b="1" dirty="0">
              <a:solidFill>
                <a:srgbClr val="C00000"/>
              </a:solidFill>
            </a:endParaRPr>
          </a:p>
        </p:txBody>
      </p:sp>
      <p:sp>
        <p:nvSpPr>
          <p:cNvPr id="9" name="右大括弧 8"/>
          <p:cNvSpPr/>
          <p:nvPr/>
        </p:nvSpPr>
        <p:spPr>
          <a:xfrm rot="16200000" flipV="1">
            <a:off x="6626872" y="3858405"/>
            <a:ext cx="174732" cy="61206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b="1">
              <a:solidFill>
                <a:srgbClr val="C00000"/>
              </a:solidFill>
            </a:endParaRPr>
          </a:p>
        </p:txBody>
      </p:sp>
      <p:sp>
        <p:nvSpPr>
          <p:cNvPr id="10" name="文字方塊 9"/>
          <p:cNvSpPr txBox="1"/>
          <p:nvPr/>
        </p:nvSpPr>
        <p:spPr>
          <a:xfrm>
            <a:off x="6486599" y="2763319"/>
            <a:ext cx="461665" cy="1222451"/>
          </a:xfrm>
          <a:prstGeom prst="rect">
            <a:avLst/>
          </a:prstGeom>
          <a:noFill/>
        </p:spPr>
        <p:txBody>
          <a:bodyPr vert="eaVert" wrap="none" rtlCol="0">
            <a:spAutoFit/>
          </a:bodyPr>
          <a:lstStyle/>
          <a:p>
            <a:r>
              <a:rPr lang="zh-TW" altLang="en-US" b="1" dirty="0">
                <a:solidFill>
                  <a:srgbClr val="C00000"/>
                </a:solidFill>
              </a:rPr>
              <a:t>被引用</a:t>
            </a:r>
            <a:r>
              <a:rPr lang="zh-TW" altLang="en-US" b="1" dirty="0" smtClean="0">
                <a:solidFill>
                  <a:srgbClr val="C00000"/>
                </a:solidFill>
              </a:rPr>
              <a:t>次數</a:t>
            </a:r>
            <a:endParaRPr lang="zh-TW" altLang="en-US" b="1" dirty="0">
              <a:solidFill>
                <a:srgbClr val="C00000"/>
              </a:solidFill>
            </a:endParaRPr>
          </a:p>
        </p:txBody>
      </p:sp>
      <p:sp>
        <p:nvSpPr>
          <p:cNvPr id="11" name="右大括弧 10"/>
          <p:cNvSpPr/>
          <p:nvPr/>
        </p:nvSpPr>
        <p:spPr>
          <a:xfrm rot="16200000" flipV="1">
            <a:off x="7296388" y="3858404"/>
            <a:ext cx="174732" cy="61206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b="1">
              <a:solidFill>
                <a:srgbClr val="C00000"/>
              </a:solidFill>
            </a:endParaRPr>
          </a:p>
        </p:txBody>
      </p:sp>
      <p:sp>
        <p:nvSpPr>
          <p:cNvPr id="12" name="右大括弧 11"/>
          <p:cNvSpPr/>
          <p:nvPr/>
        </p:nvSpPr>
        <p:spPr>
          <a:xfrm rot="16200000" flipV="1">
            <a:off x="8645467" y="3862941"/>
            <a:ext cx="165660" cy="61206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b="1">
              <a:solidFill>
                <a:srgbClr val="C00000"/>
              </a:solidFill>
            </a:endParaRPr>
          </a:p>
        </p:txBody>
      </p:sp>
      <p:sp>
        <p:nvSpPr>
          <p:cNvPr id="13" name="文字方塊 12"/>
          <p:cNvSpPr txBox="1"/>
          <p:nvPr/>
        </p:nvSpPr>
        <p:spPr>
          <a:xfrm>
            <a:off x="7152921" y="2966336"/>
            <a:ext cx="461665" cy="996427"/>
          </a:xfrm>
          <a:prstGeom prst="rect">
            <a:avLst/>
          </a:prstGeom>
          <a:noFill/>
        </p:spPr>
        <p:txBody>
          <a:bodyPr vert="eaVert" wrap="none" rtlCol="0">
            <a:spAutoFit/>
          </a:bodyPr>
          <a:lstStyle/>
          <a:p>
            <a:r>
              <a:rPr lang="zh-TW" altLang="en-US" b="1" dirty="0" smtClean="0">
                <a:solidFill>
                  <a:srgbClr val="C00000"/>
                </a:solidFill>
              </a:rPr>
              <a:t>社群關注</a:t>
            </a:r>
            <a:endParaRPr lang="zh-TW" altLang="en-US" b="1" dirty="0">
              <a:solidFill>
                <a:srgbClr val="C00000"/>
              </a:solidFill>
            </a:endParaRPr>
          </a:p>
        </p:txBody>
      </p:sp>
      <p:sp>
        <p:nvSpPr>
          <p:cNvPr id="14" name="文字方塊 13"/>
          <p:cNvSpPr txBox="1"/>
          <p:nvPr/>
        </p:nvSpPr>
        <p:spPr>
          <a:xfrm>
            <a:off x="7812359" y="3428001"/>
            <a:ext cx="461665" cy="544380"/>
          </a:xfrm>
          <a:prstGeom prst="rect">
            <a:avLst/>
          </a:prstGeom>
          <a:noFill/>
        </p:spPr>
        <p:txBody>
          <a:bodyPr vert="eaVert" wrap="none" rtlCol="0">
            <a:spAutoFit/>
          </a:bodyPr>
          <a:lstStyle/>
          <a:p>
            <a:r>
              <a:rPr lang="zh-TW" altLang="en-US" b="1" dirty="0" smtClean="0">
                <a:solidFill>
                  <a:srgbClr val="C00000"/>
                </a:solidFill>
              </a:rPr>
              <a:t>提及</a:t>
            </a:r>
            <a:endParaRPr lang="zh-TW" altLang="en-US" b="1" dirty="0">
              <a:solidFill>
                <a:srgbClr val="C00000"/>
              </a:solidFill>
            </a:endParaRPr>
          </a:p>
        </p:txBody>
      </p:sp>
      <p:sp>
        <p:nvSpPr>
          <p:cNvPr id="15" name="右大括弧 14"/>
          <p:cNvSpPr/>
          <p:nvPr/>
        </p:nvSpPr>
        <p:spPr>
          <a:xfrm rot="16200000" flipV="1">
            <a:off x="7970292" y="3853012"/>
            <a:ext cx="145800" cy="61206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b="1">
              <a:solidFill>
                <a:srgbClr val="C00000"/>
              </a:solidFill>
            </a:endParaRPr>
          </a:p>
        </p:txBody>
      </p:sp>
      <p:sp>
        <p:nvSpPr>
          <p:cNvPr id="16" name="文字方塊 15"/>
          <p:cNvSpPr txBox="1"/>
          <p:nvPr/>
        </p:nvSpPr>
        <p:spPr>
          <a:xfrm>
            <a:off x="8497464" y="3408367"/>
            <a:ext cx="461665" cy="544380"/>
          </a:xfrm>
          <a:prstGeom prst="rect">
            <a:avLst/>
          </a:prstGeom>
          <a:noFill/>
        </p:spPr>
        <p:txBody>
          <a:bodyPr vert="eaVert" wrap="none" rtlCol="0">
            <a:spAutoFit/>
          </a:bodyPr>
          <a:lstStyle/>
          <a:p>
            <a:r>
              <a:rPr lang="zh-TW" altLang="en-US" b="1" dirty="0" smtClean="0">
                <a:solidFill>
                  <a:srgbClr val="C00000"/>
                </a:solidFill>
              </a:rPr>
              <a:t>使用</a:t>
            </a:r>
            <a:endParaRPr lang="zh-TW" altLang="en-US" b="1" dirty="0">
              <a:solidFill>
                <a:srgbClr val="C00000"/>
              </a:solidFill>
            </a:endParaRPr>
          </a:p>
        </p:txBody>
      </p:sp>
      <p:sp>
        <p:nvSpPr>
          <p:cNvPr id="17" name="文字方塊 16"/>
          <p:cNvSpPr txBox="1"/>
          <p:nvPr/>
        </p:nvSpPr>
        <p:spPr>
          <a:xfrm>
            <a:off x="1691680" y="980728"/>
            <a:ext cx="3855030" cy="646331"/>
          </a:xfrm>
          <a:prstGeom prst="rect">
            <a:avLst/>
          </a:prstGeom>
          <a:noFill/>
        </p:spPr>
        <p:txBody>
          <a:bodyPr wrap="none" rtlCol="0">
            <a:spAutoFit/>
          </a:bodyPr>
          <a:lstStyle/>
          <a:p>
            <a:r>
              <a:rPr lang="en-US" altLang="zh-TW" sz="3600" b="1" dirty="0" smtClean="0">
                <a:solidFill>
                  <a:srgbClr val="FF0000"/>
                </a:solidFill>
              </a:rPr>
              <a:t>Researcher’s Portal</a:t>
            </a:r>
            <a:endParaRPr lang="zh-TW" altLang="en-US" sz="3600" b="1" dirty="0">
              <a:solidFill>
                <a:srgbClr val="FF0000"/>
              </a:solidFill>
            </a:endParaRPr>
          </a:p>
        </p:txBody>
      </p:sp>
    </p:spTree>
    <p:extLst>
      <p:ext uri="{BB962C8B-B14F-4D97-AF65-F5344CB8AC3E}">
        <p14:creationId xmlns:p14="http://schemas.microsoft.com/office/powerpoint/2010/main" val="3484250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查詢研究領域</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endParaRPr lang="zh-TW" altLang="en-US"/>
          </a:p>
        </p:txBody>
      </p:sp>
      <p:pic>
        <p:nvPicPr>
          <p:cNvPr id="4" name="圖片 3"/>
          <p:cNvPicPr/>
          <p:nvPr/>
        </p:nvPicPr>
        <p:blipFill rotWithShape="1">
          <a:blip r:embed="rId2"/>
          <a:srcRect l="28631" t="14670" r="29677" b="33601"/>
          <a:stretch/>
        </p:blipFill>
        <p:spPr bwMode="auto">
          <a:xfrm>
            <a:off x="534984" y="1124744"/>
            <a:ext cx="3906522" cy="2359748"/>
          </a:xfrm>
          <a:prstGeom prst="rect">
            <a:avLst/>
          </a:prstGeom>
          <a:ln w="12700">
            <a:solidFill>
              <a:schemeClr val="accent1">
                <a:lumMod val="60000"/>
                <a:lumOff val="40000"/>
              </a:schemeClr>
            </a:solidFill>
          </a:ln>
          <a:extLst>
            <a:ext uri="{53640926-AAD7-44D8-BBD7-CCE9431645EC}">
              <a14:shadowObscured xmlns:a14="http://schemas.microsoft.com/office/drawing/2010/main"/>
            </a:ext>
          </a:extLst>
        </p:spPr>
      </p:pic>
      <p:sp>
        <p:nvSpPr>
          <p:cNvPr id="5" name="向右箭號 4"/>
          <p:cNvSpPr/>
          <p:nvPr/>
        </p:nvSpPr>
        <p:spPr>
          <a:xfrm rot="5400000">
            <a:off x="2308045" y="3636832"/>
            <a:ext cx="360399" cy="23276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6" name="圖片 5"/>
          <p:cNvPicPr/>
          <p:nvPr/>
        </p:nvPicPr>
        <p:blipFill rotWithShape="1">
          <a:blip r:embed="rId3"/>
          <a:srcRect l="28487" t="14411" r="29821" b="34631"/>
          <a:stretch/>
        </p:blipFill>
        <p:spPr bwMode="auto">
          <a:xfrm>
            <a:off x="534984" y="3933416"/>
            <a:ext cx="3906522" cy="2303896"/>
          </a:xfrm>
          <a:prstGeom prst="rect">
            <a:avLst/>
          </a:prstGeom>
          <a:ln w="12700">
            <a:solidFill>
              <a:schemeClr val="accent1">
                <a:lumMod val="60000"/>
                <a:lumOff val="40000"/>
              </a:schemeClr>
            </a:solidFill>
          </a:ln>
          <a:extLst>
            <a:ext uri="{53640926-AAD7-44D8-BBD7-CCE9431645EC}">
              <a14:shadowObscured xmlns:a14="http://schemas.microsoft.com/office/drawing/2010/main"/>
            </a:ext>
          </a:extLst>
        </p:spPr>
      </p:pic>
      <p:sp>
        <p:nvSpPr>
          <p:cNvPr id="7" name="文字方塊 6"/>
          <p:cNvSpPr txBox="1"/>
          <p:nvPr/>
        </p:nvSpPr>
        <p:spPr>
          <a:xfrm>
            <a:off x="2236351" y="1996841"/>
            <a:ext cx="2159566" cy="307777"/>
          </a:xfrm>
          <a:prstGeom prst="rect">
            <a:avLst/>
          </a:prstGeom>
          <a:noFill/>
        </p:spPr>
        <p:txBody>
          <a:bodyPr wrap="none" rtlCol="0">
            <a:spAutoFit/>
          </a:bodyPr>
          <a:lstStyle/>
          <a:p>
            <a:r>
              <a:rPr lang="zh-TW" altLang="zh-TW" sz="1400" b="1" dirty="0">
                <a:solidFill>
                  <a:srgbClr val="C00000"/>
                </a:solidFill>
              </a:rPr>
              <a:t>搜尋「雲端」</a:t>
            </a:r>
            <a:r>
              <a:rPr lang="zh-TW" altLang="zh-TW" sz="1400" b="1" dirty="0" smtClean="0">
                <a:solidFill>
                  <a:srgbClr val="C00000"/>
                </a:solidFill>
              </a:rPr>
              <a:t>之</a:t>
            </a:r>
            <a:r>
              <a:rPr lang="zh-TW" altLang="en-US" sz="1400" b="1" dirty="0" smtClean="0">
                <a:solidFill>
                  <a:srgbClr val="C00000"/>
                </a:solidFill>
              </a:rPr>
              <a:t>研發</a:t>
            </a:r>
            <a:r>
              <a:rPr lang="zh-TW" altLang="zh-TW" sz="1400" b="1" dirty="0" smtClean="0">
                <a:solidFill>
                  <a:srgbClr val="C00000"/>
                </a:solidFill>
              </a:rPr>
              <a:t>領域</a:t>
            </a:r>
            <a:endParaRPr lang="zh-TW" altLang="en-US" b="1" dirty="0">
              <a:solidFill>
                <a:srgbClr val="C00000"/>
              </a:solidFill>
            </a:endParaRPr>
          </a:p>
        </p:txBody>
      </p:sp>
      <p:pic>
        <p:nvPicPr>
          <p:cNvPr id="8" name="圖片 7"/>
          <p:cNvPicPr/>
          <p:nvPr/>
        </p:nvPicPr>
        <p:blipFill rotWithShape="1">
          <a:blip r:embed="rId4"/>
          <a:srcRect l="28921" r="29724" b="2313"/>
          <a:stretch/>
        </p:blipFill>
        <p:spPr bwMode="auto">
          <a:xfrm>
            <a:off x="4477314" y="1124744"/>
            <a:ext cx="3767094" cy="5112568"/>
          </a:xfrm>
          <a:prstGeom prst="rect">
            <a:avLst/>
          </a:prstGeom>
          <a:ln>
            <a:noFill/>
          </a:ln>
          <a:extLst>
            <a:ext uri="{53640926-AAD7-44D8-BBD7-CCE9431645EC}">
              <a14:shadowObscured xmlns:a14="http://schemas.microsoft.com/office/drawing/2010/main"/>
            </a:ext>
          </a:extLst>
        </p:spPr>
      </p:pic>
      <p:sp>
        <p:nvSpPr>
          <p:cNvPr id="11" name="矩形 10"/>
          <p:cNvSpPr/>
          <p:nvPr/>
        </p:nvSpPr>
        <p:spPr>
          <a:xfrm>
            <a:off x="549251" y="6165304"/>
            <a:ext cx="3877985" cy="369332"/>
          </a:xfrm>
          <a:prstGeom prst="rect">
            <a:avLst/>
          </a:prstGeom>
        </p:spPr>
        <p:txBody>
          <a:bodyPr wrap="none">
            <a:spAutoFit/>
          </a:bodyPr>
          <a:lstStyle/>
          <a:p>
            <a:r>
              <a:rPr lang="zh-TW" altLang="zh-TW" b="1" dirty="0">
                <a:solidFill>
                  <a:srgbClr val="C00000"/>
                </a:solidFill>
              </a:rPr>
              <a:t>查得</a:t>
            </a:r>
            <a:r>
              <a:rPr lang="zh-TW" altLang="en-US" b="1" dirty="0">
                <a:solidFill>
                  <a:srgbClr val="C00000"/>
                </a:solidFill>
              </a:rPr>
              <a:t>研發</a:t>
            </a:r>
            <a:r>
              <a:rPr lang="zh-TW" altLang="zh-TW" b="1" dirty="0">
                <a:solidFill>
                  <a:srgbClr val="C00000"/>
                </a:solidFill>
              </a:rPr>
              <a:t>領域為「雲端」之相關教師</a:t>
            </a:r>
          </a:p>
        </p:txBody>
      </p:sp>
    </p:spTree>
    <p:extLst>
      <p:ext uri="{BB962C8B-B14F-4D97-AF65-F5344CB8AC3E}">
        <p14:creationId xmlns:p14="http://schemas.microsoft.com/office/powerpoint/2010/main" val="940690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Collaborative networks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5442082"/>
          </a:xfrm>
          <a:prstGeom prst="rect">
            <a:avLst/>
          </a:prstGeom>
        </p:spPr>
      </p:pic>
    </p:spTree>
    <p:extLst>
      <p:ext uri="{BB962C8B-B14F-4D97-AF65-F5344CB8AC3E}">
        <p14:creationId xmlns:p14="http://schemas.microsoft.com/office/powerpoint/2010/main" val="1836919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rot="20171407">
            <a:off x="395536" y="2492896"/>
            <a:ext cx="8229600" cy="1143000"/>
          </a:xfrm>
        </p:spPr>
        <p:txBody>
          <a:bodyPr/>
          <a:lstStyle/>
          <a:p>
            <a:r>
              <a:rPr lang="en-US" altLang="zh-TW" b="1" dirty="0" smtClean="0"/>
              <a:t>Some Observations</a:t>
            </a:r>
            <a:endParaRPr lang="zh-TW" altLang="en-US" b="1" dirty="0"/>
          </a:p>
        </p:txBody>
      </p:sp>
    </p:spTree>
    <p:extLst>
      <p:ext uri="{BB962C8B-B14F-4D97-AF65-F5344CB8AC3E}">
        <p14:creationId xmlns:p14="http://schemas.microsoft.com/office/powerpoint/2010/main" val="3508318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預期效益</a:t>
            </a:r>
          </a:p>
        </p:txBody>
      </p:sp>
      <p:sp>
        <p:nvSpPr>
          <p:cNvPr id="3" name="內容版面配置區 2"/>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強化清華校園跨領域的對話與合作</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拓展清華之國際學術網絡</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連結學術研究與產業與社會需求</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充分使用圖書館之學術資源</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成為知識創造與學習的活水源頭 </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成為清大對社會的價值共創者 </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85165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清大圖書館活水計畫</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600200"/>
            <a:ext cx="3826768" cy="4525963"/>
          </a:xfrm>
        </p:spPr>
        <p:txBody>
          <a:bodyPr/>
          <a:lstStyle/>
          <a:p>
            <a:pPr marL="0" indent="0">
              <a:lnSpc>
                <a:spcPct val="150000"/>
              </a:lnSpc>
              <a:spcBef>
                <a:spcPts val="0"/>
              </a:spcBef>
              <a:buNone/>
            </a:pPr>
            <a:r>
              <a:rPr lang="zh-TW" altLang="zh-TW" b="1" dirty="0">
                <a:latin typeface="標楷體" panose="03000509000000000000" pitchFamily="65" charset="-120"/>
                <a:ea typeface="標楷體" panose="03000509000000000000" pitchFamily="65" charset="-120"/>
              </a:rPr>
              <a:t>半畝方塘一鑑開</a:t>
            </a:r>
            <a:r>
              <a:rPr lang="zh-TW" altLang="zh-TW"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marL="0" indent="0">
              <a:lnSpc>
                <a:spcPct val="150000"/>
              </a:lnSpc>
              <a:spcBef>
                <a:spcPts val="0"/>
              </a:spcBef>
              <a:buNone/>
            </a:pPr>
            <a:r>
              <a:rPr lang="zh-TW" altLang="zh-TW" b="1" dirty="0" smtClean="0">
                <a:latin typeface="標楷體" panose="03000509000000000000" pitchFamily="65" charset="-120"/>
                <a:ea typeface="標楷體" panose="03000509000000000000" pitchFamily="65" charset="-120"/>
              </a:rPr>
              <a:t>天光</a:t>
            </a:r>
            <a:r>
              <a:rPr lang="zh-TW" altLang="zh-TW" b="1" dirty="0">
                <a:latin typeface="標楷體" panose="03000509000000000000" pitchFamily="65" charset="-120"/>
                <a:ea typeface="標楷體" panose="03000509000000000000" pitchFamily="65" charset="-120"/>
              </a:rPr>
              <a:t>雲影共徘徊</a:t>
            </a:r>
            <a:r>
              <a:rPr lang="zh-TW" altLang="zh-TW"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marL="0" indent="0">
              <a:lnSpc>
                <a:spcPct val="150000"/>
              </a:lnSpc>
              <a:spcBef>
                <a:spcPts val="0"/>
              </a:spcBef>
              <a:buNone/>
            </a:pPr>
            <a:r>
              <a:rPr lang="zh-TW" altLang="zh-TW" b="1" dirty="0" smtClean="0">
                <a:latin typeface="標楷體" panose="03000509000000000000" pitchFamily="65" charset="-120"/>
                <a:ea typeface="標楷體" panose="03000509000000000000" pitchFamily="65" charset="-120"/>
              </a:rPr>
              <a:t>問</a:t>
            </a:r>
            <a:r>
              <a:rPr lang="zh-TW" altLang="zh-TW" b="1" dirty="0">
                <a:latin typeface="標楷體" panose="03000509000000000000" pitchFamily="65" charset="-120"/>
                <a:ea typeface="標楷體" panose="03000509000000000000" pitchFamily="65" charset="-120"/>
              </a:rPr>
              <a:t>渠那得清如許</a:t>
            </a:r>
            <a:r>
              <a:rPr lang="zh-TW" altLang="zh-TW"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marL="0" indent="0">
              <a:lnSpc>
                <a:spcPct val="150000"/>
              </a:lnSpc>
              <a:spcBef>
                <a:spcPts val="0"/>
              </a:spcBef>
              <a:buNone/>
            </a:pPr>
            <a:r>
              <a:rPr lang="zh-TW" altLang="zh-TW" b="1" dirty="0" smtClean="0">
                <a:latin typeface="標楷體" panose="03000509000000000000" pitchFamily="65" charset="-120"/>
                <a:ea typeface="標楷體" panose="03000509000000000000" pitchFamily="65" charset="-120"/>
              </a:rPr>
              <a:t>為</a:t>
            </a:r>
            <a:r>
              <a:rPr lang="zh-TW" altLang="zh-TW" b="1" dirty="0">
                <a:latin typeface="標楷體" panose="03000509000000000000" pitchFamily="65" charset="-120"/>
                <a:ea typeface="標楷體" panose="03000509000000000000" pitchFamily="65" charset="-120"/>
              </a:rPr>
              <a:t>有源頭活水來。</a:t>
            </a:r>
            <a:endParaRPr lang="zh-TW" altLang="en-US" dirty="0">
              <a:latin typeface="標楷體" panose="03000509000000000000" pitchFamily="65" charset="-120"/>
              <a:ea typeface="標楷體" panose="03000509000000000000" pitchFamily="65" charset="-120"/>
            </a:endParaRPr>
          </a:p>
        </p:txBody>
      </p:sp>
      <p:sp>
        <p:nvSpPr>
          <p:cNvPr id="4" name="內容版面配置區 2"/>
          <p:cNvSpPr txBox="1">
            <a:spLocks/>
          </p:cNvSpPr>
          <p:nvPr/>
        </p:nvSpPr>
        <p:spPr>
          <a:xfrm>
            <a:off x="4609803" y="1628800"/>
            <a:ext cx="382676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TW" altLang="zh-TW" b="1" dirty="0">
                <a:latin typeface="標楷體" panose="03000509000000000000" pitchFamily="65" charset="-120"/>
                <a:ea typeface="標楷體" panose="03000509000000000000" pitchFamily="65" charset="-120"/>
              </a:rPr>
              <a:t>昨夜江邊春水生，艨艟巨艦一毛輕，向來枉費推移力，此日中流自在行。</a:t>
            </a:r>
            <a:endParaRPr lang="zh-TW" altLang="en-US" dirty="0">
              <a:latin typeface="標楷體" panose="03000509000000000000" pitchFamily="65" charset="-120"/>
              <a:ea typeface="標楷體" panose="03000509000000000000" pitchFamily="65" charset="-120"/>
            </a:endParaRPr>
          </a:p>
        </p:txBody>
      </p:sp>
      <p:sp>
        <p:nvSpPr>
          <p:cNvPr id="5" name="文字方塊 4"/>
          <p:cNvSpPr txBox="1"/>
          <p:nvPr/>
        </p:nvSpPr>
        <p:spPr>
          <a:xfrm>
            <a:off x="6523187" y="5517232"/>
            <a:ext cx="1713931" cy="369332"/>
          </a:xfrm>
          <a:prstGeom prst="rect">
            <a:avLst/>
          </a:prstGeom>
          <a:noFill/>
        </p:spPr>
        <p:txBody>
          <a:bodyPr wrap="none" rtlCol="0">
            <a:spAutoFit/>
          </a:bodyPr>
          <a:lstStyle/>
          <a:p>
            <a:r>
              <a:rPr lang="en-US" altLang="zh-TW" b="1" dirty="0" smtClean="0"/>
              <a:t>(</a:t>
            </a:r>
            <a:r>
              <a:rPr lang="zh-TW" altLang="zh-TW" b="1" dirty="0" smtClean="0"/>
              <a:t>朱熹</a:t>
            </a:r>
            <a:r>
              <a:rPr lang="zh-TW" altLang="zh-TW" b="1" dirty="0"/>
              <a:t>觀書有</a:t>
            </a:r>
            <a:r>
              <a:rPr lang="zh-TW" altLang="zh-TW" b="1" dirty="0" smtClean="0"/>
              <a:t>感</a:t>
            </a:r>
            <a:r>
              <a:rPr lang="en-US" altLang="zh-TW" b="1" dirty="0" smtClean="0"/>
              <a:t>)</a:t>
            </a:r>
            <a:endParaRPr lang="zh-TW" altLang="en-US" dirty="0"/>
          </a:p>
        </p:txBody>
      </p:sp>
    </p:spTree>
    <p:extLst>
      <p:ext uri="{BB962C8B-B14F-4D97-AF65-F5344CB8AC3E}">
        <p14:creationId xmlns:p14="http://schemas.microsoft.com/office/powerpoint/2010/main" val="780783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5710"/>
            <a:ext cx="8397466" cy="627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897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清大圖書館活水計畫</a:t>
            </a:r>
            <a:endParaRPr lang="zh-TW" altLang="en-US" dirty="0"/>
          </a:p>
        </p:txBody>
      </p:sp>
      <p:sp>
        <p:nvSpPr>
          <p:cNvPr id="3" name="內容版面配置區 2"/>
          <p:cNvSpPr>
            <a:spLocks noGrp="1"/>
          </p:cNvSpPr>
          <p:nvPr>
            <p:ph idx="1"/>
          </p:nvPr>
        </p:nvSpPr>
        <p:spPr/>
        <p:txBody>
          <a:bodyPr>
            <a:normAutofit/>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「知識匯」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(Knowledge Hub @ NTHU</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匯</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」是匯集、轉換與加值的</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樞紐</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學習會」</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(Learning Commons @ NTHU</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會</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」是菁英之所聚與價值共創之場</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域</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文化薈」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(Cultural Archival@ NTHU</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薈</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」是文化精粹之典藏。</a:t>
            </a:r>
          </a:p>
          <a:p>
            <a:endParaRPr lang="zh-TW" altLang="en-US" dirty="0"/>
          </a:p>
        </p:txBody>
      </p:sp>
    </p:spTree>
    <p:extLst>
      <p:ext uri="{BB962C8B-B14F-4D97-AF65-F5344CB8AC3E}">
        <p14:creationId xmlns:p14="http://schemas.microsoft.com/office/powerpoint/2010/main" val="3634018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t>
            </a:r>
            <a:r>
              <a:rPr lang="en-US" altLang="zh-TW" dirty="0">
                <a:latin typeface="Times New Roman" panose="02020603050405020304" pitchFamily="18" charset="0"/>
                <a:cs typeface="Times New Roman" panose="02020603050405020304" pitchFamily="18" charset="0"/>
              </a:rPr>
              <a:t>Within an arm’s </a:t>
            </a:r>
            <a:r>
              <a:rPr lang="en-US" altLang="zh-TW" dirty="0" smtClean="0">
                <a:latin typeface="Times New Roman" panose="02020603050405020304" pitchFamily="18" charset="0"/>
                <a:cs typeface="Times New Roman" panose="02020603050405020304" pitchFamily="18" charset="0"/>
              </a:rPr>
              <a:t>length</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標楷體" panose="03000509000000000000" pitchFamily="65" charset="-120"/>
                <a:ea typeface="標楷體" panose="03000509000000000000" pitchFamily="65" charset="-120"/>
              </a:rPr>
              <a:t>咫尺天涯</a:t>
            </a:r>
            <a:r>
              <a:rPr lang="en-US" altLang="zh-TW"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normAutofit fontScale="92500" lnSpcReduction="20000"/>
          </a:bodyPr>
          <a:lstStyle/>
          <a:p>
            <a:r>
              <a:rPr lang="en-US" altLang="zh-TW" dirty="0" smtClean="0">
                <a:latin typeface="Times New Roman" panose="02020603050405020304" pitchFamily="18" charset="0"/>
                <a:cs typeface="Times New Roman" panose="02020603050405020304" pitchFamily="18" charset="0"/>
              </a:rPr>
              <a:t>Plagiarism checker</a:t>
            </a:r>
          </a:p>
          <a:p>
            <a:pPr lvl="1"/>
            <a:r>
              <a:rPr lang="en-US" altLang="zh-TW" dirty="0" smtClean="0">
                <a:latin typeface="Times New Roman" panose="02020603050405020304" pitchFamily="18" charset="0"/>
                <a:cs typeface="Times New Roman" panose="02020603050405020304" pitchFamily="18" charset="0"/>
              </a:rPr>
              <a:t>One day, Prof. Yang came to me to share his initiative to create a plagiarism checker using the encrypted text as the input, </a:t>
            </a:r>
            <a:r>
              <a:rPr lang="en-US" altLang="zh-TW" dirty="0" smtClean="0">
                <a:latin typeface="Times New Roman" panose="02020603050405020304" pitchFamily="18" charset="0"/>
                <a:cs typeface="Times New Roman" panose="02020603050405020304" pitchFamily="18" charset="0"/>
              </a:rPr>
              <a:t>so that it protect the authors’ </a:t>
            </a:r>
            <a:r>
              <a:rPr lang="en-US" altLang="zh-TW" dirty="0" smtClean="0">
                <a:latin typeface="Times New Roman" panose="02020603050405020304" pitchFamily="18" charset="0"/>
                <a:cs typeface="Times New Roman" panose="02020603050405020304" pitchFamily="18" charset="0"/>
              </a:rPr>
              <a:t>intellectual property.  He </a:t>
            </a:r>
            <a:r>
              <a:rPr lang="en-US" altLang="zh-TW" dirty="0" smtClean="0">
                <a:latin typeface="Times New Roman" panose="02020603050405020304" pitchFamily="18" charset="0"/>
                <a:cs typeface="Times New Roman" panose="02020603050405020304" pitchFamily="18" charset="0"/>
              </a:rPr>
              <a:t>would </a:t>
            </a:r>
            <a:r>
              <a:rPr lang="en-US" altLang="zh-TW" dirty="0" smtClean="0">
                <a:latin typeface="Times New Roman" panose="02020603050405020304" pitchFamily="18" charset="0"/>
                <a:cs typeface="Times New Roman" panose="02020603050405020304" pitchFamily="18" charset="0"/>
              </a:rPr>
              <a:t>like to take the thesis repository as the test set.</a:t>
            </a:r>
          </a:p>
          <a:p>
            <a:pPr lvl="1"/>
            <a:r>
              <a:rPr lang="en-US" altLang="zh-TW" dirty="0" smtClean="0">
                <a:latin typeface="Times New Roman" panose="02020603050405020304" pitchFamily="18" charset="0"/>
                <a:cs typeface="Times New Roman" panose="02020603050405020304" pitchFamily="18" charset="0"/>
              </a:rPr>
              <a:t>I mentioned this request to the deputy director, Prof. Sun, and found out that Prof. Sun actually has built a system to be able to encrypt the plain text for plagiarism checking</a:t>
            </a:r>
            <a:r>
              <a:rPr lang="en-US" altLang="zh-TW" dirty="0" smtClean="0">
                <a:latin typeface="Times New Roman" panose="02020603050405020304" pitchFamily="18" charset="0"/>
                <a:cs typeface="Times New Roman" panose="02020603050405020304" pitchFamily="18" charset="0"/>
              </a:rPr>
              <a:t>.</a:t>
            </a:r>
          </a:p>
          <a:p>
            <a:pPr marL="457200" lvl="1" indent="0">
              <a:buNone/>
            </a:pPr>
            <a:r>
              <a:rPr lang="en-US" altLang="zh-TW"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zh-TW"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 need a quick reference of each professor’s up-to-date academic profile.</a:t>
            </a:r>
            <a:endParaRPr lang="en-US" altLang="zh-TW" dirty="0" smtClean="0">
              <a:solidFill>
                <a:srgbClr val="FF0000"/>
              </a:solidFill>
              <a:latin typeface="Times New Roman" panose="02020603050405020304" pitchFamily="18" charset="0"/>
              <a:cs typeface="Times New Roman" panose="02020603050405020304" pitchFamily="18" charset="0"/>
            </a:endParaRPr>
          </a:p>
          <a:p>
            <a:pPr lvl="1"/>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625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Indirect link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一切都是緣分</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fontScale="92500" lnSpcReduction="20000"/>
          </a:bodyPr>
          <a:lstStyle/>
          <a:p>
            <a:r>
              <a:rPr lang="en-US" altLang="zh-TW" dirty="0" smtClean="0">
                <a:latin typeface="Times New Roman" panose="02020603050405020304" pitchFamily="18" charset="0"/>
                <a:cs typeface="Times New Roman" panose="02020603050405020304" pitchFamily="18" charset="0"/>
              </a:rPr>
              <a:t>One day, Qian-min, a master student in the Institute of Service Science is working on the data mining project to identify brainwave using EEG device aiming to design a self-awareness of learning status in MOOCs context.  </a:t>
            </a:r>
          </a:p>
          <a:p>
            <a:r>
              <a:rPr lang="en-US" altLang="zh-TW" dirty="0" smtClean="0">
                <a:latin typeface="Times New Roman" panose="02020603050405020304" pitchFamily="18" charset="0"/>
                <a:cs typeface="Times New Roman" panose="02020603050405020304" pitchFamily="18" charset="0"/>
              </a:rPr>
              <a:t>She mentioned two </a:t>
            </a:r>
            <a:r>
              <a:rPr lang="en-US" altLang="zh-TW" dirty="0">
                <a:latin typeface="Times New Roman" panose="02020603050405020304" pitchFamily="18" charset="0"/>
                <a:cs typeface="Times New Roman" panose="02020603050405020304" pitchFamily="18" charset="0"/>
              </a:rPr>
              <a:t>professors in the Dept. of </a:t>
            </a:r>
            <a:r>
              <a:rPr lang="en-US" altLang="zh-TW" dirty="0" smtClean="0">
                <a:latin typeface="Times New Roman" panose="02020603050405020304" pitchFamily="18" charset="0"/>
                <a:cs typeface="Times New Roman" panose="02020603050405020304" pitchFamily="18" charset="0"/>
              </a:rPr>
              <a:t>EE, </a:t>
            </a:r>
            <a:r>
              <a:rPr lang="en-US" altLang="zh-TW" dirty="0" smtClean="0">
                <a:latin typeface="Times New Roman" panose="02020603050405020304" pitchFamily="18" charset="0"/>
                <a:cs typeface="Times New Roman" panose="02020603050405020304" pitchFamily="18" charset="0"/>
              </a:rPr>
              <a:t>Prof</a:t>
            </a:r>
            <a:r>
              <a:rPr lang="en-US" altLang="zh-TW" dirty="0" smtClean="0">
                <a:latin typeface="Times New Roman" panose="02020603050405020304" pitchFamily="18" charset="0"/>
                <a:cs typeface="Times New Roman" panose="02020603050405020304" pitchFamily="18" charset="0"/>
              </a:rPr>
              <a:t>. Lee and Prof. </a:t>
            </a:r>
            <a:r>
              <a:rPr lang="en-US" altLang="zh-TW" dirty="0" smtClean="0">
                <a:latin typeface="Times New Roman" panose="02020603050405020304" pitchFamily="18" charset="0"/>
                <a:cs typeface="Times New Roman" panose="02020603050405020304" pitchFamily="18" charset="0"/>
              </a:rPr>
              <a:t>Cheng, who </a:t>
            </a:r>
            <a:r>
              <a:rPr lang="en-US" altLang="zh-TW" dirty="0" smtClean="0">
                <a:latin typeface="Times New Roman" panose="02020603050405020304" pitchFamily="18" charset="0"/>
                <a:cs typeface="Times New Roman" panose="02020603050405020304" pitchFamily="18" charset="0"/>
              </a:rPr>
              <a:t>may be also working on the similar research topics through the referral from people attending the same church with Qian-min.</a:t>
            </a:r>
          </a:p>
          <a:p>
            <a:pPr marL="0" indent="0">
              <a:buNone/>
            </a:pPr>
            <a:r>
              <a:rPr lang="en-US" altLang="zh-TW"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zh-TW"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Social tide to bring people to interact</a:t>
            </a:r>
            <a:endParaRPr lang="zh-TW"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399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Team up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有志一同</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fontScale="92500" lnSpcReduction="10000"/>
          </a:bodyPr>
          <a:lstStyle/>
          <a:p>
            <a:r>
              <a:rPr lang="en-US" altLang="zh-TW" dirty="0" smtClean="0">
                <a:latin typeface="Times New Roman" panose="02020603050405020304" pitchFamily="18" charset="0"/>
                <a:cs typeface="Times New Roman" panose="02020603050405020304" pitchFamily="18" charset="0"/>
              </a:rPr>
              <a:t>One day, a student in the Institute of Service Science would like to  develop an audio service system to enable recording, editing, indexing, searching, and streaming according to the geographical locations. However, he is not technical guru to implement this system.</a:t>
            </a:r>
          </a:p>
          <a:p>
            <a:r>
              <a:rPr lang="en-US" altLang="zh-TW" dirty="0" smtClean="0">
                <a:latin typeface="Times New Roman" panose="02020603050405020304" pitchFamily="18" charset="0"/>
                <a:cs typeface="Times New Roman" panose="02020603050405020304" pitchFamily="18" charset="0"/>
              </a:rPr>
              <a:t>Then, who else in campus may be interested in working on this project?</a:t>
            </a:r>
          </a:p>
          <a:p>
            <a:pPr marL="0" indent="0">
              <a:buNone/>
            </a:pPr>
            <a:r>
              <a:rPr lang="en-US" altLang="zh-TW"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zh-TW"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Need some approaches to team up effectively and efficiently.</a:t>
            </a:r>
            <a:endParaRPr lang="zh-TW"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531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Express delivery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即時投遞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fontScale="92500"/>
          </a:bodyPr>
          <a:lstStyle/>
          <a:p>
            <a:r>
              <a:rPr lang="en-US" altLang="zh-TW" dirty="0" smtClean="0">
                <a:latin typeface="Times New Roman" panose="02020603050405020304" pitchFamily="18" charset="0"/>
                <a:cs typeface="Times New Roman" panose="02020603050405020304" pitchFamily="18" charset="0"/>
              </a:rPr>
              <a:t>I am a researcher in the domain of service science, which is an interdisciplinary study of service systems.</a:t>
            </a:r>
          </a:p>
          <a:p>
            <a:r>
              <a:rPr lang="en-US" altLang="zh-TW" dirty="0" smtClean="0">
                <a:latin typeface="Times New Roman" panose="02020603050405020304" pitchFamily="18" charset="0"/>
                <a:cs typeface="Times New Roman" panose="02020603050405020304" pitchFamily="18" charset="0"/>
              </a:rPr>
              <a:t>I expect that someone can deliver the up-to-date new arrival journal papers to me, and I can  </a:t>
            </a:r>
            <a:r>
              <a:rPr lang="en-US" altLang="zh-TW" dirty="0" smtClean="0">
                <a:latin typeface="Times New Roman" panose="02020603050405020304" pitchFamily="18" charset="0"/>
                <a:cs typeface="Times New Roman" panose="02020603050405020304" pitchFamily="18" charset="0"/>
              </a:rPr>
              <a:t>also </a:t>
            </a:r>
            <a:r>
              <a:rPr lang="en-US" altLang="zh-TW" dirty="0" smtClean="0">
                <a:latin typeface="Times New Roman" panose="02020603050405020304" pitchFamily="18" charset="0"/>
                <a:cs typeface="Times New Roman" panose="02020603050405020304" pitchFamily="18" charset="0"/>
              </a:rPr>
              <a:t>pass</a:t>
            </a:r>
            <a:r>
              <a:rPr lang="en-US" altLang="zh-TW"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them to my graduate </a:t>
            </a:r>
            <a:r>
              <a:rPr lang="en-US" altLang="zh-TW" dirty="0" smtClean="0">
                <a:latin typeface="Times New Roman" panose="02020603050405020304" pitchFamily="18" charset="0"/>
                <a:cs typeface="Times New Roman" panose="02020603050405020304" pitchFamily="18" charset="0"/>
              </a:rPr>
              <a:t>students. Then, we can digest </a:t>
            </a:r>
            <a:r>
              <a:rPr lang="en-US" altLang="zh-TW" dirty="0" smtClean="0">
                <a:latin typeface="Times New Roman" panose="02020603050405020304" pitchFamily="18" charset="0"/>
                <a:cs typeface="Times New Roman" panose="02020603050405020304" pitchFamily="18" charset="0"/>
              </a:rPr>
              <a:t>the newly arrival </a:t>
            </a:r>
            <a:r>
              <a:rPr lang="en-US" altLang="zh-TW" dirty="0" smtClean="0">
                <a:latin typeface="Times New Roman" panose="02020603050405020304" pitchFamily="18" charset="0"/>
                <a:cs typeface="Times New Roman" panose="02020603050405020304" pitchFamily="18" charset="0"/>
              </a:rPr>
              <a:t>knowledge.</a:t>
            </a:r>
            <a:endParaRPr lang="en-US" altLang="zh-TW" dirty="0" smtClean="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zh-TW"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An automatic recommendation service is expected.</a:t>
            </a:r>
            <a:endParaRPr lang="zh-TW"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738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Research life in campus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57200" y="1600200"/>
            <a:ext cx="5194920" cy="4525963"/>
          </a:xfrm>
        </p:spPr>
        <p:txBody>
          <a:bodyPr>
            <a:normAutofit fontScale="85000" lnSpcReduction="20000"/>
          </a:bodyPr>
          <a:lstStyle/>
          <a:p>
            <a:r>
              <a:rPr lang="en-US" altLang="zh-TW" dirty="0" smtClean="0">
                <a:latin typeface="Times New Roman" panose="02020603050405020304" pitchFamily="18" charset="0"/>
                <a:cs typeface="Times New Roman" panose="02020603050405020304" pitchFamily="18" charset="0"/>
              </a:rPr>
              <a:t>Idea formation</a:t>
            </a:r>
          </a:p>
          <a:p>
            <a:r>
              <a:rPr lang="en-US" altLang="zh-TW" dirty="0" smtClean="0">
                <a:latin typeface="Times New Roman" panose="02020603050405020304" pitchFamily="18" charset="0"/>
                <a:cs typeface="Times New Roman" panose="02020603050405020304" pitchFamily="18" charset="0"/>
              </a:rPr>
              <a:t>Ask research questions</a:t>
            </a:r>
          </a:p>
          <a:p>
            <a:r>
              <a:rPr lang="en-US" altLang="zh-TW" dirty="0" smtClean="0">
                <a:latin typeface="Times New Roman" panose="02020603050405020304" pitchFamily="18" charset="0"/>
                <a:cs typeface="Times New Roman" panose="02020603050405020304" pitchFamily="18" charset="0"/>
              </a:rPr>
              <a:t>Specify research objectives</a:t>
            </a:r>
          </a:p>
          <a:p>
            <a:r>
              <a:rPr lang="en-US" altLang="zh-TW" dirty="0" smtClean="0">
                <a:latin typeface="Times New Roman" panose="02020603050405020304" pitchFamily="18" charset="0"/>
                <a:cs typeface="Times New Roman" panose="02020603050405020304" pitchFamily="18" charset="0"/>
              </a:rPr>
              <a:t>Decide research methods</a:t>
            </a:r>
          </a:p>
          <a:p>
            <a:r>
              <a:rPr lang="en-US" altLang="zh-TW" dirty="0" smtClean="0">
                <a:latin typeface="Times New Roman" panose="02020603050405020304" pitchFamily="18" charset="0"/>
                <a:cs typeface="Times New Roman" panose="02020603050405020304" pitchFamily="18" charset="0"/>
              </a:rPr>
              <a:t>Research agenda </a:t>
            </a:r>
          </a:p>
          <a:p>
            <a:r>
              <a:rPr lang="en-US" altLang="zh-TW" dirty="0" smtClean="0">
                <a:latin typeface="Times New Roman" panose="02020603050405020304" pitchFamily="18" charset="0"/>
                <a:cs typeface="Times New Roman" panose="02020603050405020304" pitchFamily="18" charset="0"/>
              </a:rPr>
              <a:t>Conduct research activities</a:t>
            </a:r>
          </a:p>
          <a:p>
            <a:r>
              <a:rPr lang="en-US" altLang="zh-TW" dirty="0" smtClean="0">
                <a:latin typeface="Times New Roman" panose="02020603050405020304" pitchFamily="18" charset="0"/>
                <a:cs typeface="Times New Roman" panose="02020603050405020304" pitchFamily="18" charset="0"/>
              </a:rPr>
              <a:t>Analyze and explain the results</a:t>
            </a:r>
          </a:p>
          <a:p>
            <a:r>
              <a:rPr lang="en-US" altLang="zh-TW" dirty="0" smtClean="0">
                <a:latin typeface="Times New Roman" panose="02020603050405020304" pitchFamily="18" charset="0"/>
                <a:cs typeface="Times New Roman" panose="02020603050405020304" pitchFamily="18" charset="0"/>
              </a:rPr>
              <a:t>Write the research papers and submit to conferences or journals</a:t>
            </a:r>
          </a:p>
          <a:p>
            <a:r>
              <a:rPr lang="en-US" altLang="zh-TW" dirty="0" smtClean="0">
                <a:latin typeface="Times New Roman" panose="02020603050405020304" pitchFamily="18" charset="0"/>
                <a:cs typeface="Times New Roman" panose="02020603050405020304" pitchFamily="18" charset="0"/>
              </a:rPr>
              <a:t>Publish the papers or write the books</a:t>
            </a:r>
          </a:p>
          <a:p>
            <a:endParaRPr lang="zh-TW" altLang="en-US" dirty="0"/>
          </a:p>
        </p:txBody>
      </p:sp>
      <p:sp>
        <p:nvSpPr>
          <p:cNvPr id="4" name="文字方塊 3"/>
          <p:cNvSpPr txBox="1"/>
          <p:nvPr/>
        </p:nvSpPr>
        <p:spPr>
          <a:xfrm>
            <a:off x="6458260" y="3061409"/>
            <a:ext cx="2391296" cy="1015663"/>
          </a:xfrm>
          <a:prstGeom prst="rect">
            <a:avLst/>
          </a:prstGeom>
          <a:noFill/>
        </p:spPr>
        <p:txBody>
          <a:bodyPr wrap="none" rtlCol="0">
            <a:spAutoFit/>
          </a:bodyPr>
          <a:lstStyle/>
          <a:p>
            <a:r>
              <a:rPr lang="en-US" altLang="zh-TW" sz="6000" b="1" dirty="0" smtClean="0"/>
              <a:t>Library</a:t>
            </a:r>
            <a:endParaRPr lang="zh-TW" altLang="en-US" sz="6000" b="1" dirty="0"/>
          </a:p>
        </p:txBody>
      </p:sp>
      <p:sp>
        <p:nvSpPr>
          <p:cNvPr id="5" name="右大括弧 4"/>
          <p:cNvSpPr/>
          <p:nvPr/>
        </p:nvSpPr>
        <p:spPr>
          <a:xfrm>
            <a:off x="5652120" y="1628800"/>
            <a:ext cx="864096" cy="38164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左-右雙向箭號 5"/>
          <p:cNvSpPr/>
          <p:nvPr/>
        </p:nvSpPr>
        <p:spPr>
          <a:xfrm>
            <a:off x="5724128" y="3356992"/>
            <a:ext cx="734132" cy="36004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56973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rot="20698011">
            <a:off x="179512" y="2492896"/>
            <a:ext cx="8229600" cy="1143000"/>
          </a:xfrm>
        </p:spPr>
        <p:txBody>
          <a:bodyPr/>
          <a:lstStyle/>
          <a:p>
            <a:r>
              <a:rPr lang="en-US" altLang="zh-TW" b="1" dirty="0" smtClean="0"/>
              <a:t>Literature Search</a:t>
            </a:r>
            <a:endParaRPr lang="zh-TW" altLang="en-US" b="1" dirty="0"/>
          </a:p>
        </p:txBody>
      </p:sp>
    </p:spTree>
    <p:extLst>
      <p:ext uri="{BB962C8B-B14F-4D97-AF65-F5344CB8AC3E}">
        <p14:creationId xmlns:p14="http://schemas.microsoft.com/office/powerpoint/2010/main" val="177251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Times New Roman" panose="02020603050405020304" pitchFamily="18" charset="0"/>
                <a:cs typeface="Times New Roman" panose="02020603050405020304" pitchFamily="18" charset="0"/>
              </a:rPr>
              <a:t>What I, as a researcher, may need?</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smtClean="0">
                <a:latin typeface="Times New Roman" panose="02020603050405020304" pitchFamily="18" charset="0"/>
                <a:cs typeface="Times New Roman" panose="02020603050405020304" pitchFamily="18" charset="0"/>
              </a:rPr>
              <a:t>Introduce me relevant literatures even more accurate than google search.</a:t>
            </a:r>
          </a:p>
          <a:p>
            <a:r>
              <a:rPr lang="en-US" altLang="zh-TW" dirty="0" smtClean="0">
                <a:latin typeface="Times New Roman" panose="02020603050405020304" pitchFamily="18" charset="0"/>
                <a:cs typeface="Times New Roman" panose="02020603050405020304" pitchFamily="18" charset="0"/>
              </a:rPr>
              <a:t>Automatically maintain my publication list up to date.</a:t>
            </a:r>
          </a:p>
          <a:p>
            <a:r>
              <a:rPr lang="en-US" altLang="zh-TW" dirty="0" smtClean="0">
                <a:latin typeface="Times New Roman" panose="02020603050405020304" pitchFamily="18" charset="0"/>
                <a:cs typeface="Times New Roman" panose="02020603050405020304" pitchFamily="18" charset="0"/>
              </a:rPr>
              <a:t>Recommend my research outcomes to those who may be interested in the topics.</a:t>
            </a:r>
          </a:p>
          <a:p>
            <a:r>
              <a:rPr lang="en-US" altLang="zh-TW" dirty="0" smtClean="0">
                <a:latin typeface="Times New Roman" panose="02020603050405020304" pitchFamily="18" charset="0"/>
                <a:cs typeface="Times New Roman" panose="02020603050405020304" pitchFamily="18" charset="0"/>
              </a:rPr>
              <a:t>Inform me the newly generated knowledge which I don’t know but I may be interested </a:t>
            </a:r>
            <a:r>
              <a:rPr lang="en-US" altLang="zh-TW" dirty="0" smtClean="0"/>
              <a:t>in.</a:t>
            </a:r>
            <a:endParaRPr lang="zh-TW" altLang="en-US" dirty="0"/>
          </a:p>
        </p:txBody>
      </p:sp>
    </p:spTree>
    <p:extLst>
      <p:ext uri="{BB962C8B-B14F-4D97-AF65-F5344CB8AC3E}">
        <p14:creationId xmlns:p14="http://schemas.microsoft.com/office/powerpoint/2010/main" val="2677377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1065</Words>
  <Application>Microsoft Office PowerPoint</Application>
  <PresentationFormat>如螢幕大小 (4:3)</PresentationFormat>
  <Paragraphs>227</Paragraphs>
  <Slides>23</Slides>
  <Notes>0</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Office 佈景主題</vt:lpstr>
      <vt:lpstr>Knowledge Hub＠NTHU 知識匯：創新思維翻轉知識舞台</vt:lpstr>
      <vt:lpstr>Some Observations</vt:lpstr>
      <vt:lpstr> Within an arm’s length (咫尺天涯)</vt:lpstr>
      <vt:lpstr>Indirect link (一切都是緣分)</vt:lpstr>
      <vt:lpstr>Team up (有志一同)</vt:lpstr>
      <vt:lpstr> Express delivery (即時投遞)</vt:lpstr>
      <vt:lpstr>Research life in campus</vt:lpstr>
      <vt:lpstr>Literature Search</vt:lpstr>
      <vt:lpstr>What I, as a researcher, may need?</vt:lpstr>
      <vt:lpstr>What we can do to fulfill these needs?</vt:lpstr>
      <vt:lpstr>Objectives</vt:lpstr>
      <vt:lpstr>Knowledge Hub Framework</vt:lpstr>
      <vt:lpstr>Knowledge creating spiral circle:  SECI Process</vt:lpstr>
      <vt:lpstr>PowerPoint 簡報</vt:lpstr>
      <vt:lpstr>Knowledge Hub Structure</vt:lpstr>
      <vt:lpstr>任務</vt:lpstr>
      <vt:lpstr>PowerPoint 簡報</vt:lpstr>
      <vt:lpstr>查詢研究領域</vt:lpstr>
      <vt:lpstr>Collaborative networks</vt:lpstr>
      <vt:lpstr>預期效益</vt:lpstr>
      <vt:lpstr>清大圖書館活水計畫</vt:lpstr>
      <vt:lpstr>PowerPoint 簡報</vt:lpstr>
      <vt:lpstr>清大圖書館活水計畫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Hub 知識匯：創新思維翻轉知識舞台</dc:title>
  <dc:creator>User</dc:creator>
  <cp:lastModifiedBy>User</cp:lastModifiedBy>
  <cp:revision>41</cp:revision>
  <dcterms:created xsi:type="dcterms:W3CDTF">2015-04-30T13:02:16Z</dcterms:created>
  <dcterms:modified xsi:type="dcterms:W3CDTF">2015-05-03T13:46:03Z</dcterms:modified>
</cp:coreProperties>
</file>